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7.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8.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9.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0.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4.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5.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6.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7.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4"/>
    <p:sldMasterId id="2147483764" r:id="rId5"/>
    <p:sldMasterId id="2147483781" r:id="rId6"/>
    <p:sldMasterId id="2147483798" r:id="rId7"/>
    <p:sldMasterId id="2147483815" r:id="rId8"/>
    <p:sldMasterId id="2147483832" r:id="rId9"/>
    <p:sldMasterId id="2147483849" r:id="rId10"/>
    <p:sldMasterId id="2147483866" r:id="rId11"/>
    <p:sldMasterId id="2147483883" r:id="rId12"/>
    <p:sldMasterId id="2147483900" r:id="rId13"/>
    <p:sldMasterId id="2147483917" r:id="rId14"/>
  </p:sldMasterIdLst>
  <p:notesMasterIdLst>
    <p:notesMasterId r:id="rId87"/>
  </p:notesMasterIdLst>
  <p:handoutMasterIdLst>
    <p:handoutMasterId r:id="rId88"/>
  </p:handoutMasterIdLst>
  <p:sldIdLst>
    <p:sldId id="438" r:id="rId15"/>
    <p:sldId id="395" r:id="rId16"/>
    <p:sldId id="396" r:id="rId17"/>
    <p:sldId id="444" r:id="rId18"/>
    <p:sldId id="474" r:id="rId19"/>
    <p:sldId id="447" r:id="rId20"/>
    <p:sldId id="400" r:id="rId21"/>
    <p:sldId id="468" r:id="rId22"/>
    <p:sldId id="360" r:id="rId23"/>
    <p:sldId id="475" r:id="rId24"/>
    <p:sldId id="442" r:id="rId25"/>
    <p:sldId id="443" r:id="rId26"/>
    <p:sldId id="362" r:id="rId27"/>
    <p:sldId id="364" r:id="rId28"/>
    <p:sldId id="365" r:id="rId29"/>
    <p:sldId id="470" r:id="rId30"/>
    <p:sldId id="402" r:id="rId31"/>
    <p:sldId id="403" r:id="rId32"/>
    <p:sldId id="471" r:id="rId33"/>
    <p:sldId id="405" r:id="rId34"/>
    <p:sldId id="477" r:id="rId35"/>
    <p:sldId id="407" r:id="rId36"/>
    <p:sldId id="476" r:id="rId37"/>
    <p:sldId id="409" r:id="rId38"/>
    <p:sldId id="410" r:id="rId39"/>
    <p:sldId id="445" r:id="rId40"/>
    <p:sldId id="412" r:id="rId41"/>
    <p:sldId id="413" r:id="rId42"/>
    <p:sldId id="472" r:id="rId43"/>
    <p:sldId id="415" r:id="rId44"/>
    <p:sldId id="416" r:id="rId45"/>
    <p:sldId id="417" r:id="rId46"/>
    <p:sldId id="478" r:id="rId47"/>
    <p:sldId id="419" r:id="rId48"/>
    <p:sldId id="420" r:id="rId49"/>
    <p:sldId id="421" r:id="rId50"/>
    <p:sldId id="422" r:id="rId51"/>
    <p:sldId id="423" r:id="rId52"/>
    <p:sldId id="424" r:id="rId53"/>
    <p:sldId id="473" r:id="rId54"/>
    <p:sldId id="426" r:id="rId55"/>
    <p:sldId id="427" r:id="rId56"/>
    <p:sldId id="428" r:id="rId57"/>
    <p:sldId id="429" r:id="rId58"/>
    <p:sldId id="430" r:id="rId59"/>
    <p:sldId id="431" r:id="rId60"/>
    <p:sldId id="432" r:id="rId61"/>
    <p:sldId id="433" r:id="rId62"/>
    <p:sldId id="391" r:id="rId63"/>
    <p:sldId id="392" r:id="rId64"/>
    <p:sldId id="467" r:id="rId65"/>
    <p:sldId id="450" r:id="rId66"/>
    <p:sldId id="451" r:id="rId67"/>
    <p:sldId id="452" r:id="rId68"/>
    <p:sldId id="453" r:id="rId69"/>
    <p:sldId id="454" r:id="rId70"/>
    <p:sldId id="455" r:id="rId71"/>
    <p:sldId id="456" r:id="rId72"/>
    <p:sldId id="457" r:id="rId73"/>
    <p:sldId id="458" r:id="rId74"/>
    <p:sldId id="459" r:id="rId75"/>
    <p:sldId id="448" r:id="rId76"/>
    <p:sldId id="460" r:id="rId77"/>
    <p:sldId id="461" r:id="rId78"/>
    <p:sldId id="462" r:id="rId79"/>
    <p:sldId id="463" r:id="rId80"/>
    <p:sldId id="464" r:id="rId81"/>
    <p:sldId id="465" r:id="rId82"/>
    <p:sldId id="469" r:id="rId83"/>
    <p:sldId id="435" r:id="rId84"/>
    <p:sldId id="436" r:id="rId85"/>
    <p:sldId id="439" r:id="rId86"/>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D7E39FED-93D2-41F4-AD4E-C7257AB9785F}">
          <p14:sldIdLst>
            <p14:sldId id="438"/>
          </p14:sldIdLst>
        </p14:section>
        <p14:section name="Portrait socio-sanitaire" id="{BFE5C79E-4B42-46C7-9CF4-A96CB2EABC46}">
          <p14:sldIdLst>
            <p14:sldId id="395"/>
            <p14:sldId id="396"/>
            <p14:sldId id="444"/>
            <p14:sldId id="474"/>
            <p14:sldId id="447"/>
            <p14:sldId id="400"/>
          </p14:sldIdLst>
        </p14:section>
        <p14:section name="Production agricole" id="{3FD24F1F-575B-4DA6-9E9F-92FE2164E2F5}">
          <p14:sldIdLst>
            <p14:sldId id="468"/>
            <p14:sldId id="360"/>
            <p14:sldId id="475"/>
            <p14:sldId id="442"/>
            <p14:sldId id="443"/>
            <p14:sldId id="362"/>
            <p14:sldId id="364"/>
            <p14:sldId id="365"/>
          </p14:sldIdLst>
        </p14:section>
        <p14:section name="Transformation alimentaire" id="{2676259A-C04C-4426-B6B5-24E01D92CAC4}">
          <p14:sldIdLst>
            <p14:sldId id="470"/>
            <p14:sldId id="402"/>
            <p14:sldId id="403"/>
          </p14:sldIdLst>
        </p14:section>
        <p14:section name="Distribution" id="{28A71E76-7394-497F-AD2B-34B5E0383C22}">
          <p14:sldIdLst>
            <p14:sldId id="471"/>
            <p14:sldId id="405"/>
            <p14:sldId id="477"/>
            <p14:sldId id="407"/>
            <p14:sldId id="476"/>
            <p14:sldId id="409"/>
            <p14:sldId id="410"/>
            <p14:sldId id="445"/>
            <p14:sldId id="412"/>
            <p14:sldId id="413"/>
          </p14:sldIdLst>
        </p14:section>
        <p14:section name="Consommation alimentaire" id="{A8B94C60-1C99-406D-A3C8-8BF53B35C5E4}">
          <p14:sldIdLst>
            <p14:sldId id="472"/>
            <p14:sldId id="415"/>
            <p14:sldId id="416"/>
            <p14:sldId id="417"/>
            <p14:sldId id="478"/>
            <p14:sldId id="419"/>
            <p14:sldId id="420"/>
          </p14:sldIdLst>
        </p14:section>
        <p14:section name="Transport" id="{0C8B7D0B-9109-437C-B7EF-5EB7BF5E46C6}">
          <p14:sldIdLst>
            <p14:sldId id="421"/>
            <p14:sldId id="422"/>
            <p14:sldId id="423"/>
            <p14:sldId id="424"/>
          </p14:sldIdLst>
        </p14:section>
        <p14:section name="Gestion des matières résiduelles" id="{263565DA-732A-4CDF-8F91-CC3C0B06217E}">
          <p14:sldIdLst>
            <p14:sldId id="473"/>
            <p14:sldId id="426"/>
            <p14:sldId id="427"/>
            <p14:sldId id="428"/>
            <p14:sldId id="429"/>
            <p14:sldId id="430"/>
            <p14:sldId id="431"/>
          </p14:sldIdLst>
        </p14:section>
        <p14:section name="Recherche" id="{6746C355-9A8C-4C3B-B8C9-397173DFDF9F}">
          <p14:sldIdLst>
            <p14:sldId id="432"/>
            <p14:sldId id="433"/>
          </p14:sldIdLst>
        </p14:section>
        <p14:section name="Gouvernance" id="{8F3F3D54-FA62-4A44-A5D5-42AC72B5C816}">
          <p14:sldIdLst>
            <p14:sldId id="391"/>
            <p14:sldId id="392"/>
            <p14:sldId id="467"/>
          </p14:sldIdLst>
        </p14:section>
        <p14:section name="Diagnostic, recommandations, etc." id="{EDD60733-9EC2-43D8-A837-5675825B64AE}">
          <p14:sldIdLst>
            <p14:sldId id="450"/>
            <p14:sldId id="451"/>
            <p14:sldId id="452"/>
            <p14:sldId id="453"/>
            <p14:sldId id="454"/>
            <p14:sldId id="455"/>
            <p14:sldId id="456"/>
            <p14:sldId id="457"/>
            <p14:sldId id="458"/>
            <p14:sldId id="459"/>
            <p14:sldId id="448"/>
            <p14:sldId id="460"/>
            <p14:sldId id="461"/>
            <p14:sldId id="462"/>
            <p14:sldId id="463"/>
            <p14:sldId id="464"/>
            <p14:sldId id="465"/>
            <p14:sldId id="469"/>
            <p14:sldId id="435"/>
            <p14:sldId id="436"/>
            <p14:sldId id="43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oît Lartigue" initials="BL" lastIdx="2" clrIdx="0">
    <p:extLst>
      <p:ext uri="{19B8F6BF-5375-455C-9EA6-DF929625EA0E}">
        <p15:presenceInfo xmlns:p15="http://schemas.microsoft.com/office/powerpoint/2012/main" userId="S::lartigue.benoit@cegepvicto.ca::c83c0038-37be-45ba-8edb-f5baf791f0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9F8F7"/>
    <a:srgbClr val="63A5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29" autoAdjust="0"/>
    <p:restoredTop sz="94660"/>
  </p:normalViewPr>
  <p:slideViewPr>
    <p:cSldViewPr snapToGrid="0">
      <p:cViewPr varScale="1">
        <p:scale>
          <a:sx n="66" d="100"/>
          <a:sy n="66" d="100"/>
        </p:scale>
        <p:origin x="66" y="150"/>
      </p:cViewPr>
      <p:guideLst/>
    </p:cSldViewPr>
  </p:slideViewPr>
  <p:notesTextViewPr>
    <p:cViewPr>
      <p:scale>
        <a:sx n="3" d="2"/>
        <a:sy n="3" d="2"/>
      </p:scale>
      <p:origin x="0" y="0"/>
    </p:cViewPr>
  </p:notesTextViewPr>
  <p:notesViewPr>
    <p:cSldViewPr snapToGrid="0">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slide" Target="slides/slide54.xml"/><Relationship Id="rId76" Type="http://schemas.openxmlformats.org/officeDocument/2006/relationships/slide" Target="slides/slide62.xml"/><Relationship Id="rId84" Type="http://schemas.openxmlformats.org/officeDocument/2006/relationships/slide" Target="slides/slide70.xml"/><Relationship Id="rId89" Type="http://schemas.openxmlformats.org/officeDocument/2006/relationships/commentAuthors" Target="commentAuthors.xml"/><Relationship Id="rId7" Type="http://schemas.openxmlformats.org/officeDocument/2006/relationships/slideMaster" Target="slideMasters/slideMaster4.xml"/><Relationship Id="rId71" Type="http://schemas.openxmlformats.org/officeDocument/2006/relationships/slide" Target="slides/slide57.xml"/><Relationship Id="rId92"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slide" Target="slides/slide65.xml"/><Relationship Id="rId87"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47.xml"/><Relationship Id="rId82" Type="http://schemas.openxmlformats.org/officeDocument/2006/relationships/slide" Target="slides/slide68.xml"/><Relationship Id="rId90" Type="http://schemas.openxmlformats.org/officeDocument/2006/relationships/presProps" Target="presProps.xml"/><Relationship Id="rId19" Type="http://schemas.openxmlformats.org/officeDocument/2006/relationships/slide" Target="slides/slide5.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8" Type="http://schemas.openxmlformats.org/officeDocument/2006/relationships/slideMaster" Target="slideMasters/slideMaster5.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7.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Gingras" userId="2495cd55-a5ed-4228-a9dc-da83ce5c20d5" providerId="ADAL" clId="{123B23AE-7742-4745-8294-79F2E34A9D29}"/>
    <pc:docChg chg="modSld">
      <pc:chgData name="Christine Gingras" userId="2495cd55-a5ed-4228-a9dc-da83ce5c20d5" providerId="ADAL" clId="{123B23AE-7742-4745-8294-79F2E34A9D29}" dt="2022-04-02T15:31:13.615" v="2" actId="14100"/>
      <pc:docMkLst>
        <pc:docMk/>
      </pc:docMkLst>
      <pc:sldChg chg="modSp mod">
        <pc:chgData name="Christine Gingras" userId="2495cd55-a5ed-4228-a9dc-da83ce5c20d5" providerId="ADAL" clId="{123B23AE-7742-4745-8294-79F2E34A9D29}" dt="2022-04-02T15:31:13.615" v="2" actId="14100"/>
        <pc:sldMkLst>
          <pc:docMk/>
          <pc:sldMk cId="1973513389" sldId="426"/>
        </pc:sldMkLst>
        <pc:spChg chg="mod">
          <ac:chgData name="Christine Gingras" userId="2495cd55-a5ed-4228-a9dc-da83ce5c20d5" providerId="ADAL" clId="{123B23AE-7742-4745-8294-79F2E34A9D29}" dt="2022-04-02T15:31:13.615" v="2" actId="14100"/>
          <ac:spMkLst>
            <pc:docMk/>
            <pc:sldMk cId="1973513389" sldId="426"/>
            <ac:spMk id="30" creationId="{72B66262-B251-4FCC-8FE2-1402D24E25FB}"/>
          </ac:spMkLst>
        </pc:spChg>
      </pc:sldChg>
    </pc:docChg>
  </pc:docChgLst>
  <pc:docChgLst>
    <pc:chgData name="Benoît Lartigue" userId="c83c0038-37be-45ba-8edb-f5baf791f02f" providerId="ADAL" clId="{5026BEE8-92DF-45C8-BF9F-038C5D1AB230}"/>
    <pc:docChg chg="undo redo custSel addSld delSld modSld modSection">
      <pc:chgData name="Benoît Lartigue" userId="c83c0038-37be-45ba-8edb-f5baf791f02f" providerId="ADAL" clId="{5026BEE8-92DF-45C8-BF9F-038C5D1AB230}" dt="2022-03-31T19:53:48.192" v="1492" actId="6549"/>
      <pc:docMkLst>
        <pc:docMk/>
      </pc:docMkLst>
      <pc:sldChg chg="del">
        <pc:chgData name="Benoît Lartigue" userId="c83c0038-37be-45ba-8edb-f5baf791f02f" providerId="ADAL" clId="{5026BEE8-92DF-45C8-BF9F-038C5D1AB230}" dt="2022-03-31T13:39:47.612" v="183" actId="47"/>
        <pc:sldMkLst>
          <pc:docMk/>
          <pc:sldMk cId="1685497397" sldId="361"/>
        </pc:sldMkLst>
      </pc:sldChg>
      <pc:sldChg chg="modSp mod">
        <pc:chgData name="Benoît Lartigue" userId="c83c0038-37be-45ba-8edb-f5baf791f02f" providerId="ADAL" clId="{5026BEE8-92DF-45C8-BF9F-038C5D1AB230}" dt="2022-03-31T13:46:20.624" v="275" actId="20577"/>
        <pc:sldMkLst>
          <pc:docMk/>
          <pc:sldMk cId="330504076" sldId="365"/>
        </pc:sldMkLst>
        <pc:spChg chg="mod">
          <ac:chgData name="Benoît Lartigue" userId="c83c0038-37be-45ba-8edb-f5baf791f02f" providerId="ADAL" clId="{5026BEE8-92DF-45C8-BF9F-038C5D1AB230}" dt="2022-03-31T13:45:31.994" v="269" actId="20577"/>
          <ac:spMkLst>
            <pc:docMk/>
            <pc:sldMk cId="330504076" sldId="365"/>
            <ac:spMk id="2" creationId="{89985CCC-F77E-473D-B972-E88956AF3DA5}"/>
          </ac:spMkLst>
        </pc:spChg>
        <pc:graphicFrameChg chg="mod">
          <ac:chgData name="Benoît Lartigue" userId="c83c0038-37be-45ba-8edb-f5baf791f02f" providerId="ADAL" clId="{5026BEE8-92DF-45C8-BF9F-038C5D1AB230}" dt="2022-03-31T13:46:20.624" v="275" actId="20577"/>
          <ac:graphicFrameMkLst>
            <pc:docMk/>
            <pc:sldMk cId="330504076" sldId="365"/>
            <ac:graphicFrameMk id="7" creationId="{90C34BCD-64FF-4A50-B2FD-6D0E82363CEC}"/>
          </ac:graphicFrameMkLst>
        </pc:graphicFrameChg>
      </pc:sldChg>
      <pc:sldChg chg="modSp mod">
        <pc:chgData name="Benoît Lartigue" userId="c83c0038-37be-45ba-8edb-f5baf791f02f" providerId="ADAL" clId="{5026BEE8-92DF-45C8-BF9F-038C5D1AB230}" dt="2022-03-31T14:33:58.367" v="1304" actId="790"/>
        <pc:sldMkLst>
          <pc:docMk/>
          <pc:sldMk cId="563474362" sldId="391"/>
        </pc:sldMkLst>
        <pc:spChg chg="mod">
          <ac:chgData name="Benoît Lartigue" userId="c83c0038-37be-45ba-8edb-f5baf791f02f" providerId="ADAL" clId="{5026BEE8-92DF-45C8-BF9F-038C5D1AB230}" dt="2022-03-31T14:33:58.367" v="1304" actId="790"/>
          <ac:spMkLst>
            <pc:docMk/>
            <pc:sldMk cId="563474362" sldId="391"/>
            <ac:spMk id="2" creationId="{A45CF06D-837F-4E3D-B535-9C40CB52EC6E}"/>
          </ac:spMkLst>
        </pc:spChg>
      </pc:sldChg>
      <pc:sldChg chg="modSp mod">
        <pc:chgData name="Benoît Lartigue" userId="c83c0038-37be-45ba-8edb-f5baf791f02f" providerId="ADAL" clId="{5026BEE8-92DF-45C8-BF9F-038C5D1AB230}" dt="2022-03-31T17:57:01.911" v="1477" actId="27636"/>
        <pc:sldMkLst>
          <pc:docMk/>
          <pc:sldMk cId="540661564" sldId="396"/>
        </pc:sldMkLst>
        <pc:spChg chg="mod">
          <ac:chgData name="Benoît Lartigue" userId="c83c0038-37be-45ba-8edb-f5baf791f02f" providerId="ADAL" clId="{5026BEE8-92DF-45C8-BF9F-038C5D1AB230}" dt="2022-03-31T14:45:56.118" v="1341" actId="20577"/>
          <ac:spMkLst>
            <pc:docMk/>
            <pc:sldMk cId="540661564" sldId="396"/>
            <ac:spMk id="2" creationId="{E494CC2C-3E4D-4A85-B1ED-947EF5C6043B}"/>
          </ac:spMkLst>
        </pc:spChg>
        <pc:spChg chg="mod">
          <ac:chgData name="Benoît Lartigue" userId="c83c0038-37be-45ba-8edb-f5baf791f02f" providerId="ADAL" clId="{5026BEE8-92DF-45C8-BF9F-038C5D1AB230}" dt="2022-03-31T17:57:01.911" v="1477" actId="27636"/>
          <ac:spMkLst>
            <pc:docMk/>
            <pc:sldMk cId="540661564" sldId="396"/>
            <ac:spMk id="23" creationId="{0B7A2C65-B29B-48C0-A039-57023C565ABC}"/>
          </ac:spMkLst>
        </pc:spChg>
        <pc:graphicFrameChg chg="modGraphic">
          <ac:chgData name="Benoît Lartigue" userId="c83c0038-37be-45ba-8edb-f5baf791f02f" providerId="ADAL" clId="{5026BEE8-92DF-45C8-BF9F-038C5D1AB230}" dt="2022-03-31T14:48:32.929" v="1382" actId="14734"/>
          <ac:graphicFrameMkLst>
            <pc:docMk/>
            <pc:sldMk cId="540661564" sldId="396"/>
            <ac:graphicFrameMk id="4" creationId="{0DF1773C-0BC1-4E47-9489-6644D5E4CDDA}"/>
          </ac:graphicFrameMkLst>
        </pc:graphicFrameChg>
        <pc:graphicFrameChg chg="mod modGraphic">
          <ac:chgData name="Benoît Lartigue" userId="c83c0038-37be-45ba-8edb-f5baf791f02f" providerId="ADAL" clId="{5026BEE8-92DF-45C8-BF9F-038C5D1AB230}" dt="2022-03-31T13:26:14.199" v="56" actId="20577"/>
          <ac:graphicFrameMkLst>
            <pc:docMk/>
            <pc:sldMk cId="540661564" sldId="396"/>
            <ac:graphicFrameMk id="19" creationId="{DA4CBEA9-5D4B-4C36-AA2B-014869D7921E}"/>
          </ac:graphicFrameMkLst>
        </pc:graphicFrameChg>
      </pc:sldChg>
      <pc:sldChg chg="del">
        <pc:chgData name="Benoît Lartigue" userId="c83c0038-37be-45ba-8edb-f5baf791f02f" providerId="ADAL" clId="{5026BEE8-92DF-45C8-BF9F-038C5D1AB230}" dt="2022-03-31T13:25:33.613" v="50" actId="47"/>
        <pc:sldMkLst>
          <pc:docMk/>
          <pc:sldMk cId="581801276" sldId="398"/>
        </pc:sldMkLst>
      </pc:sldChg>
      <pc:sldChg chg="modSp mod">
        <pc:chgData name="Benoît Lartigue" userId="c83c0038-37be-45ba-8edb-f5baf791f02f" providerId="ADAL" clId="{5026BEE8-92DF-45C8-BF9F-038C5D1AB230}" dt="2022-03-31T13:37:03.953" v="177" actId="20577"/>
        <pc:sldMkLst>
          <pc:docMk/>
          <pc:sldMk cId="2095691941" sldId="400"/>
        </pc:sldMkLst>
        <pc:spChg chg="mod">
          <ac:chgData name="Benoît Lartigue" userId="c83c0038-37be-45ba-8edb-f5baf791f02f" providerId="ADAL" clId="{5026BEE8-92DF-45C8-BF9F-038C5D1AB230}" dt="2022-03-31T13:35:26.168" v="167" actId="20577"/>
          <ac:spMkLst>
            <pc:docMk/>
            <pc:sldMk cId="2095691941" sldId="400"/>
            <ac:spMk id="2" creationId="{89985CCC-F77E-473D-B972-E88956AF3DA5}"/>
          </ac:spMkLst>
        </pc:spChg>
        <pc:graphicFrameChg chg="mod">
          <ac:chgData name="Benoît Lartigue" userId="c83c0038-37be-45ba-8edb-f5baf791f02f" providerId="ADAL" clId="{5026BEE8-92DF-45C8-BF9F-038C5D1AB230}" dt="2022-03-31T13:37:03.953" v="177" actId="20577"/>
          <ac:graphicFrameMkLst>
            <pc:docMk/>
            <pc:sldMk cId="2095691941" sldId="400"/>
            <ac:graphicFrameMk id="7" creationId="{90C34BCD-64FF-4A50-B2FD-6D0E82363CEC}"/>
          </ac:graphicFrameMkLst>
        </pc:graphicFrameChg>
      </pc:sldChg>
      <pc:sldChg chg="modSp mod">
        <pc:chgData name="Benoît Lartigue" userId="c83c0038-37be-45ba-8edb-f5baf791f02f" providerId="ADAL" clId="{5026BEE8-92DF-45C8-BF9F-038C5D1AB230}" dt="2022-03-31T13:48:24.621" v="302" actId="20577"/>
        <pc:sldMkLst>
          <pc:docMk/>
          <pc:sldMk cId="1220415960" sldId="403"/>
        </pc:sldMkLst>
        <pc:spChg chg="mod">
          <ac:chgData name="Benoît Lartigue" userId="c83c0038-37be-45ba-8edb-f5baf791f02f" providerId="ADAL" clId="{5026BEE8-92DF-45C8-BF9F-038C5D1AB230}" dt="2022-03-31T13:46:39.363" v="287" actId="20577"/>
          <ac:spMkLst>
            <pc:docMk/>
            <pc:sldMk cId="1220415960" sldId="403"/>
            <ac:spMk id="2" creationId="{89985CCC-F77E-473D-B972-E88956AF3DA5}"/>
          </ac:spMkLst>
        </pc:spChg>
        <pc:spChg chg="mod">
          <ac:chgData name="Benoît Lartigue" userId="c83c0038-37be-45ba-8edb-f5baf791f02f" providerId="ADAL" clId="{5026BEE8-92DF-45C8-BF9F-038C5D1AB230}" dt="2022-03-31T13:48:24.621" v="302" actId="20577"/>
          <ac:spMkLst>
            <pc:docMk/>
            <pc:sldMk cId="1220415960" sldId="403"/>
            <ac:spMk id="30" creationId="{72B66262-B251-4FCC-8FE2-1402D24E25FB}"/>
          </ac:spMkLst>
        </pc:spChg>
      </pc:sldChg>
      <pc:sldChg chg="modSp mod">
        <pc:chgData name="Benoît Lartigue" userId="c83c0038-37be-45ba-8edb-f5baf791f02f" providerId="ADAL" clId="{5026BEE8-92DF-45C8-BF9F-038C5D1AB230}" dt="2022-03-31T13:50:00.593" v="340" actId="20577"/>
        <pc:sldMkLst>
          <pc:docMk/>
          <pc:sldMk cId="2628157268" sldId="405"/>
        </pc:sldMkLst>
        <pc:spChg chg="mod">
          <ac:chgData name="Benoît Lartigue" userId="c83c0038-37be-45ba-8edb-f5baf791f02f" providerId="ADAL" clId="{5026BEE8-92DF-45C8-BF9F-038C5D1AB230}" dt="2022-03-31T13:48:41.777" v="314" actId="20577"/>
          <ac:spMkLst>
            <pc:docMk/>
            <pc:sldMk cId="2628157268" sldId="405"/>
            <ac:spMk id="2" creationId="{89985CCC-F77E-473D-B972-E88956AF3DA5}"/>
          </ac:spMkLst>
        </pc:spChg>
        <pc:spChg chg="mod">
          <ac:chgData name="Benoît Lartigue" userId="c83c0038-37be-45ba-8edb-f5baf791f02f" providerId="ADAL" clId="{5026BEE8-92DF-45C8-BF9F-038C5D1AB230}" dt="2022-03-31T13:50:00.593" v="340" actId="20577"/>
          <ac:spMkLst>
            <pc:docMk/>
            <pc:sldMk cId="2628157268" sldId="405"/>
            <ac:spMk id="30" creationId="{72B66262-B251-4FCC-8FE2-1402D24E25FB}"/>
          </ac:spMkLst>
        </pc:spChg>
      </pc:sldChg>
      <pc:sldChg chg="addSp delSp modSp del mod setBg setFolMasterObjs">
        <pc:chgData name="Benoît Lartigue" userId="c83c0038-37be-45ba-8edb-f5baf791f02f" providerId="ADAL" clId="{5026BEE8-92DF-45C8-BF9F-038C5D1AB230}" dt="2022-03-31T14:01:22.295" v="772" actId="47"/>
        <pc:sldMkLst>
          <pc:docMk/>
          <pc:sldMk cId="646280699" sldId="406"/>
        </pc:sldMkLst>
        <pc:spChg chg="mod">
          <ac:chgData name="Benoît Lartigue" userId="c83c0038-37be-45ba-8edb-f5baf791f02f" providerId="ADAL" clId="{5026BEE8-92DF-45C8-BF9F-038C5D1AB230}" dt="2022-03-31T13:53:29.646" v="461" actId="20577"/>
          <ac:spMkLst>
            <pc:docMk/>
            <pc:sldMk cId="646280699" sldId="406"/>
            <ac:spMk id="2" creationId="{89985CCC-F77E-473D-B972-E88956AF3DA5}"/>
          </ac:spMkLst>
        </pc:spChg>
        <pc:spChg chg="mod">
          <ac:chgData name="Benoît Lartigue" userId="c83c0038-37be-45ba-8edb-f5baf791f02f" providerId="ADAL" clId="{5026BEE8-92DF-45C8-BF9F-038C5D1AB230}" dt="2022-03-31T13:53:16.699" v="458" actId="1076"/>
          <ac:spMkLst>
            <pc:docMk/>
            <pc:sldMk cId="646280699" sldId="406"/>
            <ac:spMk id="6" creationId="{0E2D083C-D711-4AAA-A012-10ECD8CF6926}"/>
          </ac:spMkLst>
        </pc:spChg>
        <pc:spChg chg="del">
          <ac:chgData name="Benoît Lartigue" userId="c83c0038-37be-45ba-8edb-f5baf791f02f" providerId="ADAL" clId="{5026BEE8-92DF-45C8-BF9F-038C5D1AB230}" dt="2022-03-31T13:52:20.748" v="443" actId="26606"/>
          <ac:spMkLst>
            <pc:docMk/>
            <pc:sldMk cId="646280699" sldId="406"/>
            <ac:spMk id="16" creationId="{3EE1A71F-2664-4E38-A47B-A6F74A66A5BA}"/>
          </ac:spMkLst>
        </pc:spChg>
        <pc:spChg chg="del">
          <ac:chgData name="Benoît Lartigue" userId="c83c0038-37be-45ba-8edb-f5baf791f02f" providerId="ADAL" clId="{5026BEE8-92DF-45C8-BF9F-038C5D1AB230}" dt="2022-03-31T13:52:20.748" v="443" actId="26606"/>
          <ac:spMkLst>
            <pc:docMk/>
            <pc:sldMk cId="646280699" sldId="406"/>
            <ac:spMk id="17" creationId="{895A2202-3CDB-4BEB-B357-591207B19CE3}"/>
          </ac:spMkLst>
        </pc:spChg>
        <pc:spChg chg="del">
          <ac:chgData name="Benoît Lartigue" userId="c83c0038-37be-45ba-8edb-f5baf791f02f" providerId="ADAL" clId="{5026BEE8-92DF-45C8-BF9F-038C5D1AB230}" dt="2022-03-31T13:52:20.748" v="443" actId="26606"/>
          <ac:spMkLst>
            <pc:docMk/>
            <pc:sldMk cId="646280699" sldId="406"/>
            <ac:spMk id="18" creationId="{3AD441E9-6D75-456C-B0AE-40B2012E17CA}"/>
          </ac:spMkLst>
        </pc:spChg>
        <pc:spChg chg="add">
          <ac:chgData name="Benoît Lartigue" userId="c83c0038-37be-45ba-8edb-f5baf791f02f" providerId="ADAL" clId="{5026BEE8-92DF-45C8-BF9F-038C5D1AB230}" dt="2022-03-31T13:52:20.748" v="443" actId="26606"/>
          <ac:spMkLst>
            <pc:docMk/>
            <pc:sldMk cId="646280699" sldId="406"/>
            <ac:spMk id="23" creationId="{FBFE3618-8387-4153-870E-99EA1B9784F5}"/>
          </ac:spMkLst>
        </pc:spChg>
        <pc:spChg chg="add">
          <ac:chgData name="Benoît Lartigue" userId="c83c0038-37be-45ba-8edb-f5baf791f02f" providerId="ADAL" clId="{5026BEE8-92DF-45C8-BF9F-038C5D1AB230}" dt="2022-03-31T13:52:20.748" v="443" actId="26606"/>
          <ac:spMkLst>
            <pc:docMk/>
            <pc:sldMk cId="646280699" sldId="406"/>
            <ac:spMk id="25" creationId="{BB99A42A-5548-4BB8-9115-A05821C360AB}"/>
          </ac:spMkLst>
        </pc:spChg>
        <pc:spChg chg="add">
          <ac:chgData name="Benoît Lartigue" userId="c83c0038-37be-45ba-8edb-f5baf791f02f" providerId="ADAL" clId="{5026BEE8-92DF-45C8-BF9F-038C5D1AB230}" dt="2022-03-31T13:52:20.748" v="443" actId="26606"/>
          <ac:spMkLst>
            <pc:docMk/>
            <pc:sldMk cId="646280699" sldId="406"/>
            <ac:spMk id="27" creationId="{D49441E5-946F-46B3-BDD2-BAD088532367}"/>
          </ac:spMkLst>
        </pc:spChg>
        <pc:picChg chg="del">
          <ac:chgData name="Benoît Lartigue" userId="c83c0038-37be-45ba-8edb-f5baf791f02f" providerId="ADAL" clId="{5026BEE8-92DF-45C8-BF9F-038C5D1AB230}" dt="2022-03-31T13:50:48.302" v="354" actId="478"/>
          <ac:picMkLst>
            <pc:docMk/>
            <pc:sldMk cId="646280699" sldId="406"/>
            <ac:picMk id="4" creationId="{64FBB461-36E5-4D2A-B49B-BDDCAA892FFC}"/>
          </ac:picMkLst>
        </pc:picChg>
        <pc:picChg chg="mod ord">
          <ac:chgData name="Benoît Lartigue" userId="c83c0038-37be-45ba-8edb-f5baf791f02f" providerId="ADAL" clId="{5026BEE8-92DF-45C8-BF9F-038C5D1AB230}" dt="2022-03-31T13:52:59.632" v="455" actId="14100"/>
          <ac:picMkLst>
            <pc:docMk/>
            <pc:sldMk cId="646280699" sldId="406"/>
            <ac:picMk id="9" creationId="{1B797879-9447-4103-809D-B2C3CB2FA45B}"/>
          </ac:picMkLst>
        </pc:picChg>
        <pc:picChg chg="del">
          <ac:chgData name="Benoît Lartigue" userId="c83c0038-37be-45ba-8edb-f5baf791f02f" providerId="ADAL" clId="{5026BEE8-92DF-45C8-BF9F-038C5D1AB230}" dt="2022-03-31T13:50:46.880" v="353" actId="478"/>
          <ac:picMkLst>
            <pc:docMk/>
            <pc:sldMk cId="646280699" sldId="406"/>
            <ac:picMk id="10" creationId="{F17FA489-9E7C-49E1-B3FD-45354B80B9F6}"/>
          </ac:picMkLst>
        </pc:picChg>
      </pc:sldChg>
      <pc:sldChg chg="modSp mod">
        <pc:chgData name="Benoît Lartigue" userId="c83c0038-37be-45ba-8edb-f5baf791f02f" providerId="ADAL" clId="{5026BEE8-92DF-45C8-BF9F-038C5D1AB230}" dt="2022-03-31T19:34:38.328" v="1489" actId="1076"/>
        <pc:sldMkLst>
          <pc:docMk/>
          <pc:sldMk cId="1542492653" sldId="407"/>
        </pc:sldMkLst>
        <pc:spChg chg="mod">
          <ac:chgData name="Benoît Lartigue" userId="c83c0038-37be-45ba-8edb-f5baf791f02f" providerId="ADAL" clId="{5026BEE8-92DF-45C8-BF9F-038C5D1AB230}" dt="2022-03-31T19:34:38.328" v="1489" actId="1076"/>
          <ac:spMkLst>
            <pc:docMk/>
            <pc:sldMk cId="1542492653" sldId="407"/>
            <ac:spMk id="2" creationId="{89985CCC-F77E-473D-B972-E88956AF3DA5}"/>
          </ac:spMkLst>
        </pc:spChg>
        <pc:spChg chg="mod">
          <ac:chgData name="Benoît Lartigue" userId="c83c0038-37be-45ba-8edb-f5baf791f02f" providerId="ADAL" clId="{5026BEE8-92DF-45C8-BF9F-038C5D1AB230}" dt="2022-03-31T19:03:13.253" v="1481" actId="6549"/>
          <ac:spMkLst>
            <pc:docMk/>
            <pc:sldMk cId="1542492653" sldId="407"/>
            <ac:spMk id="30" creationId="{72B66262-B251-4FCC-8FE2-1402D24E25FB}"/>
          </ac:spMkLst>
        </pc:spChg>
      </pc:sldChg>
      <pc:sldChg chg="modSp mod">
        <pc:chgData name="Benoît Lartigue" userId="c83c0038-37be-45ba-8edb-f5baf791f02f" providerId="ADAL" clId="{5026BEE8-92DF-45C8-BF9F-038C5D1AB230}" dt="2022-03-31T14:17:59.391" v="943" actId="20577"/>
        <pc:sldMkLst>
          <pc:docMk/>
          <pc:sldMk cId="915300911" sldId="410"/>
        </pc:sldMkLst>
        <pc:spChg chg="mod">
          <ac:chgData name="Benoît Lartigue" userId="c83c0038-37be-45ba-8edb-f5baf791f02f" providerId="ADAL" clId="{5026BEE8-92DF-45C8-BF9F-038C5D1AB230}" dt="2022-03-31T14:17:52.580" v="941" actId="20577"/>
          <ac:spMkLst>
            <pc:docMk/>
            <pc:sldMk cId="915300911" sldId="410"/>
            <ac:spMk id="2" creationId="{0D7C040E-5136-47A7-9AFC-21FD0A95860F}"/>
          </ac:spMkLst>
        </pc:spChg>
        <pc:graphicFrameChg chg="mod">
          <ac:chgData name="Benoît Lartigue" userId="c83c0038-37be-45ba-8edb-f5baf791f02f" providerId="ADAL" clId="{5026BEE8-92DF-45C8-BF9F-038C5D1AB230}" dt="2022-03-31T14:17:59.391" v="943" actId="20577"/>
          <ac:graphicFrameMkLst>
            <pc:docMk/>
            <pc:sldMk cId="915300911" sldId="410"/>
            <ac:graphicFrameMk id="10" creationId="{B473CC5C-01FB-4287-94D9-B0096902770B}"/>
          </ac:graphicFrameMkLst>
        </pc:graphicFrameChg>
      </pc:sldChg>
      <pc:sldChg chg="modSp mod">
        <pc:chgData name="Benoît Lartigue" userId="c83c0038-37be-45ba-8edb-f5baf791f02f" providerId="ADAL" clId="{5026BEE8-92DF-45C8-BF9F-038C5D1AB230}" dt="2022-03-31T16:10:48.083" v="1398" actId="20577"/>
        <pc:sldMkLst>
          <pc:docMk/>
          <pc:sldMk cId="1393566109" sldId="412"/>
        </pc:sldMkLst>
        <pc:spChg chg="mod">
          <ac:chgData name="Benoît Lartigue" userId="c83c0038-37be-45ba-8edb-f5baf791f02f" providerId="ADAL" clId="{5026BEE8-92DF-45C8-BF9F-038C5D1AB230}" dt="2022-03-31T16:10:48.083" v="1398" actId="20577"/>
          <ac:spMkLst>
            <pc:docMk/>
            <pc:sldMk cId="1393566109" sldId="412"/>
            <ac:spMk id="2" creationId="{89985CCC-F77E-473D-B972-E88956AF3DA5}"/>
          </ac:spMkLst>
        </pc:spChg>
        <pc:graphicFrameChg chg="modGraphic">
          <ac:chgData name="Benoît Lartigue" userId="c83c0038-37be-45ba-8edb-f5baf791f02f" providerId="ADAL" clId="{5026BEE8-92DF-45C8-BF9F-038C5D1AB230}" dt="2022-03-31T14:20:51.229" v="975" actId="20577"/>
          <ac:graphicFrameMkLst>
            <pc:docMk/>
            <pc:sldMk cId="1393566109" sldId="412"/>
            <ac:graphicFrameMk id="5" creationId="{2090E1BD-BC5A-4F3E-88BD-ABAD968E0AAC}"/>
          </ac:graphicFrameMkLst>
        </pc:graphicFrameChg>
      </pc:sldChg>
      <pc:sldChg chg="modSp mod">
        <pc:chgData name="Benoît Lartigue" userId="c83c0038-37be-45ba-8edb-f5baf791f02f" providerId="ADAL" clId="{5026BEE8-92DF-45C8-BF9F-038C5D1AB230}" dt="2022-03-31T16:08:46.384" v="1397" actId="20577"/>
        <pc:sldMkLst>
          <pc:docMk/>
          <pc:sldMk cId="2504966083" sldId="413"/>
        </pc:sldMkLst>
        <pc:spChg chg="mod">
          <ac:chgData name="Benoît Lartigue" userId="c83c0038-37be-45ba-8edb-f5baf791f02f" providerId="ADAL" clId="{5026BEE8-92DF-45C8-BF9F-038C5D1AB230}" dt="2022-03-31T14:21:24.168" v="984" actId="20577"/>
          <ac:spMkLst>
            <pc:docMk/>
            <pc:sldMk cId="2504966083" sldId="413"/>
            <ac:spMk id="2" creationId="{89985CCC-F77E-473D-B972-E88956AF3DA5}"/>
          </ac:spMkLst>
        </pc:spChg>
        <pc:spChg chg="mod">
          <ac:chgData name="Benoît Lartigue" userId="c83c0038-37be-45ba-8edb-f5baf791f02f" providerId="ADAL" clId="{5026BEE8-92DF-45C8-BF9F-038C5D1AB230}" dt="2022-03-31T16:08:46.384" v="1397" actId="20577"/>
          <ac:spMkLst>
            <pc:docMk/>
            <pc:sldMk cId="2504966083" sldId="413"/>
            <ac:spMk id="30" creationId="{72B66262-B251-4FCC-8FE2-1402D24E25FB}"/>
          </ac:spMkLst>
        </pc:spChg>
      </pc:sldChg>
      <pc:sldChg chg="modSp mod">
        <pc:chgData name="Benoît Lartigue" userId="c83c0038-37be-45ba-8edb-f5baf791f02f" providerId="ADAL" clId="{5026BEE8-92DF-45C8-BF9F-038C5D1AB230}" dt="2022-03-31T14:36:42.361" v="1337" actId="14861"/>
        <pc:sldMkLst>
          <pc:docMk/>
          <pc:sldMk cId="248524926" sldId="416"/>
        </pc:sldMkLst>
        <pc:picChg chg="mod">
          <ac:chgData name="Benoît Lartigue" userId="c83c0038-37be-45ba-8edb-f5baf791f02f" providerId="ADAL" clId="{5026BEE8-92DF-45C8-BF9F-038C5D1AB230}" dt="2022-03-31T14:36:42.361" v="1337" actId="14861"/>
          <ac:picMkLst>
            <pc:docMk/>
            <pc:sldMk cId="248524926" sldId="416"/>
            <ac:picMk id="12" creationId="{9CFF609C-4E77-4954-8C02-7FF8B2874067}"/>
          </ac:picMkLst>
        </pc:picChg>
      </pc:sldChg>
      <pc:sldChg chg="del">
        <pc:chgData name="Benoît Lartigue" userId="c83c0038-37be-45ba-8edb-f5baf791f02f" providerId="ADAL" clId="{5026BEE8-92DF-45C8-BF9F-038C5D1AB230}" dt="2022-03-31T14:23:35.944" v="989" actId="47"/>
        <pc:sldMkLst>
          <pc:docMk/>
          <pc:sldMk cId="3504144695" sldId="418"/>
        </pc:sldMkLst>
      </pc:sldChg>
      <pc:sldChg chg="modSp mod">
        <pc:chgData name="Benoît Lartigue" userId="c83c0038-37be-45ba-8edb-f5baf791f02f" providerId="ADAL" clId="{5026BEE8-92DF-45C8-BF9F-038C5D1AB230}" dt="2022-03-31T14:26:01.481" v="1065" actId="20577"/>
        <pc:sldMkLst>
          <pc:docMk/>
          <pc:sldMk cId="2745744170" sldId="420"/>
        </pc:sldMkLst>
        <pc:spChg chg="mod">
          <ac:chgData name="Benoît Lartigue" userId="c83c0038-37be-45ba-8edb-f5baf791f02f" providerId="ADAL" clId="{5026BEE8-92DF-45C8-BF9F-038C5D1AB230}" dt="2022-03-31T14:24:59.406" v="1053" actId="20577"/>
          <ac:spMkLst>
            <pc:docMk/>
            <pc:sldMk cId="2745744170" sldId="420"/>
            <ac:spMk id="2" creationId="{89985CCC-F77E-473D-B972-E88956AF3DA5}"/>
          </ac:spMkLst>
        </pc:spChg>
        <pc:graphicFrameChg chg="mod">
          <ac:chgData name="Benoît Lartigue" userId="c83c0038-37be-45ba-8edb-f5baf791f02f" providerId="ADAL" clId="{5026BEE8-92DF-45C8-BF9F-038C5D1AB230}" dt="2022-03-31T14:26:01.481" v="1065" actId="20577"/>
          <ac:graphicFrameMkLst>
            <pc:docMk/>
            <pc:sldMk cId="2745744170" sldId="420"/>
            <ac:graphicFrameMk id="7" creationId="{90C34BCD-64FF-4A50-B2FD-6D0E82363CEC}"/>
          </ac:graphicFrameMkLst>
        </pc:graphicFrameChg>
      </pc:sldChg>
      <pc:sldChg chg="modSp mod">
        <pc:chgData name="Benoît Lartigue" userId="c83c0038-37be-45ba-8edb-f5baf791f02f" providerId="ADAL" clId="{5026BEE8-92DF-45C8-BF9F-038C5D1AB230}" dt="2022-03-31T14:27:25.512" v="1087" actId="20577"/>
        <pc:sldMkLst>
          <pc:docMk/>
          <pc:sldMk cId="1369835630" sldId="422"/>
        </pc:sldMkLst>
        <pc:spChg chg="mod">
          <ac:chgData name="Benoît Lartigue" userId="c83c0038-37be-45ba-8edb-f5baf791f02f" providerId="ADAL" clId="{5026BEE8-92DF-45C8-BF9F-038C5D1AB230}" dt="2022-03-31T14:26:10.015" v="1074" actId="20577"/>
          <ac:spMkLst>
            <pc:docMk/>
            <pc:sldMk cId="1369835630" sldId="422"/>
            <ac:spMk id="2" creationId="{608B3005-B762-4EF9-B75B-B05D643C401D}"/>
          </ac:spMkLst>
        </pc:spChg>
        <pc:graphicFrameChg chg="mod">
          <ac:chgData name="Benoît Lartigue" userId="c83c0038-37be-45ba-8edb-f5baf791f02f" providerId="ADAL" clId="{5026BEE8-92DF-45C8-BF9F-038C5D1AB230}" dt="2022-03-31T14:27:25.512" v="1087" actId="20577"/>
          <ac:graphicFrameMkLst>
            <pc:docMk/>
            <pc:sldMk cId="1369835630" sldId="422"/>
            <ac:graphicFrameMk id="10" creationId="{95DF1BD4-418B-4350-83DE-687BBDEEF88E}"/>
          </ac:graphicFrameMkLst>
        </pc:graphicFrameChg>
      </pc:sldChg>
      <pc:sldChg chg="modSp mod">
        <pc:chgData name="Benoît Lartigue" userId="c83c0038-37be-45ba-8edb-f5baf791f02f" providerId="ADAL" clId="{5026BEE8-92DF-45C8-BF9F-038C5D1AB230}" dt="2022-03-31T14:31:43.045" v="1286" actId="1076"/>
        <pc:sldMkLst>
          <pc:docMk/>
          <pc:sldMk cId="960876869" sldId="429"/>
        </pc:sldMkLst>
        <pc:spChg chg="mod">
          <ac:chgData name="Benoît Lartigue" userId="c83c0038-37be-45ba-8edb-f5baf791f02f" providerId="ADAL" clId="{5026BEE8-92DF-45C8-BF9F-038C5D1AB230}" dt="2022-03-31T14:27:58.428" v="1098" actId="20577"/>
          <ac:spMkLst>
            <pc:docMk/>
            <pc:sldMk cId="960876869" sldId="429"/>
            <ac:spMk id="2" creationId="{89985CCC-F77E-473D-B972-E88956AF3DA5}"/>
          </ac:spMkLst>
        </pc:spChg>
        <pc:spChg chg="mod">
          <ac:chgData name="Benoît Lartigue" userId="c83c0038-37be-45ba-8edb-f5baf791f02f" providerId="ADAL" clId="{5026BEE8-92DF-45C8-BF9F-038C5D1AB230}" dt="2022-03-31T14:31:43.045" v="1286" actId="1076"/>
          <ac:spMkLst>
            <pc:docMk/>
            <pc:sldMk cId="960876869" sldId="429"/>
            <ac:spMk id="30" creationId="{72B66262-B251-4FCC-8FE2-1402D24E25FB}"/>
          </ac:spMkLst>
        </pc:spChg>
      </pc:sldChg>
      <pc:sldChg chg="modSp mod">
        <pc:chgData name="Benoît Lartigue" userId="c83c0038-37be-45ba-8edb-f5baf791f02f" providerId="ADAL" clId="{5026BEE8-92DF-45C8-BF9F-038C5D1AB230}" dt="2022-03-31T14:32:26.496" v="1303" actId="20577"/>
        <pc:sldMkLst>
          <pc:docMk/>
          <pc:sldMk cId="1387994769" sldId="431"/>
        </pc:sldMkLst>
        <pc:spChg chg="mod">
          <ac:chgData name="Benoît Lartigue" userId="c83c0038-37be-45ba-8edb-f5baf791f02f" providerId="ADAL" clId="{5026BEE8-92DF-45C8-BF9F-038C5D1AB230}" dt="2022-03-31T14:32:02.772" v="1295" actId="20577"/>
          <ac:spMkLst>
            <pc:docMk/>
            <pc:sldMk cId="1387994769" sldId="431"/>
            <ac:spMk id="2" creationId="{89985CCC-F77E-473D-B972-E88956AF3DA5}"/>
          </ac:spMkLst>
        </pc:spChg>
        <pc:graphicFrameChg chg="mod">
          <ac:chgData name="Benoît Lartigue" userId="c83c0038-37be-45ba-8edb-f5baf791f02f" providerId="ADAL" clId="{5026BEE8-92DF-45C8-BF9F-038C5D1AB230}" dt="2022-03-31T14:32:26.496" v="1303" actId="20577"/>
          <ac:graphicFrameMkLst>
            <pc:docMk/>
            <pc:sldMk cId="1387994769" sldId="431"/>
            <ac:graphicFrameMk id="7" creationId="{90C34BCD-64FF-4A50-B2FD-6D0E82363CEC}"/>
          </ac:graphicFrameMkLst>
        </pc:graphicFrameChg>
      </pc:sldChg>
      <pc:sldChg chg="modSp mod">
        <pc:chgData name="Benoît Lartigue" userId="c83c0038-37be-45ba-8edb-f5baf791f02f" providerId="ADAL" clId="{5026BEE8-92DF-45C8-BF9F-038C5D1AB230}" dt="2022-03-31T13:26:04.470" v="52" actId="20577"/>
        <pc:sldMkLst>
          <pc:docMk/>
          <pc:sldMk cId="3256523375" sldId="438"/>
        </pc:sldMkLst>
        <pc:spChg chg="mod">
          <ac:chgData name="Benoît Lartigue" userId="c83c0038-37be-45ba-8edb-f5baf791f02f" providerId="ADAL" clId="{5026BEE8-92DF-45C8-BF9F-038C5D1AB230}" dt="2022-03-31T13:26:04.470" v="52" actId="20577"/>
          <ac:spMkLst>
            <pc:docMk/>
            <pc:sldMk cId="3256523375" sldId="438"/>
            <ac:spMk id="2" creationId="{6C75273D-24E5-4552-AC2C-EDDC0E11B57E}"/>
          </ac:spMkLst>
        </pc:spChg>
      </pc:sldChg>
      <pc:sldChg chg="addSp delSp modSp mod">
        <pc:chgData name="Benoît Lartigue" userId="c83c0038-37be-45ba-8edb-f5baf791f02f" providerId="ADAL" clId="{5026BEE8-92DF-45C8-BF9F-038C5D1AB230}" dt="2022-03-31T13:43:52.265" v="247" actId="14100"/>
        <pc:sldMkLst>
          <pc:docMk/>
          <pc:sldMk cId="748737535" sldId="442"/>
        </pc:sldMkLst>
        <pc:spChg chg="mod">
          <ac:chgData name="Benoît Lartigue" userId="c83c0038-37be-45ba-8edb-f5baf791f02f" providerId="ADAL" clId="{5026BEE8-92DF-45C8-BF9F-038C5D1AB230}" dt="2022-03-31T13:43:52.265" v="247" actId="14100"/>
          <ac:spMkLst>
            <pc:docMk/>
            <pc:sldMk cId="748737535" sldId="442"/>
            <ac:spMk id="2" creationId="{608B3005-B762-4EF9-B75B-B05D643C401D}"/>
          </ac:spMkLst>
        </pc:spChg>
        <pc:picChg chg="add mod">
          <ac:chgData name="Benoît Lartigue" userId="c83c0038-37be-45ba-8edb-f5baf791f02f" providerId="ADAL" clId="{5026BEE8-92DF-45C8-BF9F-038C5D1AB230}" dt="2022-03-31T13:41:21.292" v="210" actId="1076"/>
          <ac:picMkLst>
            <pc:docMk/>
            <pc:sldMk cId="748737535" sldId="442"/>
            <ac:picMk id="7" creationId="{0D5F9023-4D93-4A4B-9BFF-0128E083C568}"/>
          </ac:picMkLst>
        </pc:picChg>
        <pc:picChg chg="del mod">
          <ac:chgData name="Benoît Lartigue" userId="c83c0038-37be-45ba-8edb-f5baf791f02f" providerId="ADAL" clId="{5026BEE8-92DF-45C8-BF9F-038C5D1AB230}" dt="2022-03-31T13:40:50.337" v="200" actId="478"/>
          <ac:picMkLst>
            <pc:docMk/>
            <pc:sldMk cId="748737535" sldId="442"/>
            <ac:picMk id="10" creationId="{3D87277C-A019-47AC-BA9B-AEDE704A3D7A}"/>
          </ac:picMkLst>
        </pc:picChg>
      </pc:sldChg>
      <pc:sldChg chg="addSp delSp modSp mod">
        <pc:chgData name="Benoît Lartigue" userId="c83c0038-37be-45ba-8edb-f5baf791f02f" providerId="ADAL" clId="{5026BEE8-92DF-45C8-BF9F-038C5D1AB230}" dt="2022-03-31T13:44:01.971" v="256" actId="14100"/>
        <pc:sldMkLst>
          <pc:docMk/>
          <pc:sldMk cId="890511976" sldId="443"/>
        </pc:sldMkLst>
        <pc:spChg chg="mod">
          <ac:chgData name="Benoît Lartigue" userId="c83c0038-37be-45ba-8edb-f5baf791f02f" providerId="ADAL" clId="{5026BEE8-92DF-45C8-BF9F-038C5D1AB230}" dt="2022-03-31T13:44:01.971" v="256" actId="14100"/>
          <ac:spMkLst>
            <pc:docMk/>
            <pc:sldMk cId="890511976" sldId="443"/>
            <ac:spMk id="2" creationId="{608B3005-B762-4EF9-B75B-B05D643C401D}"/>
          </ac:spMkLst>
        </pc:spChg>
        <pc:picChg chg="del">
          <ac:chgData name="Benoît Lartigue" userId="c83c0038-37be-45ba-8edb-f5baf791f02f" providerId="ADAL" clId="{5026BEE8-92DF-45C8-BF9F-038C5D1AB230}" dt="2022-03-31T13:41:53.409" v="232" actId="478"/>
          <ac:picMkLst>
            <pc:docMk/>
            <pc:sldMk cId="890511976" sldId="443"/>
            <ac:picMk id="7" creationId="{D93D58E4-F370-491F-B745-4BCE1F0E6342}"/>
          </ac:picMkLst>
        </pc:picChg>
        <pc:picChg chg="add mod">
          <ac:chgData name="Benoît Lartigue" userId="c83c0038-37be-45ba-8edb-f5baf791f02f" providerId="ADAL" clId="{5026BEE8-92DF-45C8-BF9F-038C5D1AB230}" dt="2022-03-31T13:42:15.738" v="238" actId="1076"/>
          <ac:picMkLst>
            <pc:docMk/>
            <pc:sldMk cId="890511976" sldId="443"/>
            <ac:picMk id="8" creationId="{116A21E0-90C2-4F70-9B72-12C6A6E6DDA8}"/>
          </ac:picMkLst>
        </pc:picChg>
      </pc:sldChg>
      <pc:sldChg chg="modSp mod">
        <pc:chgData name="Benoît Lartigue" userId="c83c0038-37be-45ba-8edb-f5baf791f02f" providerId="ADAL" clId="{5026BEE8-92DF-45C8-BF9F-038C5D1AB230}" dt="2022-03-31T14:19:53.367" v="962" actId="20577"/>
        <pc:sldMkLst>
          <pc:docMk/>
          <pc:sldMk cId="2595180877" sldId="445"/>
        </pc:sldMkLst>
        <pc:spChg chg="mod">
          <ac:chgData name="Benoît Lartigue" userId="c83c0038-37be-45ba-8edb-f5baf791f02f" providerId="ADAL" clId="{5026BEE8-92DF-45C8-BF9F-038C5D1AB230}" dt="2022-03-31T14:18:40.758" v="952" actId="20577"/>
          <ac:spMkLst>
            <pc:docMk/>
            <pc:sldMk cId="2595180877" sldId="445"/>
            <ac:spMk id="2" creationId="{89985CCC-F77E-473D-B972-E88956AF3DA5}"/>
          </ac:spMkLst>
        </pc:spChg>
        <pc:graphicFrameChg chg="mod">
          <ac:chgData name="Benoît Lartigue" userId="c83c0038-37be-45ba-8edb-f5baf791f02f" providerId="ADAL" clId="{5026BEE8-92DF-45C8-BF9F-038C5D1AB230}" dt="2022-03-31T14:19:53.367" v="962" actId="20577"/>
          <ac:graphicFrameMkLst>
            <pc:docMk/>
            <pc:sldMk cId="2595180877" sldId="445"/>
            <ac:graphicFrameMk id="7" creationId="{90C34BCD-64FF-4A50-B2FD-6D0E82363CEC}"/>
          </ac:graphicFrameMkLst>
        </pc:graphicFrameChg>
      </pc:sldChg>
      <pc:sldChg chg="modSp del mod">
        <pc:chgData name="Benoît Lartigue" userId="c83c0038-37be-45ba-8edb-f5baf791f02f" providerId="ADAL" clId="{5026BEE8-92DF-45C8-BF9F-038C5D1AB230}" dt="2022-03-31T13:34:34.565" v="146" actId="47"/>
        <pc:sldMkLst>
          <pc:docMk/>
          <pc:sldMk cId="3875884898" sldId="446"/>
        </pc:sldMkLst>
        <pc:spChg chg="mod">
          <ac:chgData name="Benoît Lartigue" userId="c83c0038-37be-45ba-8edb-f5baf791f02f" providerId="ADAL" clId="{5026BEE8-92DF-45C8-BF9F-038C5D1AB230}" dt="2022-03-31T13:29:34.597" v="68" actId="403"/>
          <ac:spMkLst>
            <pc:docMk/>
            <pc:sldMk cId="3875884898" sldId="446"/>
            <ac:spMk id="2" creationId="{E494CC2C-3E4D-4A85-B1ED-947EF5C6043B}"/>
          </ac:spMkLst>
        </pc:spChg>
      </pc:sldChg>
      <pc:sldChg chg="addSp delSp modSp mod">
        <pc:chgData name="Benoît Lartigue" userId="c83c0038-37be-45ba-8edb-f5baf791f02f" providerId="ADAL" clId="{5026BEE8-92DF-45C8-BF9F-038C5D1AB230}" dt="2022-03-31T18:07:18.826" v="1478" actId="115"/>
        <pc:sldMkLst>
          <pc:docMk/>
          <pc:sldMk cId="3072416669" sldId="447"/>
        </pc:sldMkLst>
        <pc:spChg chg="mod">
          <ac:chgData name="Benoît Lartigue" userId="c83c0038-37be-45ba-8edb-f5baf791f02f" providerId="ADAL" clId="{5026BEE8-92DF-45C8-BF9F-038C5D1AB230}" dt="2022-03-31T13:28:46.935" v="66" actId="404"/>
          <ac:spMkLst>
            <pc:docMk/>
            <pc:sldMk cId="3072416669" sldId="447"/>
            <ac:spMk id="2" creationId="{E494CC2C-3E4D-4A85-B1ED-947EF5C6043B}"/>
          </ac:spMkLst>
        </pc:spChg>
        <pc:spChg chg="add del mod">
          <ac:chgData name="Benoît Lartigue" userId="c83c0038-37be-45ba-8edb-f5baf791f02f" providerId="ADAL" clId="{5026BEE8-92DF-45C8-BF9F-038C5D1AB230}" dt="2022-03-31T13:32:59.294" v="88" actId="478"/>
          <ac:spMkLst>
            <pc:docMk/>
            <pc:sldMk cId="3072416669" sldId="447"/>
            <ac:spMk id="4" creationId="{78939EEF-D415-4FCD-903A-10E0363D1CC3}"/>
          </ac:spMkLst>
        </pc:spChg>
        <pc:spChg chg="mod">
          <ac:chgData name="Benoît Lartigue" userId="c83c0038-37be-45ba-8edb-f5baf791f02f" providerId="ADAL" clId="{5026BEE8-92DF-45C8-BF9F-038C5D1AB230}" dt="2022-03-31T18:07:18.826" v="1478" actId="115"/>
          <ac:spMkLst>
            <pc:docMk/>
            <pc:sldMk cId="3072416669" sldId="447"/>
            <ac:spMk id="12" creationId="{CC56C56F-6206-4252-A490-2ED3C6244A0A}"/>
          </ac:spMkLst>
        </pc:spChg>
        <pc:spChg chg="mod">
          <ac:chgData name="Benoît Lartigue" userId="c83c0038-37be-45ba-8edb-f5baf791f02f" providerId="ADAL" clId="{5026BEE8-92DF-45C8-BF9F-038C5D1AB230}" dt="2022-03-31T13:33:27.494" v="95" actId="1076"/>
          <ac:spMkLst>
            <pc:docMk/>
            <pc:sldMk cId="3072416669" sldId="447"/>
            <ac:spMk id="13" creationId="{CDBCCD37-91D0-4AE1-9EB0-3A9B5632B9A4}"/>
          </ac:spMkLst>
        </pc:spChg>
        <pc:spChg chg="mod">
          <ac:chgData name="Benoît Lartigue" userId="c83c0038-37be-45ba-8edb-f5baf791f02f" providerId="ADAL" clId="{5026BEE8-92DF-45C8-BF9F-038C5D1AB230}" dt="2022-03-31T13:33:30.614" v="96" actId="1076"/>
          <ac:spMkLst>
            <pc:docMk/>
            <pc:sldMk cId="3072416669" sldId="447"/>
            <ac:spMk id="14" creationId="{64470C22-10CF-4DF8-BE36-21D7AC9A6570}"/>
          </ac:spMkLst>
        </pc:spChg>
        <pc:picChg chg="del">
          <ac:chgData name="Benoît Lartigue" userId="c83c0038-37be-45ba-8edb-f5baf791f02f" providerId="ADAL" clId="{5026BEE8-92DF-45C8-BF9F-038C5D1AB230}" dt="2022-03-31T13:32:55.906" v="87" actId="478"/>
          <ac:picMkLst>
            <pc:docMk/>
            <pc:sldMk cId="3072416669" sldId="447"/>
            <ac:picMk id="7" creationId="{A1C30655-3EE2-47F1-8921-52F4F8C14A9A}"/>
          </ac:picMkLst>
        </pc:picChg>
        <pc:picChg chg="add mod">
          <ac:chgData name="Benoît Lartigue" userId="c83c0038-37be-45ba-8edb-f5baf791f02f" providerId="ADAL" clId="{5026BEE8-92DF-45C8-BF9F-038C5D1AB230}" dt="2022-03-31T13:34:53.595" v="151" actId="1076"/>
          <ac:picMkLst>
            <pc:docMk/>
            <pc:sldMk cId="3072416669" sldId="447"/>
            <ac:picMk id="10" creationId="{D99AACF5-DFAD-4076-862F-41779559C1BC}"/>
          </ac:picMkLst>
        </pc:picChg>
        <pc:picChg chg="add mod">
          <ac:chgData name="Benoît Lartigue" userId="c83c0038-37be-45ba-8edb-f5baf791f02f" providerId="ADAL" clId="{5026BEE8-92DF-45C8-BF9F-038C5D1AB230}" dt="2022-03-31T13:34:52.456" v="150" actId="1076"/>
          <ac:picMkLst>
            <pc:docMk/>
            <pc:sldMk cId="3072416669" sldId="447"/>
            <ac:picMk id="11" creationId="{5D205648-1F86-4815-B640-047A371F9222}"/>
          </ac:picMkLst>
        </pc:picChg>
      </pc:sldChg>
      <pc:sldChg chg="addSp delSp modSp del mod">
        <pc:chgData name="Benoît Lartigue" userId="c83c0038-37be-45ba-8edb-f5baf791f02f" providerId="ADAL" clId="{5026BEE8-92DF-45C8-BF9F-038C5D1AB230}" dt="2022-03-31T14:10:45.863" v="842" actId="47"/>
        <pc:sldMkLst>
          <pc:docMk/>
          <pc:sldMk cId="3495614756" sldId="449"/>
        </pc:sldMkLst>
        <pc:spChg chg="mod">
          <ac:chgData name="Benoît Lartigue" userId="c83c0038-37be-45ba-8edb-f5baf791f02f" providerId="ADAL" clId="{5026BEE8-92DF-45C8-BF9F-038C5D1AB230}" dt="2022-03-31T14:02:41.452" v="784" actId="20577"/>
          <ac:spMkLst>
            <pc:docMk/>
            <pc:sldMk cId="3495614756" sldId="449"/>
            <ac:spMk id="2" creationId="{89985CCC-F77E-473D-B972-E88956AF3DA5}"/>
          </ac:spMkLst>
        </pc:spChg>
        <pc:spChg chg="del">
          <ac:chgData name="Benoît Lartigue" userId="c83c0038-37be-45ba-8edb-f5baf791f02f" providerId="ADAL" clId="{5026BEE8-92DF-45C8-BF9F-038C5D1AB230}" dt="2022-03-31T14:06:08.551" v="796" actId="478"/>
          <ac:spMkLst>
            <pc:docMk/>
            <pc:sldMk cId="3495614756" sldId="449"/>
            <ac:spMk id="13" creationId="{23415210-9977-4181-A3DE-13C479293C98}"/>
          </ac:spMkLst>
        </pc:spChg>
        <pc:picChg chg="add del mod">
          <ac:chgData name="Benoît Lartigue" userId="c83c0038-37be-45ba-8edb-f5baf791f02f" providerId="ADAL" clId="{5026BEE8-92DF-45C8-BF9F-038C5D1AB230}" dt="2022-03-31T14:05:55.323" v="794" actId="21"/>
          <ac:picMkLst>
            <pc:docMk/>
            <pc:sldMk cId="3495614756" sldId="449"/>
            <ac:picMk id="4" creationId="{500B62BF-EEC0-422F-9400-C71672D166BE}"/>
          </ac:picMkLst>
        </pc:picChg>
        <pc:picChg chg="del">
          <ac:chgData name="Benoît Lartigue" userId="c83c0038-37be-45ba-8edb-f5baf791f02f" providerId="ADAL" clId="{5026BEE8-92DF-45C8-BF9F-038C5D1AB230}" dt="2022-03-31T14:06:10.256" v="797" actId="478"/>
          <ac:picMkLst>
            <pc:docMk/>
            <pc:sldMk cId="3495614756" sldId="449"/>
            <ac:picMk id="8" creationId="{B18B7C8A-D575-4ECE-87A2-D339F1A3D7CC}"/>
          </ac:picMkLst>
        </pc:picChg>
        <pc:picChg chg="mod">
          <ac:chgData name="Benoît Lartigue" userId="c83c0038-37be-45ba-8edb-f5baf791f02f" providerId="ADAL" clId="{5026BEE8-92DF-45C8-BF9F-038C5D1AB230}" dt="2022-03-31T14:05:59.333" v="795" actId="1076"/>
          <ac:picMkLst>
            <pc:docMk/>
            <pc:sldMk cId="3495614756" sldId="449"/>
            <ac:picMk id="11" creationId="{90234AE0-9F5C-4FBC-9504-28D5BD63747F}"/>
          </ac:picMkLst>
        </pc:picChg>
      </pc:sldChg>
      <pc:sldChg chg="modSp mod">
        <pc:chgData name="Benoît Lartigue" userId="c83c0038-37be-45ba-8edb-f5baf791f02f" providerId="ADAL" clId="{5026BEE8-92DF-45C8-BF9F-038C5D1AB230}" dt="2022-03-31T15:00:53.841" v="1385" actId="255"/>
        <pc:sldMkLst>
          <pc:docMk/>
          <pc:sldMk cId="973260403" sldId="474"/>
        </pc:sldMkLst>
        <pc:graphicFrameChg chg="modGraphic">
          <ac:chgData name="Benoît Lartigue" userId="c83c0038-37be-45ba-8edb-f5baf791f02f" providerId="ADAL" clId="{5026BEE8-92DF-45C8-BF9F-038C5D1AB230}" dt="2022-03-31T15:00:48.114" v="1383" actId="2711"/>
          <ac:graphicFrameMkLst>
            <pc:docMk/>
            <pc:sldMk cId="973260403" sldId="474"/>
            <ac:graphicFrameMk id="4" creationId="{296E3493-C9CA-4051-89A8-B42AC71116A1}"/>
          </ac:graphicFrameMkLst>
        </pc:graphicFrameChg>
        <pc:graphicFrameChg chg="modGraphic">
          <ac:chgData name="Benoît Lartigue" userId="c83c0038-37be-45ba-8edb-f5baf791f02f" providerId="ADAL" clId="{5026BEE8-92DF-45C8-BF9F-038C5D1AB230}" dt="2022-03-31T15:00:53.841" v="1385" actId="255"/>
          <ac:graphicFrameMkLst>
            <pc:docMk/>
            <pc:sldMk cId="973260403" sldId="474"/>
            <ac:graphicFrameMk id="5" creationId="{7B9C40C2-1EC3-4697-8B28-8E19425B34FF}"/>
          </ac:graphicFrameMkLst>
        </pc:graphicFrameChg>
      </pc:sldChg>
      <pc:sldChg chg="del">
        <pc:chgData name="Benoît Lartigue" userId="c83c0038-37be-45ba-8edb-f5baf791f02f" providerId="ADAL" clId="{5026BEE8-92DF-45C8-BF9F-038C5D1AB230}" dt="2022-03-31T13:25:25.619" v="49" actId="2696"/>
        <pc:sldMkLst>
          <pc:docMk/>
          <pc:sldMk cId="3330470771" sldId="474"/>
        </pc:sldMkLst>
      </pc:sldChg>
      <pc:sldChg chg="modSp del mod">
        <pc:chgData name="Benoît Lartigue" userId="c83c0038-37be-45ba-8edb-f5baf791f02f" providerId="ADAL" clId="{5026BEE8-92DF-45C8-BF9F-038C5D1AB230}" dt="2022-03-31T13:34:34.565" v="146" actId="47"/>
        <pc:sldMkLst>
          <pc:docMk/>
          <pc:sldMk cId="80141396" sldId="475"/>
        </pc:sldMkLst>
        <pc:spChg chg="mod">
          <ac:chgData name="Benoît Lartigue" userId="c83c0038-37be-45ba-8edb-f5baf791f02f" providerId="ADAL" clId="{5026BEE8-92DF-45C8-BF9F-038C5D1AB230}" dt="2022-03-31T13:30:46.584" v="82" actId="20577"/>
          <ac:spMkLst>
            <pc:docMk/>
            <pc:sldMk cId="80141396" sldId="475"/>
            <ac:spMk id="2" creationId="{E494CC2C-3E4D-4A85-B1ED-947EF5C6043B}"/>
          </ac:spMkLst>
        </pc:spChg>
        <pc:picChg chg="mod">
          <ac:chgData name="Benoît Lartigue" userId="c83c0038-37be-45ba-8edb-f5baf791f02f" providerId="ADAL" clId="{5026BEE8-92DF-45C8-BF9F-038C5D1AB230}" dt="2022-03-31T13:31:38.636" v="85" actId="1076"/>
          <ac:picMkLst>
            <pc:docMk/>
            <pc:sldMk cId="80141396" sldId="475"/>
            <ac:picMk id="7" creationId="{B681212F-B752-478E-AA89-A4E6BDB40C69}"/>
          </ac:picMkLst>
        </pc:picChg>
        <pc:picChg chg="mod">
          <ac:chgData name="Benoît Lartigue" userId="c83c0038-37be-45ba-8edb-f5baf791f02f" providerId="ADAL" clId="{5026BEE8-92DF-45C8-BF9F-038C5D1AB230}" dt="2022-03-31T13:31:24.950" v="83" actId="14826"/>
          <ac:picMkLst>
            <pc:docMk/>
            <pc:sldMk cId="80141396" sldId="475"/>
            <ac:picMk id="9" creationId="{2A7ED7F1-FE14-4F59-BEAB-A6FFA6E2628E}"/>
          </ac:picMkLst>
        </pc:picChg>
      </pc:sldChg>
      <pc:sldChg chg="setBg">
        <pc:chgData name="Benoît Lartigue" userId="c83c0038-37be-45ba-8edb-f5baf791f02f" providerId="ADAL" clId="{5026BEE8-92DF-45C8-BF9F-038C5D1AB230}" dt="2022-03-31T13:39:44.386" v="182"/>
        <pc:sldMkLst>
          <pc:docMk/>
          <pc:sldMk cId="3534331721" sldId="475"/>
        </pc:sldMkLst>
      </pc:sldChg>
      <pc:sldChg chg="addSp delSp modSp del mod setBg setFolMasterObjs">
        <pc:chgData name="Benoît Lartigue" userId="c83c0038-37be-45ba-8edb-f5baf791f02f" providerId="ADAL" clId="{5026BEE8-92DF-45C8-BF9F-038C5D1AB230}" dt="2022-03-31T14:07:00.188" v="804" actId="2696"/>
        <pc:sldMkLst>
          <pc:docMk/>
          <pc:sldMk cId="1587860648" sldId="476"/>
        </pc:sldMkLst>
        <pc:spChg chg="mod">
          <ac:chgData name="Benoît Lartigue" userId="c83c0038-37be-45ba-8edb-f5baf791f02f" providerId="ADAL" clId="{5026BEE8-92DF-45C8-BF9F-038C5D1AB230}" dt="2022-03-31T14:06:57.391" v="803" actId="26606"/>
          <ac:spMkLst>
            <pc:docMk/>
            <pc:sldMk cId="1587860648" sldId="476"/>
            <ac:spMk id="2" creationId="{89985CCC-F77E-473D-B972-E88956AF3DA5}"/>
          </ac:spMkLst>
        </pc:spChg>
        <pc:spChg chg="add mod">
          <ac:chgData name="Benoît Lartigue" userId="c83c0038-37be-45ba-8edb-f5baf791f02f" providerId="ADAL" clId="{5026BEE8-92DF-45C8-BF9F-038C5D1AB230}" dt="2022-03-31T14:06:57.391" v="803" actId="26606"/>
          <ac:spMkLst>
            <pc:docMk/>
            <pc:sldMk cId="1587860648" sldId="476"/>
            <ac:spMk id="9" creationId="{B06E1A9D-1AFD-4743-9B30-2055546D411C}"/>
          </ac:spMkLst>
        </pc:spChg>
        <pc:spChg chg="del">
          <ac:chgData name="Benoît Lartigue" userId="c83c0038-37be-45ba-8edb-f5baf791f02f" providerId="ADAL" clId="{5026BEE8-92DF-45C8-BF9F-038C5D1AB230}" dt="2022-03-31T14:00:44.128" v="764" actId="478"/>
          <ac:spMkLst>
            <pc:docMk/>
            <pc:sldMk cId="1587860648" sldId="476"/>
            <ac:spMk id="13" creationId="{23415210-9977-4181-A3DE-13C479293C98}"/>
          </ac:spMkLst>
        </pc:spChg>
        <pc:spChg chg="add del">
          <ac:chgData name="Benoît Lartigue" userId="c83c0038-37be-45ba-8edb-f5baf791f02f" providerId="ADAL" clId="{5026BEE8-92DF-45C8-BF9F-038C5D1AB230}" dt="2022-03-31T14:06:57.391" v="803" actId="26606"/>
          <ac:spMkLst>
            <pc:docMk/>
            <pc:sldMk cId="1587860648" sldId="476"/>
            <ac:spMk id="16" creationId="{3EE1A71F-2664-4E38-A47B-A6F74A66A5BA}"/>
          </ac:spMkLst>
        </pc:spChg>
        <pc:spChg chg="add del">
          <ac:chgData name="Benoît Lartigue" userId="c83c0038-37be-45ba-8edb-f5baf791f02f" providerId="ADAL" clId="{5026BEE8-92DF-45C8-BF9F-038C5D1AB230}" dt="2022-03-31T14:06:57.391" v="803" actId="26606"/>
          <ac:spMkLst>
            <pc:docMk/>
            <pc:sldMk cId="1587860648" sldId="476"/>
            <ac:spMk id="17" creationId="{895A2202-3CDB-4BEB-B357-591207B19CE3}"/>
          </ac:spMkLst>
        </pc:spChg>
        <pc:spChg chg="add del">
          <ac:chgData name="Benoît Lartigue" userId="c83c0038-37be-45ba-8edb-f5baf791f02f" providerId="ADAL" clId="{5026BEE8-92DF-45C8-BF9F-038C5D1AB230}" dt="2022-03-31T14:06:57.391" v="803" actId="26606"/>
          <ac:spMkLst>
            <pc:docMk/>
            <pc:sldMk cId="1587860648" sldId="476"/>
            <ac:spMk id="18" creationId="{3AD441E9-6D75-456C-B0AE-40B2012E17CA}"/>
          </ac:spMkLst>
        </pc:spChg>
        <pc:spChg chg="add">
          <ac:chgData name="Benoît Lartigue" userId="c83c0038-37be-45ba-8edb-f5baf791f02f" providerId="ADAL" clId="{5026BEE8-92DF-45C8-BF9F-038C5D1AB230}" dt="2022-03-31T14:06:57.391" v="803" actId="26606"/>
          <ac:spMkLst>
            <pc:docMk/>
            <pc:sldMk cId="1587860648" sldId="476"/>
            <ac:spMk id="20" creationId="{FBFE3618-8387-4153-870E-99EA1B9784F5}"/>
          </ac:spMkLst>
        </pc:spChg>
        <pc:spChg chg="add">
          <ac:chgData name="Benoît Lartigue" userId="c83c0038-37be-45ba-8edb-f5baf791f02f" providerId="ADAL" clId="{5026BEE8-92DF-45C8-BF9F-038C5D1AB230}" dt="2022-03-31T14:06:57.391" v="803" actId="26606"/>
          <ac:spMkLst>
            <pc:docMk/>
            <pc:sldMk cId="1587860648" sldId="476"/>
            <ac:spMk id="21" creationId="{BB99A42A-5548-4BB8-9115-A05821C360AB}"/>
          </ac:spMkLst>
        </pc:spChg>
        <pc:spChg chg="add">
          <ac:chgData name="Benoît Lartigue" userId="c83c0038-37be-45ba-8edb-f5baf791f02f" providerId="ADAL" clId="{5026BEE8-92DF-45C8-BF9F-038C5D1AB230}" dt="2022-03-31T14:06:57.391" v="803" actId="26606"/>
          <ac:spMkLst>
            <pc:docMk/>
            <pc:sldMk cId="1587860648" sldId="476"/>
            <ac:spMk id="22" creationId="{D49441E5-946F-46B3-BDD2-BAD088532367}"/>
          </ac:spMkLst>
        </pc:spChg>
        <pc:spChg chg="add del">
          <ac:chgData name="Benoît Lartigue" userId="c83c0038-37be-45ba-8edb-f5baf791f02f" providerId="ADAL" clId="{5026BEE8-92DF-45C8-BF9F-038C5D1AB230}" dt="2022-03-31T14:06:48.366" v="801" actId="26606"/>
          <ac:spMkLst>
            <pc:docMk/>
            <pc:sldMk cId="1587860648" sldId="476"/>
            <ac:spMk id="23" creationId="{FBFE3618-8387-4153-870E-99EA1B9784F5}"/>
          </ac:spMkLst>
        </pc:spChg>
        <pc:spChg chg="add del">
          <ac:chgData name="Benoît Lartigue" userId="c83c0038-37be-45ba-8edb-f5baf791f02f" providerId="ADAL" clId="{5026BEE8-92DF-45C8-BF9F-038C5D1AB230}" dt="2022-03-31T14:06:48.366" v="801" actId="26606"/>
          <ac:spMkLst>
            <pc:docMk/>
            <pc:sldMk cId="1587860648" sldId="476"/>
            <ac:spMk id="25" creationId="{BB99A42A-5548-4BB8-9115-A05821C360AB}"/>
          </ac:spMkLst>
        </pc:spChg>
        <pc:spChg chg="add del">
          <ac:chgData name="Benoît Lartigue" userId="c83c0038-37be-45ba-8edb-f5baf791f02f" providerId="ADAL" clId="{5026BEE8-92DF-45C8-BF9F-038C5D1AB230}" dt="2022-03-31T14:06:48.366" v="801" actId="26606"/>
          <ac:spMkLst>
            <pc:docMk/>
            <pc:sldMk cId="1587860648" sldId="476"/>
            <ac:spMk id="27" creationId="{D49441E5-946F-46B3-BDD2-BAD088532367}"/>
          </ac:spMkLst>
        </pc:spChg>
        <pc:picChg chg="del">
          <ac:chgData name="Benoît Lartigue" userId="c83c0038-37be-45ba-8edb-f5baf791f02f" providerId="ADAL" clId="{5026BEE8-92DF-45C8-BF9F-038C5D1AB230}" dt="2022-03-31T14:00:48.557" v="766" actId="478"/>
          <ac:picMkLst>
            <pc:docMk/>
            <pc:sldMk cId="1587860648" sldId="476"/>
            <ac:picMk id="8" creationId="{B18B7C8A-D575-4ECE-87A2-D339F1A3D7CC}"/>
          </ac:picMkLst>
        </pc:picChg>
        <pc:picChg chg="mod ord">
          <ac:chgData name="Benoît Lartigue" userId="c83c0038-37be-45ba-8edb-f5baf791f02f" providerId="ADAL" clId="{5026BEE8-92DF-45C8-BF9F-038C5D1AB230}" dt="2022-03-31T14:06:57.391" v="803" actId="26606"/>
          <ac:picMkLst>
            <pc:docMk/>
            <pc:sldMk cId="1587860648" sldId="476"/>
            <ac:picMk id="11" creationId="{90234AE0-9F5C-4FBC-9504-28D5BD63747F}"/>
          </ac:picMkLst>
        </pc:picChg>
      </pc:sldChg>
      <pc:sldChg chg="addSp delSp modSp mod setBg">
        <pc:chgData name="Benoît Lartigue" userId="c83c0038-37be-45ba-8edb-f5baf791f02f" providerId="ADAL" clId="{5026BEE8-92DF-45C8-BF9F-038C5D1AB230}" dt="2022-03-31T19:53:48.192" v="1492" actId="6549"/>
        <pc:sldMkLst>
          <pc:docMk/>
          <pc:sldMk cId="3125138718" sldId="476"/>
        </pc:sldMkLst>
        <pc:spChg chg="mod">
          <ac:chgData name="Benoît Lartigue" userId="c83c0038-37be-45ba-8edb-f5baf791f02f" providerId="ADAL" clId="{5026BEE8-92DF-45C8-BF9F-038C5D1AB230}" dt="2022-03-31T19:53:48.192" v="1492" actId="6549"/>
          <ac:spMkLst>
            <pc:docMk/>
            <pc:sldMk cId="3125138718" sldId="476"/>
            <ac:spMk id="2" creationId="{89985CCC-F77E-473D-B972-E88956AF3DA5}"/>
          </ac:spMkLst>
        </pc:spChg>
        <pc:spChg chg="del">
          <ac:chgData name="Benoît Lartigue" userId="c83c0038-37be-45ba-8edb-f5baf791f02f" providerId="ADAL" clId="{5026BEE8-92DF-45C8-BF9F-038C5D1AB230}" dt="2022-03-31T14:11:40.956" v="849" actId="478"/>
          <ac:spMkLst>
            <pc:docMk/>
            <pc:sldMk cId="3125138718" sldId="476"/>
            <ac:spMk id="9" creationId="{B06E1A9D-1AFD-4743-9B30-2055546D411C}"/>
          </ac:spMkLst>
        </pc:spChg>
        <pc:spChg chg="add mod">
          <ac:chgData name="Benoît Lartigue" userId="c83c0038-37be-45ba-8edb-f5baf791f02f" providerId="ADAL" clId="{5026BEE8-92DF-45C8-BF9F-038C5D1AB230}" dt="2022-03-31T17:13:23.062" v="1449" actId="20577"/>
          <ac:spMkLst>
            <pc:docMk/>
            <pc:sldMk cId="3125138718" sldId="476"/>
            <ac:spMk id="10" creationId="{02F17CCC-22C3-4862-A312-F891134655AA}"/>
          </ac:spMkLst>
        </pc:spChg>
        <pc:picChg chg="add mod">
          <ac:chgData name="Benoît Lartigue" userId="c83c0038-37be-45ba-8edb-f5baf791f02f" providerId="ADAL" clId="{5026BEE8-92DF-45C8-BF9F-038C5D1AB230}" dt="2022-03-31T14:15:31.931" v="917" actId="14100"/>
          <ac:picMkLst>
            <pc:docMk/>
            <pc:sldMk cId="3125138718" sldId="476"/>
            <ac:picMk id="3" creationId="{2EF5B571-4F37-47D5-A54B-0E466AC79DE6}"/>
          </ac:picMkLst>
        </pc:picChg>
        <pc:picChg chg="add mod">
          <ac:chgData name="Benoît Lartigue" userId="c83c0038-37be-45ba-8edb-f5baf791f02f" providerId="ADAL" clId="{5026BEE8-92DF-45C8-BF9F-038C5D1AB230}" dt="2022-03-31T14:15:25.382" v="916" actId="14100"/>
          <ac:picMkLst>
            <pc:docMk/>
            <pc:sldMk cId="3125138718" sldId="476"/>
            <ac:picMk id="8" creationId="{A2E35F8A-3496-4624-B62D-373FC2B6560E}"/>
          </ac:picMkLst>
        </pc:picChg>
        <pc:picChg chg="del">
          <ac:chgData name="Benoît Lartigue" userId="c83c0038-37be-45ba-8edb-f5baf791f02f" providerId="ADAL" clId="{5026BEE8-92DF-45C8-BF9F-038C5D1AB230}" dt="2022-03-31T14:07:15.353" v="805" actId="478"/>
          <ac:picMkLst>
            <pc:docMk/>
            <pc:sldMk cId="3125138718" sldId="476"/>
            <ac:picMk id="11" creationId="{90234AE0-9F5C-4FBC-9504-28D5BD63747F}"/>
          </ac:picMkLst>
        </pc:picChg>
        <pc:picChg chg="add mod">
          <ac:chgData name="Benoît Lartigue" userId="c83c0038-37be-45ba-8edb-f5baf791f02f" providerId="ADAL" clId="{5026BEE8-92DF-45C8-BF9F-038C5D1AB230}" dt="2022-03-31T14:15:48.030" v="918" actId="1076"/>
          <ac:picMkLst>
            <pc:docMk/>
            <pc:sldMk cId="3125138718" sldId="476"/>
            <ac:picMk id="12" creationId="{FD93BA3B-80D9-4B3E-8AAB-9935A64AACEB}"/>
          </ac:picMkLst>
        </pc:picChg>
        <pc:picChg chg="add mod">
          <ac:chgData name="Benoît Lartigue" userId="c83c0038-37be-45ba-8edb-f5baf791f02f" providerId="ADAL" clId="{5026BEE8-92DF-45C8-BF9F-038C5D1AB230}" dt="2022-03-31T14:15:48.030" v="918" actId="1076"/>
          <ac:picMkLst>
            <pc:docMk/>
            <pc:sldMk cId="3125138718" sldId="476"/>
            <ac:picMk id="13" creationId="{1A854EF9-60C2-48FD-B97D-141C7CD998AC}"/>
          </ac:picMkLst>
        </pc:picChg>
      </pc:sldChg>
      <pc:sldChg chg="del">
        <pc:chgData name="Benoît Lartigue" userId="c83c0038-37be-45ba-8edb-f5baf791f02f" providerId="ADAL" clId="{5026BEE8-92DF-45C8-BF9F-038C5D1AB230}" dt="2022-03-31T14:06:42.676" v="800"/>
        <pc:sldMkLst>
          <pc:docMk/>
          <pc:sldMk cId="1323666345" sldId="477"/>
        </pc:sldMkLst>
      </pc:sldChg>
      <pc:sldChg chg="del delDesignElem">
        <pc:chgData name="Benoît Lartigue" userId="c83c0038-37be-45ba-8edb-f5baf791f02f" providerId="ADAL" clId="{5026BEE8-92DF-45C8-BF9F-038C5D1AB230}" dt="2022-03-31T14:05:49.982" v="793" actId="2696"/>
        <pc:sldMkLst>
          <pc:docMk/>
          <pc:sldMk cId="1637866802" sldId="477"/>
        </pc:sldMkLst>
      </pc:sldChg>
      <pc:sldChg chg="add setBg">
        <pc:chgData name="Benoît Lartigue" userId="c83c0038-37be-45ba-8edb-f5baf791f02f" providerId="ADAL" clId="{5026BEE8-92DF-45C8-BF9F-038C5D1AB230}" dt="2022-03-31T14:09:16.518" v="812"/>
        <pc:sldMkLst>
          <pc:docMk/>
          <pc:sldMk cId="1723489041" sldId="477"/>
        </pc:sldMkLst>
      </pc:sldChg>
      <pc:sldChg chg="modSp mod">
        <pc:chgData name="Benoît Lartigue" userId="c83c0038-37be-45ba-8edb-f5baf791f02f" providerId="ADAL" clId="{5026BEE8-92DF-45C8-BF9F-038C5D1AB230}" dt="2022-03-31T14:24:03.299" v="1041" actId="20577"/>
        <pc:sldMkLst>
          <pc:docMk/>
          <pc:sldMk cId="3063276582" sldId="478"/>
        </pc:sldMkLst>
        <pc:spChg chg="mod">
          <ac:chgData name="Benoît Lartigue" userId="c83c0038-37be-45ba-8edb-f5baf791f02f" providerId="ADAL" clId="{5026BEE8-92DF-45C8-BF9F-038C5D1AB230}" dt="2022-03-31T14:23:48.935" v="1012" actId="20577"/>
          <ac:spMkLst>
            <pc:docMk/>
            <pc:sldMk cId="3063276582" sldId="478"/>
            <ac:spMk id="2" creationId="{7C03BC3A-093F-4273-A793-8954C66B3BC4}"/>
          </ac:spMkLst>
        </pc:spChg>
        <pc:graphicFrameChg chg="modGraphic">
          <ac:chgData name="Benoît Lartigue" userId="c83c0038-37be-45ba-8edb-f5baf791f02f" providerId="ADAL" clId="{5026BEE8-92DF-45C8-BF9F-038C5D1AB230}" dt="2022-03-31T14:24:03.299" v="1041" actId="20577"/>
          <ac:graphicFrameMkLst>
            <pc:docMk/>
            <pc:sldMk cId="3063276582" sldId="478"/>
            <ac:graphicFrameMk id="4" creationId="{809BC8BF-FC55-43B8-9B76-CE473448D2E4}"/>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Feuil1!$B$1</c:f>
              <c:strCache>
                <c:ptCount val="1"/>
                <c:pt idx="0">
                  <c:v>Aucun diplôme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Feuil1!$A$2:$A$3</c:f>
              <c:strCache>
                <c:ptCount val="2"/>
                <c:pt idx="0">
                  <c:v>Québec</c:v>
                </c:pt>
                <c:pt idx="1">
                  <c:v>Centre-du-Québec</c:v>
                </c:pt>
              </c:strCache>
            </c:strRef>
          </c:cat>
          <c:val>
            <c:numRef>
              <c:f>Feuil1!$B$2:$B$3</c:f>
              <c:numCache>
                <c:formatCode>General</c:formatCode>
                <c:ptCount val="2"/>
                <c:pt idx="0">
                  <c:v>11</c:v>
                </c:pt>
                <c:pt idx="1">
                  <c:v>16.899999999999999</c:v>
                </c:pt>
              </c:numCache>
            </c:numRef>
          </c:val>
          <c:extLst>
            <c:ext xmlns:c16="http://schemas.microsoft.com/office/drawing/2014/chart" uri="{C3380CC4-5D6E-409C-BE32-E72D297353CC}">
              <c16:uniqueId val="{00000000-2B81-48C9-BFB8-879A08995BEF}"/>
            </c:ext>
          </c:extLst>
        </c:ser>
        <c:ser>
          <c:idx val="1"/>
          <c:order val="1"/>
          <c:tx>
            <c:strRef>
              <c:f>Feuil1!$C$1</c:f>
              <c:strCache>
                <c:ptCount val="1"/>
                <c:pt idx="0">
                  <c:v>Diplôme d'étude secondaire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Feuil1!$A$2:$A$3</c:f>
              <c:strCache>
                <c:ptCount val="2"/>
                <c:pt idx="0">
                  <c:v>Québec</c:v>
                </c:pt>
                <c:pt idx="1">
                  <c:v>Centre-du-Québec</c:v>
                </c:pt>
              </c:strCache>
            </c:strRef>
          </c:cat>
          <c:val>
            <c:numRef>
              <c:f>Feuil1!$C$2:$C$3</c:f>
              <c:numCache>
                <c:formatCode>General</c:formatCode>
                <c:ptCount val="2"/>
                <c:pt idx="0">
                  <c:v>16.5</c:v>
                </c:pt>
                <c:pt idx="1">
                  <c:v>18.399999999999999</c:v>
                </c:pt>
              </c:numCache>
            </c:numRef>
          </c:val>
          <c:extLst>
            <c:ext xmlns:c16="http://schemas.microsoft.com/office/drawing/2014/chart" uri="{C3380CC4-5D6E-409C-BE32-E72D297353CC}">
              <c16:uniqueId val="{00000001-2B81-48C9-BFB8-879A08995BEF}"/>
            </c:ext>
          </c:extLst>
        </c:ser>
        <c:ser>
          <c:idx val="2"/>
          <c:order val="2"/>
          <c:tx>
            <c:strRef>
              <c:f>Feuil1!$D$1</c:f>
              <c:strCache>
                <c:ptCount val="1"/>
                <c:pt idx="0">
                  <c:v>Certificat ou diplôme d'une école de métiers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Feuil1!$A$2:$A$3</c:f>
              <c:strCache>
                <c:ptCount val="2"/>
                <c:pt idx="0">
                  <c:v>Québec</c:v>
                </c:pt>
                <c:pt idx="1">
                  <c:v>Centre-du-Québec</c:v>
                </c:pt>
              </c:strCache>
            </c:strRef>
          </c:cat>
          <c:val>
            <c:numRef>
              <c:f>Feuil1!$D$2:$D$3</c:f>
              <c:numCache>
                <c:formatCode>General</c:formatCode>
                <c:ptCount val="2"/>
                <c:pt idx="0">
                  <c:v>17.8</c:v>
                </c:pt>
                <c:pt idx="1">
                  <c:v>27.1</c:v>
                </c:pt>
              </c:numCache>
            </c:numRef>
          </c:val>
          <c:extLst>
            <c:ext xmlns:c16="http://schemas.microsoft.com/office/drawing/2014/chart" uri="{C3380CC4-5D6E-409C-BE32-E72D297353CC}">
              <c16:uniqueId val="{00000002-2B81-48C9-BFB8-879A08995BEF}"/>
            </c:ext>
          </c:extLst>
        </c:ser>
        <c:ser>
          <c:idx val="3"/>
          <c:order val="3"/>
          <c:tx>
            <c:strRef>
              <c:f>Feuil1!$E$1</c:f>
              <c:strCache>
                <c:ptCount val="1"/>
                <c:pt idx="0">
                  <c:v>Certificat ou diplôme collégial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Feuil1!$A$2:$A$3</c:f>
              <c:strCache>
                <c:ptCount val="2"/>
                <c:pt idx="0">
                  <c:v>Québec</c:v>
                </c:pt>
                <c:pt idx="1">
                  <c:v>Centre-du-Québec</c:v>
                </c:pt>
              </c:strCache>
            </c:strRef>
          </c:cat>
          <c:val>
            <c:numRef>
              <c:f>Feuil1!$E$2:$E$3</c:f>
              <c:numCache>
                <c:formatCode>General</c:formatCode>
                <c:ptCount val="2"/>
                <c:pt idx="0">
                  <c:v>21.5</c:v>
                </c:pt>
                <c:pt idx="1">
                  <c:v>20.6</c:v>
                </c:pt>
              </c:numCache>
            </c:numRef>
          </c:val>
          <c:extLst>
            <c:ext xmlns:c16="http://schemas.microsoft.com/office/drawing/2014/chart" uri="{C3380CC4-5D6E-409C-BE32-E72D297353CC}">
              <c16:uniqueId val="{00000003-2B81-48C9-BFB8-879A08995BEF}"/>
            </c:ext>
          </c:extLst>
        </c:ser>
        <c:ser>
          <c:idx val="4"/>
          <c:order val="4"/>
          <c:tx>
            <c:strRef>
              <c:f>Feuil1!$F$1</c:f>
              <c:strCache>
                <c:ptCount val="1"/>
                <c:pt idx="0">
                  <c:v>Certificat, diplôme ou grade universitaire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Feuil1!$A$2:$A$3</c:f>
              <c:strCache>
                <c:ptCount val="2"/>
                <c:pt idx="0">
                  <c:v>Québec</c:v>
                </c:pt>
                <c:pt idx="1">
                  <c:v>Centre-du-Québec</c:v>
                </c:pt>
              </c:strCache>
            </c:strRef>
          </c:cat>
          <c:val>
            <c:numRef>
              <c:f>Feuil1!$F$2:$F$3</c:f>
              <c:numCache>
                <c:formatCode>General</c:formatCode>
                <c:ptCount val="2"/>
                <c:pt idx="0">
                  <c:v>33.200000000000003</c:v>
                </c:pt>
                <c:pt idx="1">
                  <c:v>17</c:v>
                </c:pt>
              </c:numCache>
            </c:numRef>
          </c:val>
          <c:extLst>
            <c:ext xmlns:c16="http://schemas.microsoft.com/office/drawing/2014/chart" uri="{C3380CC4-5D6E-409C-BE32-E72D297353CC}">
              <c16:uniqueId val="{00000004-2B81-48C9-BFB8-879A08995BEF}"/>
            </c:ext>
          </c:extLst>
        </c:ser>
        <c:dLbls>
          <c:dLblPos val="ctr"/>
          <c:showLegendKey val="0"/>
          <c:showVal val="1"/>
          <c:showCatName val="0"/>
          <c:showSerName val="0"/>
          <c:showPercent val="0"/>
          <c:showBubbleSize val="0"/>
        </c:dLbls>
        <c:gapWidth val="79"/>
        <c:overlap val="100"/>
        <c:axId val="749135232"/>
        <c:axId val="366027888"/>
      </c:barChart>
      <c:catAx>
        <c:axId val="7491352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cap="all" spc="120" normalizeH="0" baseline="0">
                <a:solidFill>
                  <a:schemeClr val="tx1">
                    <a:lumMod val="65000"/>
                    <a:lumOff val="35000"/>
                  </a:schemeClr>
                </a:solidFill>
                <a:latin typeface="+mn-lt"/>
                <a:ea typeface="+mn-ea"/>
                <a:cs typeface="+mn-cs"/>
              </a:defRPr>
            </a:pPr>
            <a:endParaRPr lang="fr-FR"/>
          </a:p>
        </c:txPr>
        <c:crossAx val="366027888"/>
        <c:crosses val="autoZero"/>
        <c:auto val="1"/>
        <c:lblAlgn val="ctr"/>
        <c:lblOffset val="100"/>
        <c:noMultiLvlLbl val="0"/>
      </c:catAx>
      <c:valAx>
        <c:axId val="366027888"/>
        <c:scaling>
          <c:orientation val="minMax"/>
        </c:scaling>
        <c:delete val="0"/>
        <c:axPos val="l"/>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fr-FR"/>
          </a:p>
        </c:txPr>
        <c:crossAx val="749135232"/>
        <c:crosses val="autoZero"/>
        <c:crossBetween val="between"/>
      </c:valAx>
      <c:spPr>
        <a:noFill/>
        <a:ln>
          <a:noFill/>
        </a:ln>
        <a:effectLst/>
      </c:spPr>
    </c:plotArea>
    <c:legend>
      <c:legendPos val="r"/>
      <c:layout>
        <c:manualLayout>
          <c:xMode val="edge"/>
          <c:yMode val="edge"/>
          <c:x val="0.65344166175280138"/>
          <c:y val="0.17783787994289374"/>
          <c:w val="0.33304890238492957"/>
          <c:h val="0.60308972820956175"/>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fr-CA" sz="1600" b="1" i="0" u="none" strike="noStrike" baseline="0" dirty="0">
                <a:effectLst/>
              </a:rPr>
              <a:t>Volume de denrées distribuées par Moisson MCDQ dans la MRC de L’Érable</a:t>
            </a:r>
          </a:p>
          <a:p>
            <a:pPr>
              <a:defRPr sz="1600" b="1"/>
            </a:pPr>
            <a:r>
              <a:rPr lang="fr-CA" sz="1600" b="1" i="0" u="none" strike="noStrike" baseline="0" dirty="0">
                <a:effectLst/>
              </a:rPr>
              <a:t>(2015-16 et 2019-20)</a:t>
            </a:r>
            <a:endParaRPr lang="fr-CA" sz="1600" b="1" dirty="0"/>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tx>
            <c:strRef>
              <c:f>Feuil1!$D$15</c:f>
              <c:strCache>
                <c:ptCount val="1"/>
                <c:pt idx="0">
                  <c:v>2019-2020 (kg)</c:v>
                </c:pt>
              </c:strCache>
            </c:strRef>
          </c:tx>
          <c:spPr>
            <a:solidFill>
              <a:schemeClr val="accent1"/>
            </a:solidFill>
            <a:ln>
              <a:noFill/>
            </a:ln>
            <a:effectLst/>
          </c:spPr>
          <c:invertIfNegative val="0"/>
          <c:cat>
            <c:strRef>
              <c:f>Feuil1!$C$16:$C$16</c:f>
              <c:strCache>
                <c:ptCount val="1"/>
                <c:pt idx="0">
                  <c:v>MRC de L'Érable</c:v>
                </c:pt>
              </c:strCache>
            </c:strRef>
          </c:cat>
          <c:val>
            <c:numRef>
              <c:f>Feuil1!$D$16:$D$16</c:f>
              <c:numCache>
                <c:formatCode>_ * #\ ##0_)\ _$_ ;_ * \(#\ ##0\)\ _$_ ;_ * "-"??_)\ _$_ ;_ @_ </c:formatCode>
                <c:ptCount val="1"/>
                <c:pt idx="0">
                  <c:v>126584</c:v>
                </c:pt>
              </c:numCache>
            </c:numRef>
          </c:val>
          <c:extLst>
            <c:ext xmlns:c16="http://schemas.microsoft.com/office/drawing/2014/chart" uri="{C3380CC4-5D6E-409C-BE32-E72D297353CC}">
              <c16:uniqueId val="{00000000-14F7-4E7F-8950-96238DB52753}"/>
            </c:ext>
          </c:extLst>
        </c:ser>
        <c:ser>
          <c:idx val="1"/>
          <c:order val="1"/>
          <c:tx>
            <c:strRef>
              <c:f>Feuil1!$H$15</c:f>
              <c:strCache>
                <c:ptCount val="1"/>
                <c:pt idx="0">
                  <c:v>2015-2016 (kg)</c:v>
                </c:pt>
              </c:strCache>
            </c:strRef>
          </c:tx>
          <c:spPr>
            <a:solidFill>
              <a:schemeClr val="accent3"/>
            </a:solidFill>
            <a:ln>
              <a:noFill/>
            </a:ln>
            <a:effectLst/>
          </c:spPr>
          <c:invertIfNegative val="0"/>
          <c:cat>
            <c:strRef>
              <c:f>Feuil1!$C$16:$C$16</c:f>
              <c:strCache>
                <c:ptCount val="1"/>
                <c:pt idx="0">
                  <c:v>MRC de L'Érable</c:v>
                </c:pt>
              </c:strCache>
            </c:strRef>
          </c:cat>
          <c:val>
            <c:numRef>
              <c:f>Feuil1!$H$16:$H$16</c:f>
              <c:numCache>
                <c:formatCode>_ * #\ ##0_)\ _$_ ;_ * \(#\ ##0\)\ _$_ ;_ * "-"??_)\ _$_ ;_ @_ </c:formatCode>
                <c:ptCount val="1"/>
                <c:pt idx="0">
                  <c:v>102615</c:v>
                </c:pt>
              </c:numCache>
            </c:numRef>
          </c:val>
          <c:extLst>
            <c:ext xmlns:c16="http://schemas.microsoft.com/office/drawing/2014/chart" uri="{C3380CC4-5D6E-409C-BE32-E72D297353CC}">
              <c16:uniqueId val="{00000001-14F7-4E7F-8950-96238DB52753}"/>
            </c:ext>
          </c:extLst>
        </c:ser>
        <c:dLbls>
          <c:showLegendKey val="0"/>
          <c:showVal val="0"/>
          <c:showCatName val="0"/>
          <c:showSerName val="0"/>
          <c:showPercent val="0"/>
          <c:showBubbleSize val="0"/>
        </c:dLbls>
        <c:gapWidth val="150"/>
        <c:axId val="1160188368"/>
        <c:axId val="1158722192"/>
      </c:barChart>
      <c:catAx>
        <c:axId val="11601883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fr-FR"/>
          </a:p>
        </c:txPr>
        <c:crossAx val="1158722192"/>
        <c:crosses val="autoZero"/>
        <c:auto val="1"/>
        <c:lblAlgn val="ctr"/>
        <c:lblOffset val="100"/>
        <c:noMultiLvlLbl val="0"/>
      </c:catAx>
      <c:valAx>
        <c:axId val="1158722192"/>
        <c:scaling>
          <c:orientation val="minMax"/>
        </c:scaling>
        <c:delete val="0"/>
        <c:axPos val="b"/>
        <c:majorGridlines>
          <c:spPr>
            <a:ln w="9525" cap="flat" cmpd="sng" algn="ctr">
              <a:solidFill>
                <a:schemeClr val="tx1">
                  <a:lumMod val="15000"/>
                  <a:lumOff val="85000"/>
                </a:schemeClr>
              </a:solidFill>
              <a:round/>
            </a:ln>
            <a:effectLst/>
          </c:spPr>
        </c:majorGridlines>
        <c:numFmt formatCode="_ * #\ ##0_)\ _$_ ;_ * \(#\ ##0\)\ _$_ ;_ * &quot;-&quot;??_)\ _$_ ;_ @_ "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11601883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1" i="0" u="none" strike="noStrike" kern="1200" baseline="0">
                <a:solidFill>
                  <a:schemeClr val="tx1">
                    <a:lumMod val="65000"/>
                    <a:lumOff val="35000"/>
                  </a:schemeClr>
                </a:solidFill>
                <a:latin typeface="+mn-lt"/>
                <a:ea typeface="+mn-ea"/>
                <a:cs typeface="+mn-cs"/>
              </a:defRPr>
            </a:pPr>
            <a:endParaRPr lang="fr-FR"/>
          </a:p>
        </c:txPr>
      </c:dTable>
      <c:spPr>
        <a:noFill/>
        <a:ln>
          <a:noFill/>
        </a:ln>
        <a:effectLst/>
      </c:spPr>
    </c:plotArea>
    <c:plotVisOnly val="1"/>
    <c:dispBlanksAs val="gap"/>
    <c:showDLblsOverMax val="0"/>
  </c:chart>
  <c:spPr>
    <a:noFill/>
    <a:ln>
      <a:noFill/>
    </a:ln>
    <a:effectLst/>
  </c:spPr>
  <c:txPr>
    <a:bodyPr/>
    <a:lstStyle/>
    <a:p>
      <a:pPr>
        <a:defRPr sz="1100"/>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4" Type="http://schemas.openxmlformats.org/officeDocument/2006/relationships/image" Target="../media/image45.svg"/></Relationships>
</file>

<file path=ppt/diagrams/_rels/data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4" Type="http://schemas.openxmlformats.org/officeDocument/2006/relationships/image" Target="../media/image51.sv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ata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ata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4" Type="http://schemas.openxmlformats.org/officeDocument/2006/relationships/image" Target="../media/image37.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4" Type="http://schemas.openxmlformats.org/officeDocument/2006/relationships/image" Target="../media/image45.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4" Type="http://schemas.openxmlformats.org/officeDocument/2006/relationships/image" Target="../media/image5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rawing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rawing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3C742A-5FCC-4FE9-BED0-2330C79BB07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BAFD0A7-91C8-4A15-966D-E3163D6DB0F0}">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Soutien à l’accès au logement : </a:t>
          </a:r>
        </a:p>
        <a:p>
          <a:r>
            <a:rPr lang="en-US" dirty="0">
              <a:latin typeface="Bierstadt" panose="020B0004020202020204" pitchFamily="34" charset="0"/>
            </a:rPr>
            <a:t>1</a:t>
          </a:r>
        </a:p>
      </dgm:t>
    </dgm:pt>
    <dgm:pt modelId="{E2848602-60B7-44B4-8EFF-06AE6C3A05E7}" type="parTrans" cxnId="{70A14590-41E8-4A67-95A1-FE63089649EC}">
      <dgm:prSet/>
      <dgm:spPr/>
      <dgm:t>
        <a:bodyPr/>
        <a:lstStyle/>
        <a:p>
          <a:endParaRPr lang="en-US"/>
        </a:p>
      </dgm:t>
    </dgm:pt>
    <dgm:pt modelId="{DB519ACB-5745-41B3-8CBF-9D8D5BC50B31}" type="sibTrans" cxnId="{70A14590-41E8-4A67-95A1-FE63089649EC}">
      <dgm:prSet/>
      <dgm:spPr/>
      <dgm:t>
        <a:bodyPr/>
        <a:lstStyle/>
        <a:p>
          <a:endParaRPr lang="en-US"/>
        </a:p>
      </dgm:t>
    </dgm:pt>
    <dgm:pt modelId="{99463F22-ECE9-4547-8AFC-FEF8CEA27EEE}">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Développement social territorial : </a:t>
          </a:r>
        </a:p>
        <a:p>
          <a:r>
            <a:rPr lang="en-US" dirty="0">
              <a:latin typeface="Bierstadt" panose="020B0004020202020204" pitchFamily="34" charset="0"/>
            </a:rPr>
            <a:t>2</a:t>
          </a:r>
        </a:p>
      </dgm:t>
    </dgm:pt>
    <dgm:pt modelId="{8B3E0C01-81A8-4CDE-ACE7-633FBA181D08}" type="parTrans" cxnId="{0B0231B4-F89D-4981-B01A-37AC49B00309}">
      <dgm:prSet/>
      <dgm:spPr/>
      <dgm:t>
        <a:bodyPr/>
        <a:lstStyle/>
        <a:p>
          <a:endParaRPr lang="en-US"/>
        </a:p>
      </dgm:t>
    </dgm:pt>
    <dgm:pt modelId="{23F4D191-C23E-4769-BE4B-3560987D201E}" type="sibTrans" cxnId="{0B0231B4-F89D-4981-B01A-37AC49B00309}">
      <dgm:prSet/>
      <dgm:spPr/>
      <dgm:t>
        <a:bodyPr/>
        <a:lstStyle/>
        <a:p>
          <a:endParaRPr lang="en-US"/>
        </a:p>
      </dgm:t>
    </dgm:pt>
    <dgm:pt modelId="{52EFE818-ACE8-4525-A294-99C4B8CB9D0B}">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Mesure d’insertion à l’emploi : </a:t>
          </a:r>
        </a:p>
        <a:p>
          <a:r>
            <a:rPr lang="en-US" dirty="0">
              <a:latin typeface="Bierstadt" panose="020B0004020202020204" pitchFamily="34" charset="0"/>
            </a:rPr>
            <a:t>-</a:t>
          </a:r>
        </a:p>
      </dgm:t>
    </dgm:pt>
    <dgm:pt modelId="{51B65F74-97DE-421C-91A7-EAB15D27DA8D}" type="parTrans" cxnId="{71E5374D-F6DB-48BE-BEAF-182A6355F3EE}">
      <dgm:prSet/>
      <dgm:spPr/>
      <dgm:t>
        <a:bodyPr/>
        <a:lstStyle/>
        <a:p>
          <a:endParaRPr lang="en-US"/>
        </a:p>
      </dgm:t>
    </dgm:pt>
    <dgm:pt modelId="{BA6023BF-A61D-46CB-8C77-3577A121133D}" type="sibTrans" cxnId="{71E5374D-F6DB-48BE-BEAF-182A6355F3EE}">
      <dgm:prSet/>
      <dgm:spPr/>
      <dgm:t>
        <a:bodyPr/>
        <a:lstStyle/>
        <a:p>
          <a:endParaRPr lang="en-US"/>
        </a:p>
      </dgm:t>
    </dgm:pt>
    <dgm:pt modelId="{E1EC9017-51C9-4B22-9E43-86C26B3F8080}">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Soutien à la création d’emplois de qualité rémunérés : </a:t>
          </a:r>
        </a:p>
        <a:p>
          <a:r>
            <a:rPr lang="fr-CA" dirty="0">
              <a:latin typeface="Bierstadt" panose="020B0004020202020204" pitchFamily="34" charset="0"/>
            </a:rPr>
            <a:t>-</a:t>
          </a:r>
          <a:endParaRPr lang="en-US" dirty="0">
            <a:latin typeface="Bierstadt" panose="020B0004020202020204" pitchFamily="34" charset="0"/>
          </a:endParaRPr>
        </a:p>
      </dgm:t>
    </dgm:pt>
    <dgm:pt modelId="{E916E437-B099-4A39-8C19-DF609FE08F11}" type="parTrans" cxnId="{7AE1D8C4-BFEA-4F68-89A6-D3543D357F25}">
      <dgm:prSet/>
      <dgm:spPr/>
      <dgm:t>
        <a:bodyPr/>
        <a:lstStyle/>
        <a:p>
          <a:endParaRPr lang="en-US"/>
        </a:p>
      </dgm:t>
    </dgm:pt>
    <dgm:pt modelId="{D2B0798B-891A-4768-BAF9-DA2D45482AED}" type="sibTrans" cxnId="{7AE1D8C4-BFEA-4F68-89A6-D3543D357F25}">
      <dgm:prSet/>
      <dgm:spPr/>
      <dgm:t>
        <a:bodyPr/>
        <a:lstStyle/>
        <a:p>
          <a:endParaRPr lang="en-US"/>
        </a:p>
      </dgm:t>
    </dgm:pt>
    <dgm:pt modelId="{4FE3A301-DA3D-42AF-A146-AAABA4CA17AD}">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Soutien à la qualification et à la réussite éducative : </a:t>
          </a:r>
        </a:p>
        <a:p>
          <a:r>
            <a:rPr lang="en-US" dirty="0">
              <a:latin typeface="Bierstadt" panose="020B0004020202020204" pitchFamily="34" charset="0"/>
            </a:rPr>
            <a:t>2</a:t>
          </a:r>
        </a:p>
      </dgm:t>
    </dgm:pt>
    <dgm:pt modelId="{0E7EACD8-612E-44FF-8A98-CC41631E35BC}" type="parTrans" cxnId="{9E9C0918-A0E0-4BDD-88E7-EFA474C33975}">
      <dgm:prSet/>
      <dgm:spPr/>
      <dgm:t>
        <a:bodyPr/>
        <a:lstStyle/>
        <a:p>
          <a:endParaRPr lang="en-US"/>
        </a:p>
      </dgm:t>
    </dgm:pt>
    <dgm:pt modelId="{0710BCBE-6C75-41F3-BA27-213ADADEF4B5}" type="sibTrans" cxnId="{9E9C0918-A0E0-4BDD-88E7-EFA474C33975}">
      <dgm:prSet/>
      <dgm:spPr/>
      <dgm:t>
        <a:bodyPr/>
        <a:lstStyle/>
        <a:p>
          <a:endParaRPr lang="en-US"/>
        </a:p>
      </dgm:t>
    </dgm:pt>
    <dgm:pt modelId="{296C8F1D-B2CB-4B8E-BE7D-56FD8796DD60}">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Soutien à la relève agricole : </a:t>
          </a:r>
        </a:p>
        <a:p>
          <a:r>
            <a:rPr lang="en-US" dirty="0">
              <a:latin typeface="Bierstadt" panose="020B0004020202020204" pitchFamily="34" charset="0"/>
            </a:rPr>
            <a:t>1</a:t>
          </a:r>
        </a:p>
      </dgm:t>
    </dgm:pt>
    <dgm:pt modelId="{364DBD3E-7EED-4B2F-974D-3DF872CFDE13}" type="parTrans" cxnId="{FFAEE77D-918B-443B-8AFD-CD6CF214A470}">
      <dgm:prSet/>
      <dgm:spPr/>
      <dgm:t>
        <a:bodyPr/>
        <a:lstStyle/>
        <a:p>
          <a:endParaRPr lang="en-US"/>
        </a:p>
      </dgm:t>
    </dgm:pt>
    <dgm:pt modelId="{F0A57AD6-B60A-4245-A368-DBC9BC1D692D}" type="sibTrans" cxnId="{FFAEE77D-918B-443B-8AFD-CD6CF214A470}">
      <dgm:prSet/>
      <dgm:spPr/>
      <dgm:t>
        <a:bodyPr/>
        <a:lstStyle/>
        <a:p>
          <a:endParaRPr lang="en-US"/>
        </a:p>
      </dgm:t>
    </dgm:pt>
    <dgm:pt modelId="{9BB0F778-23EF-4406-A0A7-32E73C871B7B}">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Soutien à la rénovation domiciliaire : </a:t>
          </a:r>
        </a:p>
        <a:p>
          <a:r>
            <a:rPr lang="en-US" dirty="0">
              <a:latin typeface="Bierstadt" panose="020B0004020202020204" pitchFamily="34" charset="0"/>
            </a:rPr>
            <a:t>-</a:t>
          </a:r>
        </a:p>
      </dgm:t>
    </dgm:pt>
    <dgm:pt modelId="{0585FC4E-4EB7-4B30-9194-91924CDA7C87}" type="parTrans" cxnId="{D2B83E8C-5EC4-4F38-AA8D-A4BD569B47EB}">
      <dgm:prSet/>
      <dgm:spPr/>
      <dgm:t>
        <a:bodyPr/>
        <a:lstStyle/>
        <a:p>
          <a:endParaRPr lang="en-US"/>
        </a:p>
      </dgm:t>
    </dgm:pt>
    <dgm:pt modelId="{77A631C3-2BE5-4260-A7CB-09099F60C340}" type="sibTrans" cxnId="{D2B83E8C-5EC4-4F38-AA8D-A4BD569B47EB}">
      <dgm:prSet/>
      <dgm:spPr/>
      <dgm:t>
        <a:bodyPr/>
        <a:lstStyle/>
        <a:p>
          <a:endParaRPr lang="en-US"/>
        </a:p>
      </dgm:t>
    </dgm:pt>
    <dgm:pt modelId="{D18F1A86-8BF2-4162-A7B1-DCFCEFD3C3F2}" type="pres">
      <dgm:prSet presAssocID="{303C742A-5FCC-4FE9-BED0-2330C79BB07B}" presName="diagram" presStyleCnt="0">
        <dgm:presLayoutVars>
          <dgm:dir/>
          <dgm:resizeHandles val="exact"/>
        </dgm:presLayoutVars>
      </dgm:prSet>
      <dgm:spPr/>
    </dgm:pt>
    <dgm:pt modelId="{47950D3A-512F-4BE7-8EC3-9A407C13CA26}" type="pres">
      <dgm:prSet presAssocID="{EBAFD0A7-91C8-4A15-966D-E3163D6DB0F0}" presName="node" presStyleLbl="node1" presStyleIdx="0" presStyleCnt="7">
        <dgm:presLayoutVars>
          <dgm:bulletEnabled val="1"/>
        </dgm:presLayoutVars>
      </dgm:prSet>
      <dgm:spPr>
        <a:prstGeom prst="roundRect">
          <a:avLst/>
        </a:prstGeom>
      </dgm:spPr>
    </dgm:pt>
    <dgm:pt modelId="{44FF3E89-7CEE-4376-BEC6-6F951A3807FA}" type="pres">
      <dgm:prSet presAssocID="{DB519ACB-5745-41B3-8CBF-9D8D5BC50B31}" presName="sibTrans" presStyleCnt="0"/>
      <dgm:spPr/>
    </dgm:pt>
    <dgm:pt modelId="{927CFD5E-8467-4B66-93D8-2666BA8F5088}" type="pres">
      <dgm:prSet presAssocID="{99463F22-ECE9-4547-8AFC-FEF8CEA27EEE}" presName="node" presStyleLbl="node1" presStyleIdx="1" presStyleCnt="7">
        <dgm:presLayoutVars>
          <dgm:bulletEnabled val="1"/>
        </dgm:presLayoutVars>
      </dgm:prSet>
      <dgm:spPr>
        <a:prstGeom prst="roundRect">
          <a:avLst/>
        </a:prstGeom>
      </dgm:spPr>
    </dgm:pt>
    <dgm:pt modelId="{D68C6E20-5552-49AE-84EC-E77C858D9B36}" type="pres">
      <dgm:prSet presAssocID="{23F4D191-C23E-4769-BE4B-3560987D201E}" presName="sibTrans" presStyleCnt="0"/>
      <dgm:spPr/>
    </dgm:pt>
    <dgm:pt modelId="{27E36485-7A01-4D93-8E70-3FEEA7250875}" type="pres">
      <dgm:prSet presAssocID="{52EFE818-ACE8-4525-A294-99C4B8CB9D0B}" presName="node" presStyleLbl="node1" presStyleIdx="2" presStyleCnt="7">
        <dgm:presLayoutVars>
          <dgm:bulletEnabled val="1"/>
        </dgm:presLayoutVars>
      </dgm:prSet>
      <dgm:spPr>
        <a:prstGeom prst="roundRect">
          <a:avLst/>
        </a:prstGeom>
      </dgm:spPr>
    </dgm:pt>
    <dgm:pt modelId="{F784A560-F3DF-41DF-8869-A5E6AC7D9DF1}" type="pres">
      <dgm:prSet presAssocID="{BA6023BF-A61D-46CB-8C77-3577A121133D}" presName="sibTrans" presStyleCnt="0"/>
      <dgm:spPr/>
    </dgm:pt>
    <dgm:pt modelId="{7C2F917F-1274-4E8F-BFA3-7E7666E00C7A}" type="pres">
      <dgm:prSet presAssocID="{E1EC9017-51C9-4B22-9E43-86C26B3F8080}" presName="node" presStyleLbl="node1" presStyleIdx="3" presStyleCnt="7">
        <dgm:presLayoutVars>
          <dgm:bulletEnabled val="1"/>
        </dgm:presLayoutVars>
      </dgm:prSet>
      <dgm:spPr>
        <a:prstGeom prst="roundRect">
          <a:avLst/>
        </a:prstGeom>
      </dgm:spPr>
    </dgm:pt>
    <dgm:pt modelId="{58240C54-A39C-430F-B30C-66DD0E02A321}" type="pres">
      <dgm:prSet presAssocID="{D2B0798B-891A-4768-BAF9-DA2D45482AED}" presName="sibTrans" presStyleCnt="0"/>
      <dgm:spPr/>
    </dgm:pt>
    <dgm:pt modelId="{079E70F9-8534-43EE-8039-BDFE1867F465}" type="pres">
      <dgm:prSet presAssocID="{4FE3A301-DA3D-42AF-A146-AAABA4CA17AD}" presName="node" presStyleLbl="node1" presStyleIdx="4" presStyleCnt="7">
        <dgm:presLayoutVars>
          <dgm:bulletEnabled val="1"/>
        </dgm:presLayoutVars>
      </dgm:prSet>
      <dgm:spPr>
        <a:prstGeom prst="roundRect">
          <a:avLst/>
        </a:prstGeom>
      </dgm:spPr>
    </dgm:pt>
    <dgm:pt modelId="{0967C75A-73AB-4F30-8BD1-8D4DE8F5C2B7}" type="pres">
      <dgm:prSet presAssocID="{0710BCBE-6C75-41F3-BA27-213ADADEF4B5}" presName="sibTrans" presStyleCnt="0"/>
      <dgm:spPr/>
    </dgm:pt>
    <dgm:pt modelId="{91473080-D49F-4E1F-AE4A-A2DBC2854A40}" type="pres">
      <dgm:prSet presAssocID="{296C8F1D-B2CB-4B8E-BE7D-56FD8796DD60}" presName="node" presStyleLbl="node1" presStyleIdx="5" presStyleCnt="7">
        <dgm:presLayoutVars>
          <dgm:bulletEnabled val="1"/>
        </dgm:presLayoutVars>
      </dgm:prSet>
      <dgm:spPr>
        <a:prstGeom prst="roundRect">
          <a:avLst/>
        </a:prstGeom>
      </dgm:spPr>
    </dgm:pt>
    <dgm:pt modelId="{136742FB-D991-4F1D-9320-24AC17F1BAF0}" type="pres">
      <dgm:prSet presAssocID="{F0A57AD6-B60A-4245-A368-DBC9BC1D692D}" presName="sibTrans" presStyleCnt="0"/>
      <dgm:spPr/>
    </dgm:pt>
    <dgm:pt modelId="{454D5814-CB00-4B0F-A69B-10E6B80C4834}" type="pres">
      <dgm:prSet presAssocID="{9BB0F778-23EF-4406-A0A7-32E73C871B7B}" presName="node" presStyleLbl="node1" presStyleIdx="6" presStyleCnt="7">
        <dgm:presLayoutVars>
          <dgm:bulletEnabled val="1"/>
        </dgm:presLayoutVars>
      </dgm:prSet>
      <dgm:spPr>
        <a:prstGeom prst="roundRect">
          <a:avLst/>
        </a:prstGeom>
      </dgm:spPr>
    </dgm:pt>
  </dgm:ptLst>
  <dgm:cxnLst>
    <dgm:cxn modelId="{9E9C0918-A0E0-4BDD-88E7-EFA474C33975}" srcId="{303C742A-5FCC-4FE9-BED0-2330C79BB07B}" destId="{4FE3A301-DA3D-42AF-A146-AAABA4CA17AD}" srcOrd="4" destOrd="0" parTransId="{0E7EACD8-612E-44FF-8A98-CC41631E35BC}" sibTransId="{0710BCBE-6C75-41F3-BA27-213ADADEF4B5}"/>
    <dgm:cxn modelId="{AB6C7520-BD1A-40C1-A90C-13A3B77BCFDE}" type="presOf" srcId="{52EFE818-ACE8-4525-A294-99C4B8CB9D0B}" destId="{27E36485-7A01-4D93-8E70-3FEEA7250875}" srcOrd="0" destOrd="0" presId="urn:microsoft.com/office/officeart/2005/8/layout/default"/>
    <dgm:cxn modelId="{D958022D-AED3-4443-AA87-00FA70450CB0}" type="presOf" srcId="{303C742A-5FCC-4FE9-BED0-2330C79BB07B}" destId="{D18F1A86-8BF2-4162-A7B1-DCFCEFD3C3F2}" srcOrd="0" destOrd="0" presId="urn:microsoft.com/office/officeart/2005/8/layout/default"/>
    <dgm:cxn modelId="{CB4E785C-245A-457A-BD53-EDDD510A0A4E}" type="presOf" srcId="{296C8F1D-B2CB-4B8E-BE7D-56FD8796DD60}" destId="{91473080-D49F-4E1F-AE4A-A2DBC2854A40}" srcOrd="0" destOrd="0" presId="urn:microsoft.com/office/officeart/2005/8/layout/default"/>
    <dgm:cxn modelId="{B4742C42-C339-4F6B-A2EC-C38439C23D1E}" type="presOf" srcId="{E1EC9017-51C9-4B22-9E43-86C26B3F8080}" destId="{7C2F917F-1274-4E8F-BFA3-7E7666E00C7A}" srcOrd="0" destOrd="0" presId="urn:microsoft.com/office/officeart/2005/8/layout/default"/>
    <dgm:cxn modelId="{71E5374D-F6DB-48BE-BEAF-182A6355F3EE}" srcId="{303C742A-5FCC-4FE9-BED0-2330C79BB07B}" destId="{52EFE818-ACE8-4525-A294-99C4B8CB9D0B}" srcOrd="2" destOrd="0" parTransId="{51B65F74-97DE-421C-91A7-EAB15D27DA8D}" sibTransId="{BA6023BF-A61D-46CB-8C77-3577A121133D}"/>
    <dgm:cxn modelId="{FFAEE77D-918B-443B-8AFD-CD6CF214A470}" srcId="{303C742A-5FCC-4FE9-BED0-2330C79BB07B}" destId="{296C8F1D-B2CB-4B8E-BE7D-56FD8796DD60}" srcOrd="5" destOrd="0" parTransId="{364DBD3E-7EED-4B2F-974D-3DF872CFDE13}" sibTransId="{F0A57AD6-B60A-4245-A368-DBC9BC1D692D}"/>
    <dgm:cxn modelId="{D2B83E8C-5EC4-4F38-AA8D-A4BD569B47EB}" srcId="{303C742A-5FCC-4FE9-BED0-2330C79BB07B}" destId="{9BB0F778-23EF-4406-A0A7-32E73C871B7B}" srcOrd="6" destOrd="0" parTransId="{0585FC4E-4EB7-4B30-9194-91924CDA7C87}" sibTransId="{77A631C3-2BE5-4260-A7CB-09099F60C340}"/>
    <dgm:cxn modelId="{F6EAC18C-91B9-484F-93D8-5B0337541BF6}" type="presOf" srcId="{99463F22-ECE9-4547-8AFC-FEF8CEA27EEE}" destId="{927CFD5E-8467-4B66-93D8-2666BA8F5088}" srcOrd="0" destOrd="0" presId="urn:microsoft.com/office/officeart/2005/8/layout/default"/>
    <dgm:cxn modelId="{70A14590-41E8-4A67-95A1-FE63089649EC}" srcId="{303C742A-5FCC-4FE9-BED0-2330C79BB07B}" destId="{EBAFD0A7-91C8-4A15-966D-E3163D6DB0F0}" srcOrd="0" destOrd="0" parTransId="{E2848602-60B7-44B4-8EFF-06AE6C3A05E7}" sibTransId="{DB519ACB-5745-41B3-8CBF-9D8D5BC50B31}"/>
    <dgm:cxn modelId="{96C41B95-85AA-4272-8938-9D352147C4EC}" type="presOf" srcId="{4FE3A301-DA3D-42AF-A146-AAABA4CA17AD}" destId="{079E70F9-8534-43EE-8039-BDFE1867F465}" srcOrd="0" destOrd="0" presId="urn:microsoft.com/office/officeart/2005/8/layout/default"/>
    <dgm:cxn modelId="{32D5F6A7-01B3-4813-BEB8-F21D3C3D2AD3}" type="presOf" srcId="{9BB0F778-23EF-4406-A0A7-32E73C871B7B}" destId="{454D5814-CB00-4B0F-A69B-10E6B80C4834}" srcOrd="0" destOrd="0" presId="urn:microsoft.com/office/officeart/2005/8/layout/default"/>
    <dgm:cxn modelId="{0B0231B4-F89D-4981-B01A-37AC49B00309}" srcId="{303C742A-5FCC-4FE9-BED0-2330C79BB07B}" destId="{99463F22-ECE9-4547-8AFC-FEF8CEA27EEE}" srcOrd="1" destOrd="0" parTransId="{8B3E0C01-81A8-4CDE-ACE7-633FBA181D08}" sibTransId="{23F4D191-C23E-4769-BE4B-3560987D201E}"/>
    <dgm:cxn modelId="{7AE1D8C4-BFEA-4F68-89A6-D3543D357F25}" srcId="{303C742A-5FCC-4FE9-BED0-2330C79BB07B}" destId="{E1EC9017-51C9-4B22-9E43-86C26B3F8080}" srcOrd="3" destOrd="0" parTransId="{E916E437-B099-4A39-8C19-DF609FE08F11}" sibTransId="{D2B0798B-891A-4768-BAF9-DA2D45482AED}"/>
    <dgm:cxn modelId="{501430C7-A44D-4DB8-84CD-64DD1822C61D}" type="presOf" srcId="{EBAFD0A7-91C8-4A15-966D-E3163D6DB0F0}" destId="{47950D3A-512F-4BE7-8EC3-9A407C13CA26}" srcOrd="0" destOrd="0" presId="urn:microsoft.com/office/officeart/2005/8/layout/default"/>
    <dgm:cxn modelId="{10C36236-294A-4DC7-A58C-960A6C3F2D46}" type="presParOf" srcId="{D18F1A86-8BF2-4162-A7B1-DCFCEFD3C3F2}" destId="{47950D3A-512F-4BE7-8EC3-9A407C13CA26}" srcOrd="0" destOrd="0" presId="urn:microsoft.com/office/officeart/2005/8/layout/default"/>
    <dgm:cxn modelId="{A97936F6-E50D-40AC-BEC0-135B41797B88}" type="presParOf" srcId="{D18F1A86-8BF2-4162-A7B1-DCFCEFD3C3F2}" destId="{44FF3E89-7CEE-4376-BEC6-6F951A3807FA}" srcOrd="1" destOrd="0" presId="urn:microsoft.com/office/officeart/2005/8/layout/default"/>
    <dgm:cxn modelId="{4B0DFBFE-58EF-415C-94F2-4C01AB265CC8}" type="presParOf" srcId="{D18F1A86-8BF2-4162-A7B1-DCFCEFD3C3F2}" destId="{927CFD5E-8467-4B66-93D8-2666BA8F5088}" srcOrd="2" destOrd="0" presId="urn:microsoft.com/office/officeart/2005/8/layout/default"/>
    <dgm:cxn modelId="{87F302EB-F9AD-45B7-BE8E-8559381B703E}" type="presParOf" srcId="{D18F1A86-8BF2-4162-A7B1-DCFCEFD3C3F2}" destId="{D68C6E20-5552-49AE-84EC-E77C858D9B36}" srcOrd="3" destOrd="0" presId="urn:microsoft.com/office/officeart/2005/8/layout/default"/>
    <dgm:cxn modelId="{E59DA021-3305-4462-B846-CB0D06EE844C}" type="presParOf" srcId="{D18F1A86-8BF2-4162-A7B1-DCFCEFD3C3F2}" destId="{27E36485-7A01-4D93-8E70-3FEEA7250875}" srcOrd="4" destOrd="0" presId="urn:microsoft.com/office/officeart/2005/8/layout/default"/>
    <dgm:cxn modelId="{6E6C8B06-23AD-4A4F-A5A7-805EDC69CC02}" type="presParOf" srcId="{D18F1A86-8BF2-4162-A7B1-DCFCEFD3C3F2}" destId="{F784A560-F3DF-41DF-8869-A5E6AC7D9DF1}" srcOrd="5" destOrd="0" presId="urn:microsoft.com/office/officeart/2005/8/layout/default"/>
    <dgm:cxn modelId="{3D2BB605-4324-47F0-A104-B73BE3CB3359}" type="presParOf" srcId="{D18F1A86-8BF2-4162-A7B1-DCFCEFD3C3F2}" destId="{7C2F917F-1274-4E8F-BFA3-7E7666E00C7A}" srcOrd="6" destOrd="0" presId="urn:microsoft.com/office/officeart/2005/8/layout/default"/>
    <dgm:cxn modelId="{C5DD7350-BC73-4827-BB4A-422D470C5C07}" type="presParOf" srcId="{D18F1A86-8BF2-4162-A7B1-DCFCEFD3C3F2}" destId="{58240C54-A39C-430F-B30C-66DD0E02A321}" srcOrd="7" destOrd="0" presId="urn:microsoft.com/office/officeart/2005/8/layout/default"/>
    <dgm:cxn modelId="{AFDC95B9-0D25-4E1F-A73F-5CF5C04C6467}" type="presParOf" srcId="{D18F1A86-8BF2-4162-A7B1-DCFCEFD3C3F2}" destId="{079E70F9-8534-43EE-8039-BDFE1867F465}" srcOrd="8" destOrd="0" presId="urn:microsoft.com/office/officeart/2005/8/layout/default"/>
    <dgm:cxn modelId="{2092EE9D-6D7C-4E97-B67E-90E9811C20A2}" type="presParOf" srcId="{D18F1A86-8BF2-4162-A7B1-DCFCEFD3C3F2}" destId="{0967C75A-73AB-4F30-8BD1-8D4DE8F5C2B7}" srcOrd="9" destOrd="0" presId="urn:microsoft.com/office/officeart/2005/8/layout/default"/>
    <dgm:cxn modelId="{82958881-1C6F-43E8-AFE2-981A517881A9}" type="presParOf" srcId="{D18F1A86-8BF2-4162-A7B1-DCFCEFD3C3F2}" destId="{91473080-D49F-4E1F-AE4A-A2DBC2854A40}" srcOrd="10" destOrd="0" presId="urn:microsoft.com/office/officeart/2005/8/layout/default"/>
    <dgm:cxn modelId="{3241F698-DC74-496F-B50F-963FF8DEA371}" type="presParOf" srcId="{D18F1A86-8BF2-4162-A7B1-DCFCEFD3C3F2}" destId="{136742FB-D991-4F1D-9320-24AC17F1BAF0}" srcOrd="11" destOrd="0" presId="urn:microsoft.com/office/officeart/2005/8/layout/default"/>
    <dgm:cxn modelId="{C43FC0E3-59A9-43BF-9243-25143EBD8D0B}" type="presParOf" srcId="{D18F1A86-8BF2-4162-A7B1-DCFCEFD3C3F2}" destId="{454D5814-CB00-4B0F-A69B-10E6B80C4834}"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03C742A-5FCC-4FE9-BED0-2330C79BB07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BAFD0A7-91C8-4A15-966D-E3163D6DB0F0}">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Activités de surveillance des aubaines et de couponnage :</a:t>
          </a:r>
        </a:p>
        <a:p>
          <a:r>
            <a:rPr lang="en-US" sz="2000" b="1" dirty="0">
              <a:effectLst/>
              <a:latin typeface="Bierstadt" panose="020B0004020202020204" pitchFamily="34" charset="0"/>
            </a:rPr>
            <a:t>-</a:t>
          </a:r>
        </a:p>
      </dgm:t>
    </dgm:pt>
    <dgm:pt modelId="{E2848602-60B7-44B4-8EFF-06AE6C3A05E7}" type="parTrans" cxnId="{70A14590-41E8-4A67-95A1-FE63089649EC}">
      <dgm:prSet/>
      <dgm:spPr/>
      <dgm:t>
        <a:bodyPr/>
        <a:lstStyle/>
        <a:p>
          <a:endParaRPr lang="en-US"/>
        </a:p>
      </dgm:t>
    </dgm:pt>
    <dgm:pt modelId="{DB519ACB-5745-41B3-8CBF-9D8D5BC50B31}" type="sibTrans" cxnId="{70A14590-41E8-4A67-95A1-FE63089649EC}">
      <dgm:prSet/>
      <dgm:spPr/>
      <dgm:t>
        <a:bodyPr/>
        <a:lstStyle/>
        <a:p>
          <a:endParaRPr lang="en-US"/>
        </a:p>
      </dgm:t>
    </dgm:pt>
    <dgm:pt modelId="{99463F22-ECE9-4547-8AFC-FEF8CEA27EEE}">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Ateliers de gestion budgétaires :</a:t>
          </a:r>
        </a:p>
        <a:p>
          <a:r>
            <a:rPr lang="fr-CA" sz="2000" b="1" dirty="0">
              <a:effectLst/>
              <a:latin typeface="Bierstadt" panose="020B0004020202020204" pitchFamily="34" charset="0"/>
            </a:rPr>
            <a:t>-</a:t>
          </a:r>
          <a:endParaRPr lang="en-US" sz="2000" b="1" dirty="0">
            <a:effectLst/>
            <a:latin typeface="Bierstadt" panose="020B0004020202020204" pitchFamily="34" charset="0"/>
          </a:endParaRPr>
        </a:p>
      </dgm:t>
    </dgm:pt>
    <dgm:pt modelId="{8B3E0C01-81A8-4CDE-ACE7-633FBA181D08}" type="parTrans" cxnId="{0B0231B4-F89D-4981-B01A-37AC49B00309}">
      <dgm:prSet/>
      <dgm:spPr/>
      <dgm:t>
        <a:bodyPr/>
        <a:lstStyle/>
        <a:p>
          <a:endParaRPr lang="en-US"/>
        </a:p>
      </dgm:t>
    </dgm:pt>
    <dgm:pt modelId="{23F4D191-C23E-4769-BE4B-3560987D201E}" type="sibTrans" cxnId="{0B0231B4-F89D-4981-B01A-37AC49B00309}">
      <dgm:prSet/>
      <dgm:spPr/>
      <dgm:t>
        <a:bodyPr/>
        <a:lstStyle/>
        <a:p>
          <a:endParaRPr lang="en-US"/>
        </a:p>
      </dgm:t>
    </dgm:pt>
    <dgm:pt modelId="{52EFE818-ACE8-4525-A294-99C4B8CB9D0B}">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Ateliers sur la conservation des aliments : </a:t>
          </a:r>
        </a:p>
        <a:p>
          <a:r>
            <a:rPr lang="en-US" sz="2000" b="1" dirty="0">
              <a:effectLst/>
              <a:latin typeface="Bierstadt" panose="020B0004020202020204" pitchFamily="34" charset="0"/>
            </a:rPr>
            <a:t>-</a:t>
          </a:r>
        </a:p>
      </dgm:t>
    </dgm:pt>
    <dgm:pt modelId="{51B65F74-97DE-421C-91A7-EAB15D27DA8D}" type="parTrans" cxnId="{71E5374D-F6DB-48BE-BEAF-182A6355F3EE}">
      <dgm:prSet/>
      <dgm:spPr/>
      <dgm:t>
        <a:bodyPr/>
        <a:lstStyle/>
        <a:p>
          <a:endParaRPr lang="en-US"/>
        </a:p>
      </dgm:t>
    </dgm:pt>
    <dgm:pt modelId="{BA6023BF-A61D-46CB-8C77-3577A121133D}" type="sibTrans" cxnId="{71E5374D-F6DB-48BE-BEAF-182A6355F3EE}">
      <dgm:prSet/>
      <dgm:spPr/>
      <dgm:t>
        <a:bodyPr/>
        <a:lstStyle/>
        <a:p>
          <a:endParaRPr lang="en-US"/>
        </a:p>
      </dgm:t>
    </dgm:pt>
    <dgm:pt modelId="{E1EC9017-51C9-4B22-9E43-86C26B3F8080}">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Activités éducatives et de sensibilisation : </a:t>
          </a:r>
        </a:p>
        <a:p>
          <a:r>
            <a:rPr lang="en-US" sz="2000" b="1" dirty="0">
              <a:effectLst/>
              <a:latin typeface="Bierstadt" panose="020B0004020202020204" pitchFamily="34" charset="0"/>
            </a:rPr>
            <a:t>10</a:t>
          </a:r>
        </a:p>
      </dgm:t>
    </dgm:pt>
    <dgm:pt modelId="{E916E437-B099-4A39-8C19-DF609FE08F11}" type="parTrans" cxnId="{7AE1D8C4-BFEA-4F68-89A6-D3543D357F25}">
      <dgm:prSet/>
      <dgm:spPr/>
      <dgm:t>
        <a:bodyPr/>
        <a:lstStyle/>
        <a:p>
          <a:endParaRPr lang="en-US"/>
        </a:p>
      </dgm:t>
    </dgm:pt>
    <dgm:pt modelId="{D2B0798B-891A-4768-BAF9-DA2D45482AED}" type="sibTrans" cxnId="{7AE1D8C4-BFEA-4F68-89A6-D3543D357F25}">
      <dgm:prSet/>
      <dgm:spPr/>
      <dgm:t>
        <a:bodyPr/>
        <a:lstStyle/>
        <a:p>
          <a:endParaRPr lang="en-US"/>
        </a:p>
      </dgm:t>
    </dgm:pt>
    <dgm:pt modelId="{4FE3A301-DA3D-42AF-A146-AAABA4CA17AD}">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Ateliers culinaires et nutritionnels / cuisines éducatives :</a:t>
          </a:r>
        </a:p>
        <a:p>
          <a:r>
            <a:rPr lang="en-US" sz="2000" b="1" dirty="0">
              <a:effectLst/>
              <a:latin typeface="Bierstadt" panose="020B0004020202020204" pitchFamily="34" charset="0"/>
            </a:rPr>
            <a:t>4</a:t>
          </a:r>
        </a:p>
      </dgm:t>
    </dgm:pt>
    <dgm:pt modelId="{0710BCBE-6C75-41F3-BA27-213ADADEF4B5}" type="sibTrans" cxnId="{9E9C0918-A0E0-4BDD-88E7-EFA474C33975}">
      <dgm:prSet/>
      <dgm:spPr/>
      <dgm:t>
        <a:bodyPr/>
        <a:lstStyle/>
        <a:p>
          <a:endParaRPr lang="en-US"/>
        </a:p>
      </dgm:t>
    </dgm:pt>
    <dgm:pt modelId="{0E7EACD8-612E-44FF-8A98-CC41631E35BC}" type="parTrans" cxnId="{9E9C0918-A0E0-4BDD-88E7-EFA474C33975}">
      <dgm:prSet/>
      <dgm:spPr/>
      <dgm:t>
        <a:bodyPr/>
        <a:lstStyle/>
        <a:p>
          <a:endParaRPr lang="en-US"/>
        </a:p>
      </dgm:t>
    </dgm:pt>
    <dgm:pt modelId="{5EFA358A-5AFA-4E41-9B54-0A058004A8B3}">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Ateliers de jardinage :</a:t>
          </a:r>
        </a:p>
        <a:p>
          <a:r>
            <a:rPr lang="fr-CA" sz="2000" b="1" dirty="0">
              <a:effectLst/>
              <a:latin typeface="Bierstadt" panose="020B0004020202020204" pitchFamily="34" charset="0"/>
            </a:rPr>
            <a:t>5</a:t>
          </a:r>
        </a:p>
      </dgm:t>
    </dgm:pt>
    <dgm:pt modelId="{ED3274CD-5340-471D-9392-2A80167CF02F}" type="parTrans" cxnId="{31CA313D-E6A7-4093-B982-D94F3CDBAE5B}">
      <dgm:prSet/>
      <dgm:spPr/>
      <dgm:t>
        <a:bodyPr/>
        <a:lstStyle/>
        <a:p>
          <a:endParaRPr lang="fr-CA"/>
        </a:p>
      </dgm:t>
    </dgm:pt>
    <dgm:pt modelId="{3330EEAF-4F00-4DCC-B730-DAE1C2EFF65C}" type="sibTrans" cxnId="{31CA313D-E6A7-4093-B982-D94F3CDBAE5B}">
      <dgm:prSet/>
      <dgm:spPr/>
      <dgm:t>
        <a:bodyPr/>
        <a:lstStyle/>
        <a:p>
          <a:endParaRPr lang="fr-CA"/>
        </a:p>
      </dgm:t>
    </dgm:pt>
    <dgm:pt modelId="{531151CD-3997-49F2-A8AF-45948E95333B}">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Projets éducatifs et de sensibilisation à la gestion des matières résiduelles :</a:t>
          </a:r>
        </a:p>
        <a:p>
          <a:r>
            <a:rPr lang="fr-CA" sz="2000" b="1" dirty="0">
              <a:effectLst/>
              <a:latin typeface="Bierstadt" panose="020B0004020202020204" pitchFamily="34" charset="0"/>
            </a:rPr>
            <a:t>5</a:t>
          </a:r>
        </a:p>
      </dgm:t>
    </dgm:pt>
    <dgm:pt modelId="{D42FF3C4-3794-4071-B236-F668384CB077}" type="parTrans" cxnId="{D3E66A36-AC04-459E-87E2-EFD7568F8F6D}">
      <dgm:prSet/>
      <dgm:spPr/>
      <dgm:t>
        <a:bodyPr/>
        <a:lstStyle/>
        <a:p>
          <a:endParaRPr lang="fr-CA"/>
        </a:p>
      </dgm:t>
    </dgm:pt>
    <dgm:pt modelId="{0CD19815-1412-4F2A-9904-76A8EE018A36}" type="sibTrans" cxnId="{D3E66A36-AC04-459E-87E2-EFD7568F8F6D}">
      <dgm:prSet/>
      <dgm:spPr/>
      <dgm:t>
        <a:bodyPr/>
        <a:lstStyle/>
        <a:p>
          <a:endParaRPr lang="fr-CA"/>
        </a:p>
      </dgm:t>
    </dgm:pt>
    <dgm:pt modelId="{D18F1A86-8BF2-4162-A7B1-DCFCEFD3C3F2}" type="pres">
      <dgm:prSet presAssocID="{303C742A-5FCC-4FE9-BED0-2330C79BB07B}" presName="diagram" presStyleCnt="0">
        <dgm:presLayoutVars>
          <dgm:dir/>
          <dgm:resizeHandles val="exact"/>
        </dgm:presLayoutVars>
      </dgm:prSet>
      <dgm:spPr/>
    </dgm:pt>
    <dgm:pt modelId="{47950D3A-512F-4BE7-8EC3-9A407C13CA26}" type="pres">
      <dgm:prSet presAssocID="{EBAFD0A7-91C8-4A15-966D-E3163D6DB0F0}" presName="node" presStyleLbl="node1" presStyleIdx="0" presStyleCnt="7">
        <dgm:presLayoutVars>
          <dgm:bulletEnabled val="1"/>
        </dgm:presLayoutVars>
      </dgm:prSet>
      <dgm:spPr>
        <a:prstGeom prst="roundRect">
          <a:avLst/>
        </a:prstGeom>
      </dgm:spPr>
    </dgm:pt>
    <dgm:pt modelId="{44FF3E89-7CEE-4376-BEC6-6F951A3807FA}" type="pres">
      <dgm:prSet presAssocID="{DB519ACB-5745-41B3-8CBF-9D8D5BC50B31}" presName="sibTrans" presStyleCnt="0"/>
      <dgm:spPr/>
    </dgm:pt>
    <dgm:pt modelId="{927CFD5E-8467-4B66-93D8-2666BA8F5088}" type="pres">
      <dgm:prSet presAssocID="{99463F22-ECE9-4547-8AFC-FEF8CEA27EEE}" presName="node" presStyleLbl="node1" presStyleIdx="1" presStyleCnt="7">
        <dgm:presLayoutVars>
          <dgm:bulletEnabled val="1"/>
        </dgm:presLayoutVars>
      </dgm:prSet>
      <dgm:spPr>
        <a:prstGeom prst="roundRect">
          <a:avLst/>
        </a:prstGeom>
      </dgm:spPr>
    </dgm:pt>
    <dgm:pt modelId="{D68C6E20-5552-49AE-84EC-E77C858D9B36}" type="pres">
      <dgm:prSet presAssocID="{23F4D191-C23E-4769-BE4B-3560987D201E}" presName="sibTrans" presStyleCnt="0"/>
      <dgm:spPr/>
    </dgm:pt>
    <dgm:pt modelId="{27E36485-7A01-4D93-8E70-3FEEA7250875}" type="pres">
      <dgm:prSet presAssocID="{52EFE818-ACE8-4525-A294-99C4B8CB9D0B}" presName="node" presStyleLbl="node1" presStyleIdx="2" presStyleCnt="7">
        <dgm:presLayoutVars>
          <dgm:bulletEnabled val="1"/>
        </dgm:presLayoutVars>
      </dgm:prSet>
      <dgm:spPr>
        <a:prstGeom prst="roundRect">
          <a:avLst/>
        </a:prstGeom>
      </dgm:spPr>
    </dgm:pt>
    <dgm:pt modelId="{F784A560-F3DF-41DF-8869-A5E6AC7D9DF1}" type="pres">
      <dgm:prSet presAssocID="{BA6023BF-A61D-46CB-8C77-3577A121133D}" presName="sibTrans" presStyleCnt="0"/>
      <dgm:spPr/>
    </dgm:pt>
    <dgm:pt modelId="{7C2F917F-1274-4E8F-BFA3-7E7666E00C7A}" type="pres">
      <dgm:prSet presAssocID="{E1EC9017-51C9-4B22-9E43-86C26B3F8080}" presName="node" presStyleLbl="node1" presStyleIdx="3" presStyleCnt="7">
        <dgm:presLayoutVars>
          <dgm:bulletEnabled val="1"/>
        </dgm:presLayoutVars>
      </dgm:prSet>
      <dgm:spPr>
        <a:prstGeom prst="roundRect">
          <a:avLst/>
        </a:prstGeom>
      </dgm:spPr>
    </dgm:pt>
    <dgm:pt modelId="{58240C54-A39C-430F-B30C-66DD0E02A321}" type="pres">
      <dgm:prSet presAssocID="{D2B0798B-891A-4768-BAF9-DA2D45482AED}" presName="sibTrans" presStyleCnt="0"/>
      <dgm:spPr/>
    </dgm:pt>
    <dgm:pt modelId="{079E70F9-8534-43EE-8039-BDFE1867F465}" type="pres">
      <dgm:prSet presAssocID="{4FE3A301-DA3D-42AF-A146-AAABA4CA17AD}" presName="node" presStyleLbl="node1" presStyleIdx="4" presStyleCnt="7">
        <dgm:presLayoutVars>
          <dgm:bulletEnabled val="1"/>
        </dgm:presLayoutVars>
      </dgm:prSet>
      <dgm:spPr>
        <a:prstGeom prst="roundRect">
          <a:avLst/>
        </a:prstGeom>
      </dgm:spPr>
    </dgm:pt>
    <dgm:pt modelId="{92EC1D13-EC87-44F0-B38E-A15D8E658E1A}" type="pres">
      <dgm:prSet presAssocID="{0710BCBE-6C75-41F3-BA27-213ADADEF4B5}" presName="sibTrans" presStyleCnt="0"/>
      <dgm:spPr/>
    </dgm:pt>
    <dgm:pt modelId="{D07414D9-427A-454B-8417-3672AF3BD1F5}" type="pres">
      <dgm:prSet presAssocID="{5EFA358A-5AFA-4E41-9B54-0A058004A8B3}" presName="node" presStyleLbl="node1" presStyleIdx="5" presStyleCnt="7">
        <dgm:presLayoutVars>
          <dgm:bulletEnabled val="1"/>
        </dgm:presLayoutVars>
      </dgm:prSet>
      <dgm:spPr>
        <a:prstGeom prst="roundRect">
          <a:avLst/>
        </a:prstGeom>
      </dgm:spPr>
    </dgm:pt>
    <dgm:pt modelId="{0AC3F03D-A00C-4D95-953A-7CAA22C017B8}" type="pres">
      <dgm:prSet presAssocID="{3330EEAF-4F00-4DCC-B730-DAE1C2EFF65C}" presName="sibTrans" presStyleCnt="0"/>
      <dgm:spPr/>
    </dgm:pt>
    <dgm:pt modelId="{5C602A6C-F968-4358-8CFF-7EA5EC495DF4}" type="pres">
      <dgm:prSet presAssocID="{531151CD-3997-49F2-A8AF-45948E95333B}" presName="node" presStyleLbl="node1" presStyleIdx="6" presStyleCnt="7">
        <dgm:presLayoutVars>
          <dgm:bulletEnabled val="1"/>
        </dgm:presLayoutVars>
      </dgm:prSet>
      <dgm:spPr>
        <a:prstGeom prst="roundRect">
          <a:avLst/>
        </a:prstGeom>
      </dgm:spPr>
    </dgm:pt>
  </dgm:ptLst>
  <dgm:cxnLst>
    <dgm:cxn modelId="{9E9C0918-A0E0-4BDD-88E7-EFA474C33975}" srcId="{303C742A-5FCC-4FE9-BED0-2330C79BB07B}" destId="{4FE3A301-DA3D-42AF-A146-AAABA4CA17AD}" srcOrd="4" destOrd="0" parTransId="{0E7EACD8-612E-44FF-8A98-CC41631E35BC}" sibTransId="{0710BCBE-6C75-41F3-BA27-213ADADEF4B5}"/>
    <dgm:cxn modelId="{AB6C7520-BD1A-40C1-A90C-13A3B77BCFDE}" type="presOf" srcId="{52EFE818-ACE8-4525-A294-99C4B8CB9D0B}" destId="{27E36485-7A01-4D93-8E70-3FEEA7250875}" srcOrd="0" destOrd="0" presId="urn:microsoft.com/office/officeart/2005/8/layout/default"/>
    <dgm:cxn modelId="{D958022D-AED3-4443-AA87-00FA70450CB0}" type="presOf" srcId="{303C742A-5FCC-4FE9-BED0-2330C79BB07B}" destId="{D18F1A86-8BF2-4162-A7B1-DCFCEFD3C3F2}" srcOrd="0" destOrd="0" presId="urn:microsoft.com/office/officeart/2005/8/layout/default"/>
    <dgm:cxn modelId="{D3E66A36-AC04-459E-87E2-EFD7568F8F6D}" srcId="{303C742A-5FCC-4FE9-BED0-2330C79BB07B}" destId="{531151CD-3997-49F2-A8AF-45948E95333B}" srcOrd="6" destOrd="0" parTransId="{D42FF3C4-3794-4071-B236-F668384CB077}" sibTransId="{0CD19815-1412-4F2A-9904-76A8EE018A36}"/>
    <dgm:cxn modelId="{31CA313D-E6A7-4093-B982-D94F3CDBAE5B}" srcId="{303C742A-5FCC-4FE9-BED0-2330C79BB07B}" destId="{5EFA358A-5AFA-4E41-9B54-0A058004A8B3}" srcOrd="5" destOrd="0" parTransId="{ED3274CD-5340-471D-9392-2A80167CF02F}" sibTransId="{3330EEAF-4F00-4DCC-B730-DAE1C2EFF65C}"/>
    <dgm:cxn modelId="{B4742C42-C339-4F6B-A2EC-C38439C23D1E}" type="presOf" srcId="{E1EC9017-51C9-4B22-9E43-86C26B3F8080}" destId="{7C2F917F-1274-4E8F-BFA3-7E7666E00C7A}" srcOrd="0" destOrd="0" presId="urn:microsoft.com/office/officeart/2005/8/layout/default"/>
    <dgm:cxn modelId="{022E2565-D2DA-4123-BD3F-884E01296C52}" type="presOf" srcId="{5EFA358A-5AFA-4E41-9B54-0A058004A8B3}" destId="{D07414D9-427A-454B-8417-3672AF3BD1F5}" srcOrd="0" destOrd="0" presId="urn:microsoft.com/office/officeart/2005/8/layout/default"/>
    <dgm:cxn modelId="{71E5374D-F6DB-48BE-BEAF-182A6355F3EE}" srcId="{303C742A-5FCC-4FE9-BED0-2330C79BB07B}" destId="{52EFE818-ACE8-4525-A294-99C4B8CB9D0B}" srcOrd="2" destOrd="0" parTransId="{51B65F74-97DE-421C-91A7-EAB15D27DA8D}" sibTransId="{BA6023BF-A61D-46CB-8C77-3577A121133D}"/>
    <dgm:cxn modelId="{ED213E80-516E-49D6-92B5-8BC1776ADE12}" type="presOf" srcId="{531151CD-3997-49F2-A8AF-45948E95333B}" destId="{5C602A6C-F968-4358-8CFF-7EA5EC495DF4}" srcOrd="0" destOrd="0" presId="urn:microsoft.com/office/officeart/2005/8/layout/default"/>
    <dgm:cxn modelId="{F6EAC18C-91B9-484F-93D8-5B0337541BF6}" type="presOf" srcId="{99463F22-ECE9-4547-8AFC-FEF8CEA27EEE}" destId="{927CFD5E-8467-4B66-93D8-2666BA8F5088}" srcOrd="0" destOrd="0" presId="urn:microsoft.com/office/officeart/2005/8/layout/default"/>
    <dgm:cxn modelId="{70A14590-41E8-4A67-95A1-FE63089649EC}" srcId="{303C742A-5FCC-4FE9-BED0-2330C79BB07B}" destId="{EBAFD0A7-91C8-4A15-966D-E3163D6DB0F0}" srcOrd="0" destOrd="0" parTransId="{E2848602-60B7-44B4-8EFF-06AE6C3A05E7}" sibTransId="{DB519ACB-5745-41B3-8CBF-9D8D5BC50B31}"/>
    <dgm:cxn modelId="{96C41B95-85AA-4272-8938-9D352147C4EC}" type="presOf" srcId="{4FE3A301-DA3D-42AF-A146-AAABA4CA17AD}" destId="{079E70F9-8534-43EE-8039-BDFE1867F465}" srcOrd="0" destOrd="0" presId="urn:microsoft.com/office/officeart/2005/8/layout/default"/>
    <dgm:cxn modelId="{0B0231B4-F89D-4981-B01A-37AC49B00309}" srcId="{303C742A-5FCC-4FE9-BED0-2330C79BB07B}" destId="{99463F22-ECE9-4547-8AFC-FEF8CEA27EEE}" srcOrd="1" destOrd="0" parTransId="{8B3E0C01-81A8-4CDE-ACE7-633FBA181D08}" sibTransId="{23F4D191-C23E-4769-BE4B-3560987D201E}"/>
    <dgm:cxn modelId="{7AE1D8C4-BFEA-4F68-89A6-D3543D357F25}" srcId="{303C742A-5FCC-4FE9-BED0-2330C79BB07B}" destId="{E1EC9017-51C9-4B22-9E43-86C26B3F8080}" srcOrd="3" destOrd="0" parTransId="{E916E437-B099-4A39-8C19-DF609FE08F11}" sibTransId="{D2B0798B-891A-4768-BAF9-DA2D45482AED}"/>
    <dgm:cxn modelId="{501430C7-A44D-4DB8-84CD-64DD1822C61D}" type="presOf" srcId="{EBAFD0A7-91C8-4A15-966D-E3163D6DB0F0}" destId="{47950D3A-512F-4BE7-8EC3-9A407C13CA26}" srcOrd="0" destOrd="0" presId="urn:microsoft.com/office/officeart/2005/8/layout/default"/>
    <dgm:cxn modelId="{10C36236-294A-4DC7-A58C-960A6C3F2D46}" type="presParOf" srcId="{D18F1A86-8BF2-4162-A7B1-DCFCEFD3C3F2}" destId="{47950D3A-512F-4BE7-8EC3-9A407C13CA26}" srcOrd="0" destOrd="0" presId="urn:microsoft.com/office/officeart/2005/8/layout/default"/>
    <dgm:cxn modelId="{A97936F6-E50D-40AC-BEC0-135B41797B88}" type="presParOf" srcId="{D18F1A86-8BF2-4162-A7B1-DCFCEFD3C3F2}" destId="{44FF3E89-7CEE-4376-BEC6-6F951A3807FA}" srcOrd="1" destOrd="0" presId="urn:microsoft.com/office/officeart/2005/8/layout/default"/>
    <dgm:cxn modelId="{4B0DFBFE-58EF-415C-94F2-4C01AB265CC8}" type="presParOf" srcId="{D18F1A86-8BF2-4162-A7B1-DCFCEFD3C3F2}" destId="{927CFD5E-8467-4B66-93D8-2666BA8F5088}" srcOrd="2" destOrd="0" presId="urn:microsoft.com/office/officeart/2005/8/layout/default"/>
    <dgm:cxn modelId="{87F302EB-F9AD-45B7-BE8E-8559381B703E}" type="presParOf" srcId="{D18F1A86-8BF2-4162-A7B1-DCFCEFD3C3F2}" destId="{D68C6E20-5552-49AE-84EC-E77C858D9B36}" srcOrd="3" destOrd="0" presId="urn:microsoft.com/office/officeart/2005/8/layout/default"/>
    <dgm:cxn modelId="{E59DA021-3305-4462-B846-CB0D06EE844C}" type="presParOf" srcId="{D18F1A86-8BF2-4162-A7B1-DCFCEFD3C3F2}" destId="{27E36485-7A01-4D93-8E70-3FEEA7250875}" srcOrd="4" destOrd="0" presId="urn:microsoft.com/office/officeart/2005/8/layout/default"/>
    <dgm:cxn modelId="{6E6C8B06-23AD-4A4F-A5A7-805EDC69CC02}" type="presParOf" srcId="{D18F1A86-8BF2-4162-A7B1-DCFCEFD3C3F2}" destId="{F784A560-F3DF-41DF-8869-A5E6AC7D9DF1}" srcOrd="5" destOrd="0" presId="urn:microsoft.com/office/officeart/2005/8/layout/default"/>
    <dgm:cxn modelId="{3D2BB605-4324-47F0-A104-B73BE3CB3359}" type="presParOf" srcId="{D18F1A86-8BF2-4162-A7B1-DCFCEFD3C3F2}" destId="{7C2F917F-1274-4E8F-BFA3-7E7666E00C7A}" srcOrd="6" destOrd="0" presId="urn:microsoft.com/office/officeart/2005/8/layout/default"/>
    <dgm:cxn modelId="{C5DD7350-BC73-4827-BB4A-422D470C5C07}" type="presParOf" srcId="{D18F1A86-8BF2-4162-A7B1-DCFCEFD3C3F2}" destId="{58240C54-A39C-430F-B30C-66DD0E02A321}" srcOrd="7" destOrd="0" presId="urn:microsoft.com/office/officeart/2005/8/layout/default"/>
    <dgm:cxn modelId="{AFDC95B9-0D25-4E1F-A73F-5CF5C04C6467}" type="presParOf" srcId="{D18F1A86-8BF2-4162-A7B1-DCFCEFD3C3F2}" destId="{079E70F9-8534-43EE-8039-BDFE1867F465}" srcOrd="8" destOrd="0" presId="urn:microsoft.com/office/officeart/2005/8/layout/default"/>
    <dgm:cxn modelId="{1CCA18CD-0BDF-4478-B3C9-914C886E8D4E}" type="presParOf" srcId="{D18F1A86-8BF2-4162-A7B1-DCFCEFD3C3F2}" destId="{92EC1D13-EC87-44F0-B38E-A15D8E658E1A}" srcOrd="9" destOrd="0" presId="urn:microsoft.com/office/officeart/2005/8/layout/default"/>
    <dgm:cxn modelId="{78CD89AC-C40B-4F4B-B99A-CB8174F0054A}" type="presParOf" srcId="{D18F1A86-8BF2-4162-A7B1-DCFCEFD3C3F2}" destId="{D07414D9-427A-454B-8417-3672AF3BD1F5}" srcOrd="10" destOrd="0" presId="urn:microsoft.com/office/officeart/2005/8/layout/default"/>
    <dgm:cxn modelId="{5672A7F5-2275-469E-9712-D900911F2610}" type="presParOf" srcId="{D18F1A86-8BF2-4162-A7B1-DCFCEFD3C3F2}" destId="{0AC3F03D-A00C-4D95-953A-7CAA22C017B8}" srcOrd="11" destOrd="0" presId="urn:microsoft.com/office/officeart/2005/8/layout/default"/>
    <dgm:cxn modelId="{E5BF334D-6EDF-4C13-96C7-3B88A70B9ED3}" type="presParOf" srcId="{D18F1A86-8BF2-4162-A7B1-DCFCEFD3C3F2}" destId="{5C602A6C-F968-4358-8CFF-7EA5EC495DF4}"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F7D77C4-FF99-4CFB-ADA7-F42C07B560E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A6E5C8D-93CA-4477-8799-C57400D97557}">
      <dgm:prSet custT="1"/>
      <dgm:spPr>
        <a:solidFill>
          <a:schemeClr val="accent1"/>
        </a:solidFill>
      </dgm:spPr>
      <dgm:t>
        <a:bodyPr/>
        <a:lstStyle/>
        <a:p>
          <a:r>
            <a:rPr lang="fr-CA" sz="2400" dirty="0">
              <a:latin typeface="Bierstadt" panose="020B0004020202020204" pitchFamily="34" charset="0"/>
            </a:rPr>
            <a:t>Les services de transport collectifs de la MRC</a:t>
          </a:r>
          <a:endParaRPr lang="en-US" sz="2400" dirty="0">
            <a:latin typeface="Bierstadt" panose="020B0004020202020204" pitchFamily="34" charset="0"/>
          </a:endParaRPr>
        </a:p>
      </dgm:t>
    </dgm:pt>
    <dgm:pt modelId="{17073D1D-B1B2-41F7-934F-44C153E149DE}" type="parTrans" cxnId="{B76DF07E-EC19-4AEB-9020-3A7C2362F21C}">
      <dgm:prSet/>
      <dgm:spPr/>
      <dgm:t>
        <a:bodyPr/>
        <a:lstStyle/>
        <a:p>
          <a:endParaRPr lang="en-US"/>
        </a:p>
      </dgm:t>
    </dgm:pt>
    <dgm:pt modelId="{6CF2B5DE-FED6-453A-B6F0-EA8AA54FDB37}" type="sibTrans" cxnId="{B76DF07E-EC19-4AEB-9020-3A7C2362F21C}">
      <dgm:prSet/>
      <dgm:spPr/>
      <dgm:t>
        <a:bodyPr/>
        <a:lstStyle/>
        <a:p>
          <a:endParaRPr lang="en-US"/>
        </a:p>
      </dgm:t>
    </dgm:pt>
    <dgm:pt modelId="{4A295830-EAA9-4881-8085-704CA9932E83}">
      <dgm:prSet/>
      <dgm:spPr/>
      <dgm:t>
        <a:bodyPr/>
        <a:lstStyle/>
        <a:p>
          <a:r>
            <a:rPr lang="fr-CA" dirty="0">
              <a:latin typeface="Bierstadt" panose="020B0004020202020204" pitchFamily="34" charset="0"/>
            </a:rPr>
            <a:t>TCMÉ : transport collectif et adapté</a:t>
          </a:r>
          <a:endParaRPr lang="en-US" dirty="0">
            <a:latin typeface="Bierstadt" panose="020B0004020202020204" pitchFamily="34" charset="0"/>
          </a:endParaRPr>
        </a:p>
      </dgm:t>
    </dgm:pt>
    <dgm:pt modelId="{B9996F1E-0DD8-406F-A362-C01594C69DB8}" type="parTrans" cxnId="{694A52B5-6A68-4AAA-ABC4-78B879A1B741}">
      <dgm:prSet/>
      <dgm:spPr/>
      <dgm:t>
        <a:bodyPr/>
        <a:lstStyle/>
        <a:p>
          <a:endParaRPr lang="en-US"/>
        </a:p>
      </dgm:t>
    </dgm:pt>
    <dgm:pt modelId="{71D21306-4CA3-455A-BB1A-9691CE354031}" type="sibTrans" cxnId="{694A52B5-6A68-4AAA-ABC4-78B879A1B741}">
      <dgm:prSet/>
      <dgm:spPr/>
      <dgm:t>
        <a:bodyPr/>
        <a:lstStyle/>
        <a:p>
          <a:endParaRPr lang="en-US"/>
        </a:p>
      </dgm:t>
    </dgm:pt>
    <dgm:pt modelId="{DA411C1D-37B7-4CBD-A354-5CA3B27DD416}">
      <dgm:prSet custT="1"/>
      <dgm:spPr>
        <a:solidFill>
          <a:schemeClr val="accent1"/>
        </a:solidFill>
      </dgm:spPr>
      <dgm:t>
        <a:bodyPr/>
        <a:lstStyle/>
        <a:p>
          <a:r>
            <a:rPr lang="fr-CA" sz="2400" dirty="0">
              <a:latin typeface="Bierstadt" panose="020B0004020202020204" pitchFamily="34" charset="0"/>
            </a:rPr>
            <a:t>Initiatives d’aide au transport et à la sécurité alimentaire</a:t>
          </a:r>
          <a:endParaRPr lang="en-US" sz="2400" dirty="0">
            <a:latin typeface="Bierstadt" panose="020B0004020202020204" pitchFamily="34" charset="0"/>
          </a:endParaRPr>
        </a:p>
      </dgm:t>
    </dgm:pt>
    <dgm:pt modelId="{E903B63E-DFA2-42D6-A2F8-E334426BC6A4}" type="parTrans" cxnId="{852D39D0-B7E0-4FA3-9FDC-0A8A13EADA17}">
      <dgm:prSet/>
      <dgm:spPr/>
      <dgm:t>
        <a:bodyPr/>
        <a:lstStyle/>
        <a:p>
          <a:endParaRPr lang="en-US"/>
        </a:p>
      </dgm:t>
    </dgm:pt>
    <dgm:pt modelId="{F83AE268-484A-4A0C-BB4F-7713578F3D6A}" type="sibTrans" cxnId="{852D39D0-B7E0-4FA3-9FDC-0A8A13EADA17}">
      <dgm:prSet/>
      <dgm:spPr/>
      <dgm:t>
        <a:bodyPr/>
        <a:lstStyle/>
        <a:p>
          <a:endParaRPr lang="en-US"/>
        </a:p>
      </dgm:t>
    </dgm:pt>
    <dgm:pt modelId="{B19130E8-9E24-43D6-AF1A-0B4CB939408C}">
      <dgm:prSet/>
      <dgm:spPr/>
      <dgm:t>
        <a:bodyPr/>
        <a:lstStyle/>
        <a:p>
          <a:pPr>
            <a:spcAft>
              <a:spcPts val="600"/>
            </a:spcAft>
          </a:pPr>
          <a:r>
            <a:rPr lang="fr-CA" b="1" dirty="0">
              <a:latin typeface="Bierstadt" panose="020B0004020202020204" pitchFamily="34" charset="0"/>
            </a:rPr>
            <a:t>1</a:t>
          </a:r>
          <a:r>
            <a:rPr lang="fr-CA" dirty="0">
              <a:latin typeface="Bierstadt" panose="020B0004020202020204" pitchFamily="34" charset="0"/>
            </a:rPr>
            <a:t> initiative d’aide au transport vers des lieux d’approvisionnement alimentaire</a:t>
          </a:r>
          <a:endParaRPr lang="en-US" dirty="0">
            <a:latin typeface="Bierstadt" panose="020B0004020202020204" pitchFamily="34" charset="0"/>
          </a:endParaRPr>
        </a:p>
      </dgm:t>
    </dgm:pt>
    <dgm:pt modelId="{057A6E1F-4794-40BD-A653-ADE6052D4B9B}" type="parTrans" cxnId="{25F8D861-487F-4F3D-92ED-2FCD01EDE44C}">
      <dgm:prSet/>
      <dgm:spPr/>
      <dgm:t>
        <a:bodyPr/>
        <a:lstStyle/>
        <a:p>
          <a:endParaRPr lang="en-US"/>
        </a:p>
      </dgm:t>
    </dgm:pt>
    <dgm:pt modelId="{1A154033-330D-4CD8-A2FC-DA3844001F34}" type="sibTrans" cxnId="{25F8D861-487F-4F3D-92ED-2FCD01EDE44C}">
      <dgm:prSet/>
      <dgm:spPr/>
      <dgm:t>
        <a:bodyPr/>
        <a:lstStyle/>
        <a:p>
          <a:endParaRPr lang="en-US"/>
        </a:p>
      </dgm:t>
    </dgm:pt>
    <dgm:pt modelId="{F33F106D-1155-4AAE-9551-0DE9C905B31E}">
      <dgm:prSet/>
      <dgm:spPr/>
      <dgm:t>
        <a:bodyPr/>
        <a:lstStyle/>
        <a:p>
          <a:pPr>
            <a:spcAft>
              <a:spcPts val="600"/>
            </a:spcAft>
          </a:pPr>
          <a:r>
            <a:rPr lang="fr-CA" b="1" dirty="0">
              <a:latin typeface="Bierstadt" panose="020B0004020202020204" pitchFamily="34" charset="0"/>
            </a:rPr>
            <a:t>Aucun</a:t>
          </a:r>
          <a:r>
            <a:rPr lang="fr-CA" dirty="0">
              <a:latin typeface="Bierstadt" panose="020B0004020202020204" pitchFamily="34" charset="0"/>
            </a:rPr>
            <a:t> programme de tarification sociale des services de transport en commun vers les ressources et organismes en sécurité alimentaire</a:t>
          </a:r>
          <a:endParaRPr lang="en-US" dirty="0">
            <a:latin typeface="Bierstadt" panose="020B0004020202020204" pitchFamily="34" charset="0"/>
          </a:endParaRPr>
        </a:p>
      </dgm:t>
    </dgm:pt>
    <dgm:pt modelId="{2A778336-E2A1-4584-9798-2F94BA544DFA}" type="parTrans" cxnId="{0930F4CC-E2D6-4728-A57F-3BCB1DF1C4B4}">
      <dgm:prSet/>
      <dgm:spPr/>
      <dgm:t>
        <a:bodyPr/>
        <a:lstStyle/>
        <a:p>
          <a:endParaRPr lang="fr-CA"/>
        </a:p>
      </dgm:t>
    </dgm:pt>
    <dgm:pt modelId="{F7499B2E-E5D0-4A69-9F79-0D2C818B9277}" type="sibTrans" cxnId="{0930F4CC-E2D6-4728-A57F-3BCB1DF1C4B4}">
      <dgm:prSet/>
      <dgm:spPr/>
      <dgm:t>
        <a:bodyPr/>
        <a:lstStyle/>
        <a:p>
          <a:endParaRPr lang="fr-CA"/>
        </a:p>
      </dgm:t>
    </dgm:pt>
    <dgm:pt modelId="{9EA564C3-DFC7-4C14-A607-61860A59DBBC}" type="pres">
      <dgm:prSet presAssocID="{2F7D77C4-FF99-4CFB-ADA7-F42C07B560E2}" presName="Name0" presStyleCnt="0">
        <dgm:presLayoutVars>
          <dgm:dir/>
          <dgm:animLvl val="lvl"/>
          <dgm:resizeHandles val="exact"/>
        </dgm:presLayoutVars>
      </dgm:prSet>
      <dgm:spPr/>
    </dgm:pt>
    <dgm:pt modelId="{70FDDFAE-3476-403E-A385-057376E8CD0D}" type="pres">
      <dgm:prSet presAssocID="{FA6E5C8D-93CA-4477-8799-C57400D97557}" presName="linNode" presStyleCnt="0"/>
      <dgm:spPr/>
    </dgm:pt>
    <dgm:pt modelId="{C645693E-58C5-496D-8CA1-2C087DD7714F}" type="pres">
      <dgm:prSet presAssocID="{FA6E5C8D-93CA-4477-8799-C57400D97557}" presName="parentText" presStyleLbl="node1" presStyleIdx="0" presStyleCnt="2">
        <dgm:presLayoutVars>
          <dgm:chMax val="1"/>
          <dgm:bulletEnabled val="1"/>
        </dgm:presLayoutVars>
      </dgm:prSet>
      <dgm:spPr/>
    </dgm:pt>
    <dgm:pt modelId="{010FBC57-CE20-4F27-9A19-80435646ED81}" type="pres">
      <dgm:prSet presAssocID="{FA6E5C8D-93CA-4477-8799-C57400D97557}" presName="descendantText" presStyleLbl="alignAccFollowNode1" presStyleIdx="0" presStyleCnt="2">
        <dgm:presLayoutVars>
          <dgm:bulletEnabled val="1"/>
        </dgm:presLayoutVars>
      </dgm:prSet>
      <dgm:spPr/>
    </dgm:pt>
    <dgm:pt modelId="{A8B65627-63E3-4BB8-9A6C-4FE04C786B44}" type="pres">
      <dgm:prSet presAssocID="{6CF2B5DE-FED6-453A-B6F0-EA8AA54FDB37}" presName="sp" presStyleCnt="0"/>
      <dgm:spPr/>
    </dgm:pt>
    <dgm:pt modelId="{7CE6E3F0-DFC8-4232-B1E0-BCB87DA48ABA}" type="pres">
      <dgm:prSet presAssocID="{DA411C1D-37B7-4CBD-A354-5CA3B27DD416}" presName="linNode" presStyleCnt="0"/>
      <dgm:spPr/>
    </dgm:pt>
    <dgm:pt modelId="{DC600D7A-F494-40A0-BE6C-DC115A48BFFC}" type="pres">
      <dgm:prSet presAssocID="{DA411C1D-37B7-4CBD-A354-5CA3B27DD416}" presName="parentText" presStyleLbl="node1" presStyleIdx="1" presStyleCnt="2">
        <dgm:presLayoutVars>
          <dgm:chMax val="1"/>
          <dgm:bulletEnabled val="1"/>
        </dgm:presLayoutVars>
      </dgm:prSet>
      <dgm:spPr/>
    </dgm:pt>
    <dgm:pt modelId="{4867F8B1-7C10-41D3-AD7E-BD03DC8CAF05}" type="pres">
      <dgm:prSet presAssocID="{DA411C1D-37B7-4CBD-A354-5CA3B27DD416}" presName="descendantText" presStyleLbl="alignAccFollowNode1" presStyleIdx="1" presStyleCnt="2">
        <dgm:presLayoutVars>
          <dgm:bulletEnabled val="1"/>
        </dgm:presLayoutVars>
      </dgm:prSet>
      <dgm:spPr/>
    </dgm:pt>
  </dgm:ptLst>
  <dgm:cxnLst>
    <dgm:cxn modelId="{7CC8EE04-06D4-463C-817F-98B2542E43F6}" type="presOf" srcId="{F33F106D-1155-4AAE-9551-0DE9C905B31E}" destId="{4867F8B1-7C10-41D3-AD7E-BD03DC8CAF05}" srcOrd="0" destOrd="1" presId="urn:microsoft.com/office/officeart/2005/8/layout/vList5"/>
    <dgm:cxn modelId="{07BAD407-9AF4-43A6-AA80-F9BCE37796E3}" type="presOf" srcId="{B19130E8-9E24-43D6-AF1A-0B4CB939408C}" destId="{4867F8B1-7C10-41D3-AD7E-BD03DC8CAF05}" srcOrd="0" destOrd="0" presId="urn:microsoft.com/office/officeart/2005/8/layout/vList5"/>
    <dgm:cxn modelId="{B8B1433B-E9D0-43C7-8569-3E8613C8F631}" type="presOf" srcId="{FA6E5C8D-93CA-4477-8799-C57400D97557}" destId="{C645693E-58C5-496D-8CA1-2C087DD7714F}" srcOrd="0" destOrd="0" presId="urn:microsoft.com/office/officeart/2005/8/layout/vList5"/>
    <dgm:cxn modelId="{25F8D861-487F-4F3D-92ED-2FCD01EDE44C}" srcId="{DA411C1D-37B7-4CBD-A354-5CA3B27DD416}" destId="{B19130E8-9E24-43D6-AF1A-0B4CB939408C}" srcOrd="0" destOrd="0" parTransId="{057A6E1F-4794-40BD-A653-ADE6052D4B9B}" sibTransId="{1A154033-330D-4CD8-A2FC-DA3844001F34}"/>
    <dgm:cxn modelId="{FC684D4D-CD5B-429A-9300-6EC3A942A97D}" type="presOf" srcId="{DA411C1D-37B7-4CBD-A354-5CA3B27DD416}" destId="{DC600D7A-F494-40A0-BE6C-DC115A48BFFC}" srcOrd="0" destOrd="0" presId="urn:microsoft.com/office/officeart/2005/8/layout/vList5"/>
    <dgm:cxn modelId="{B76DF07E-EC19-4AEB-9020-3A7C2362F21C}" srcId="{2F7D77C4-FF99-4CFB-ADA7-F42C07B560E2}" destId="{FA6E5C8D-93CA-4477-8799-C57400D97557}" srcOrd="0" destOrd="0" parTransId="{17073D1D-B1B2-41F7-934F-44C153E149DE}" sibTransId="{6CF2B5DE-FED6-453A-B6F0-EA8AA54FDB37}"/>
    <dgm:cxn modelId="{0DE891B0-6EBE-489E-9AE9-99B170A691A8}" type="presOf" srcId="{4A295830-EAA9-4881-8085-704CA9932E83}" destId="{010FBC57-CE20-4F27-9A19-80435646ED81}" srcOrd="0" destOrd="0" presId="urn:microsoft.com/office/officeart/2005/8/layout/vList5"/>
    <dgm:cxn modelId="{694A52B5-6A68-4AAA-ABC4-78B879A1B741}" srcId="{FA6E5C8D-93CA-4477-8799-C57400D97557}" destId="{4A295830-EAA9-4881-8085-704CA9932E83}" srcOrd="0" destOrd="0" parTransId="{B9996F1E-0DD8-406F-A362-C01594C69DB8}" sibTransId="{71D21306-4CA3-455A-BB1A-9691CE354031}"/>
    <dgm:cxn modelId="{0930F4CC-E2D6-4728-A57F-3BCB1DF1C4B4}" srcId="{DA411C1D-37B7-4CBD-A354-5CA3B27DD416}" destId="{F33F106D-1155-4AAE-9551-0DE9C905B31E}" srcOrd="1" destOrd="0" parTransId="{2A778336-E2A1-4584-9798-2F94BA544DFA}" sibTransId="{F7499B2E-E5D0-4A69-9F79-0D2C818B9277}"/>
    <dgm:cxn modelId="{852D39D0-B7E0-4FA3-9FDC-0A8A13EADA17}" srcId="{2F7D77C4-FF99-4CFB-ADA7-F42C07B560E2}" destId="{DA411C1D-37B7-4CBD-A354-5CA3B27DD416}" srcOrd="1" destOrd="0" parTransId="{E903B63E-DFA2-42D6-A2F8-E334426BC6A4}" sibTransId="{F83AE268-484A-4A0C-BB4F-7713578F3D6A}"/>
    <dgm:cxn modelId="{725EFEE6-CF22-4DCC-AC1A-332104E9A1EB}" type="presOf" srcId="{2F7D77C4-FF99-4CFB-ADA7-F42C07B560E2}" destId="{9EA564C3-DFC7-4C14-A607-61860A59DBBC}" srcOrd="0" destOrd="0" presId="urn:microsoft.com/office/officeart/2005/8/layout/vList5"/>
    <dgm:cxn modelId="{8645B620-B06C-425E-8FA3-07B58CE63B15}" type="presParOf" srcId="{9EA564C3-DFC7-4C14-A607-61860A59DBBC}" destId="{70FDDFAE-3476-403E-A385-057376E8CD0D}" srcOrd="0" destOrd="0" presId="urn:microsoft.com/office/officeart/2005/8/layout/vList5"/>
    <dgm:cxn modelId="{30932522-32BC-43F8-BBC5-CB7F16F6E112}" type="presParOf" srcId="{70FDDFAE-3476-403E-A385-057376E8CD0D}" destId="{C645693E-58C5-496D-8CA1-2C087DD7714F}" srcOrd="0" destOrd="0" presId="urn:microsoft.com/office/officeart/2005/8/layout/vList5"/>
    <dgm:cxn modelId="{12EC0D5E-49E6-410E-88B3-8A5E9354A3CD}" type="presParOf" srcId="{70FDDFAE-3476-403E-A385-057376E8CD0D}" destId="{010FBC57-CE20-4F27-9A19-80435646ED81}" srcOrd="1" destOrd="0" presId="urn:microsoft.com/office/officeart/2005/8/layout/vList5"/>
    <dgm:cxn modelId="{E6270EFC-E080-48CF-A2C5-E23C59A59789}" type="presParOf" srcId="{9EA564C3-DFC7-4C14-A607-61860A59DBBC}" destId="{A8B65627-63E3-4BB8-9A6C-4FE04C786B44}" srcOrd="1" destOrd="0" presId="urn:microsoft.com/office/officeart/2005/8/layout/vList5"/>
    <dgm:cxn modelId="{1A4CF337-AA44-4FA8-9334-3C90B0622AE0}" type="presParOf" srcId="{9EA564C3-DFC7-4C14-A607-61860A59DBBC}" destId="{7CE6E3F0-DFC8-4232-B1E0-BCB87DA48ABA}" srcOrd="2" destOrd="0" presId="urn:microsoft.com/office/officeart/2005/8/layout/vList5"/>
    <dgm:cxn modelId="{7BEC7D55-EDE4-4B4D-B0B1-7EE774591635}" type="presParOf" srcId="{7CE6E3F0-DFC8-4232-B1E0-BCB87DA48ABA}" destId="{DC600D7A-F494-40A0-BE6C-DC115A48BFFC}" srcOrd="0" destOrd="0" presId="urn:microsoft.com/office/officeart/2005/8/layout/vList5"/>
    <dgm:cxn modelId="{191F1E97-DA58-4D87-AAE3-B20DE5EBA9BD}" type="presParOf" srcId="{7CE6E3F0-DFC8-4232-B1E0-BCB87DA48ABA}" destId="{4867F8B1-7C10-41D3-AD7E-BD03DC8CAF0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9CD0AE3-692B-4721-BDAF-C9035B52FB6F}"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BE8411B5-67B9-4B45-BB9E-6C2174CF9CB8}">
      <dgm:prSet custT="1"/>
      <dgm:spPr/>
      <dgm:t>
        <a:bodyPr/>
        <a:lstStyle/>
        <a:p>
          <a:pPr>
            <a:defRPr b="1"/>
          </a:pPr>
          <a:r>
            <a:rPr lang="fr-CA" sz="1600" dirty="0">
              <a:latin typeface="Bierstadt" panose="020B0004020202020204" pitchFamily="34" charset="0"/>
            </a:rPr>
            <a:t>Des données rares, mais…</a:t>
          </a:r>
        </a:p>
        <a:p>
          <a:pPr>
            <a:defRPr b="1"/>
          </a:pPr>
          <a:endParaRPr lang="fr-CA" sz="1600" dirty="0">
            <a:latin typeface="Bierstadt" panose="020B0004020202020204" pitchFamily="34" charset="0"/>
          </a:endParaRPr>
        </a:p>
        <a:p>
          <a:pPr>
            <a:defRPr b="1"/>
          </a:pPr>
          <a:r>
            <a:rPr lang="fr-CA" sz="1600" dirty="0">
              <a:latin typeface="Bierstadt" panose="020B0004020202020204" pitchFamily="34" charset="0"/>
            </a:rPr>
            <a:t>…une étude de cas montréalaise pour une estimation de la situation (Ménard 2019)</a:t>
          </a:r>
        </a:p>
        <a:p>
          <a:pPr>
            <a:defRPr b="1"/>
          </a:pPr>
          <a:endParaRPr lang="fr-CA" sz="1400" dirty="0">
            <a:latin typeface="Bierstadt" panose="020B0004020202020204" pitchFamily="34" charset="0"/>
          </a:endParaRPr>
        </a:p>
        <a:p>
          <a:pPr>
            <a:defRPr b="1"/>
          </a:pPr>
          <a:endParaRPr lang="en-US" sz="1400" dirty="0">
            <a:latin typeface="Bierstadt" panose="020B0004020202020204" pitchFamily="34" charset="0"/>
          </a:endParaRPr>
        </a:p>
      </dgm:t>
    </dgm:pt>
    <dgm:pt modelId="{C23078A7-1D95-425E-A55B-590075FB53D6}" type="parTrans" cxnId="{09E76FC8-8255-4B27-8174-88AD06BD6E6C}">
      <dgm:prSet/>
      <dgm:spPr/>
      <dgm:t>
        <a:bodyPr/>
        <a:lstStyle/>
        <a:p>
          <a:endParaRPr lang="en-US"/>
        </a:p>
      </dgm:t>
    </dgm:pt>
    <dgm:pt modelId="{C1333296-5A59-45F7-A94F-FDBB827994B7}" type="sibTrans" cxnId="{09E76FC8-8255-4B27-8174-88AD06BD6E6C}">
      <dgm:prSet/>
      <dgm:spPr/>
      <dgm:t>
        <a:bodyPr/>
        <a:lstStyle/>
        <a:p>
          <a:endParaRPr lang="en-US"/>
        </a:p>
      </dgm:t>
    </dgm:pt>
    <dgm:pt modelId="{A7BF8A63-135B-4A67-AEFF-AD779391DB82}">
      <dgm:prSet/>
      <dgm:spPr/>
      <dgm:t>
        <a:bodyPr/>
        <a:lstStyle/>
        <a:p>
          <a:pPr>
            <a:defRPr b="1"/>
          </a:pPr>
          <a:endParaRPr lang="en-US" dirty="0"/>
        </a:p>
      </dgm:t>
    </dgm:pt>
    <dgm:pt modelId="{203CBA4C-F8D3-4AD6-91CD-C8D685AF0673}" type="parTrans" cxnId="{3B90645E-89DF-4EA2-A2AA-67386B718E0A}">
      <dgm:prSet/>
      <dgm:spPr/>
      <dgm:t>
        <a:bodyPr/>
        <a:lstStyle/>
        <a:p>
          <a:endParaRPr lang="en-US"/>
        </a:p>
      </dgm:t>
    </dgm:pt>
    <dgm:pt modelId="{2B6F1ADF-25EF-447E-BEA8-32ECC909F185}" type="sibTrans" cxnId="{3B90645E-89DF-4EA2-A2AA-67386B718E0A}">
      <dgm:prSet/>
      <dgm:spPr/>
      <dgm:t>
        <a:bodyPr/>
        <a:lstStyle/>
        <a:p>
          <a:endParaRPr lang="en-US"/>
        </a:p>
      </dgm:t>
    </dgm:pt>
    <dgm:pt modelId="{D6A27F6D-C5CF-41F9-8E64-CE0E5000E293}">
      <dgm:prSet custT="1"/>
      <dgm:spPr/>
      <dgm:t>
        <a:bodyPr/>
        <a:lstStyle/>
        <a:p>
          <a:pPr>
            <a:spcAft>
              <a:spcPts val="1200"/>
            </a:spcAft>
          </a:pPr>
          <a:r>
            <a:rPr lang="fr-CA" sz="1600" b="1" dirty="0">
              <a:latin typeface="Bierstadt" panose="020B0004020202020204" pitchFamily="34" charset="0"/>
            </a:rPr>
            <a:t>Supermarché : </a:t>
          </a:r>
          <a:r>
            <a:rPr lang="fr-CA" sz="1600" dirty="0">
              <a:latin typeface="Bierstadt" panose="020B0004020202020204" pitchFamily="34" charset="0"/>
            </a:rPr>
            <a:t>72% des pertes = fruits et légumes (en poids)</a:t>
          </a:r>
          <a:endParaRPr lang="en-US" sz="1600" dirty="0">
            <a:latin typeface="Bierstadt" panose="020B0004020202020204" pitchFamily="34" charset="0"/>
          </a:endParaRPr>
        </a:p>
      </dgm:t>
    </dgm:pt>
    <dgm:pt modelId="{292A3D41-DD50-4F6C-863C-1B001A2DFF2B}" type="parTrans" cxnId="{E6F0972A-1474-49B9-867A-2AFA26B07C15}">
      <dgm:prSet/>
      <dgm:spPr/>
      <dgm:t>
        <a:bodyPr/>
        <a:lstStyle/>
        <a:p>
          <a:endParaRPr lang="en-US"/>
        </a:p>
      </dgm:t>
    </dgm:pt>
    <dgm:pt modelId="{C52E1521-8EB0-44DE-A8D1-8A050E088004}" type="sibTrans" cxnId="{E6F0972A-1474-49B9-867A-2AFA26B07C15}">
      <dgm:prSet/>
      <dgm:spPr/>
      <dgm:t>
        <a:bodyPr/>
        <a:lstStyle/>
        <a:p>
          <a:endParaRPr lang="en-US"/>
        </a:p>
      </dgm:t>
    </dgm:pt>
    <dgm:pt modelId="{417985DA-209C-4134-90E9-13508FB5C7B4}">
      <dgm:prSet custT="1"/>
      <dgm:spPr/>
      <dgm:t>
        <a:bodyPr/>
        <a:lstStyle/>
        <a:p>
          <a:pPr>
            <a:spcAft>
              <a:spcPts val="1200"/>
            </a:spcAft>
          </a:pPr>
          <a:r>
            <a:rPr lang="fr-CA" sz="1600" b="1" dirty="0">
              <a:latin typeface="Bierstadt" panose="020B0004020202020204" pitchFamily="34" charset="0"/>
            </a:rPr>
            <a:t>Grossiste en fruits et légumes : </a:t>
          </a:r>
          <a:r>
            <a:rPr lang="fr-CA" sz="1600" dirty="0">
              <a:latin typeface="Bierstadt" panose="020B0004020202020204" pitchFamily="34" charset="0"/>
            </a:rPr>
            <a:t>73% des pertes jetées, seulement 37%  redirigées (transformateurs ou organismes de bienfaisance) </a:t>
          </a:r>
          <a:endParaRPr lang="en-US" sz="1600" dirty="0">
            <a:solidFill>
              <a:srgbClr val="FF0000"/>
            </a:solidFill>
            <a:latin typeface="Bierstadt" panose="020B0004020202020204" pitchFamily="34" charset="0"/>
          </a:endParaRPr>
        </a:p>
      </dgm:t>
    </dgm:pt>
    <dgm:pt modelId="{CDF11A05-69AF-4158-A7E9-25F586F4CB9E}" type="parTrans" cxnId="{567894B5-7957-4411-94DD-E944B2F2070B}">
      <dgm:prSet/>
      <dgm:spPr/>
      <dgm:t>
        <a:bodyPr/>
        <a:lstStyle/>
        <a:p>
          <a:endParaRPr lang="en-US"/>
        </a:p>
      </dgm:t>
    </dgm:pt>
    <dgm:pt modelId="{00732279-BFB4-440B-AA35-9172C32E27C1}" type="sibTrans" cxnId="{567894B5-7957-4411-94DD-E944B2F2070B}">
      <dgm:prSet/>
      <dgm:spPr/>
      <dgm:t>
        <a:bodyPr/>
        <a:lstStyle/>
        <a:p>
          <a:endParaRPr lang="en-US"/>
        </a:p>
      </dgm:t>
    </dgm:pt>
    <dgm:pt modelId="{67A54D75-5AB3-4422-AE24-3F804A34E389}">
      <dgm:prSet custT="1"/>
      <dgm:spPr/>
      <dgm:t>
        <a:bodyPr/>
        <a:lstStyle/>
        <a:p>
          <a:pPr>
            <a:spcAft>
              <a:spcPts val="1200"/>
            </a:spcAft>
          </a:pPr>
          <a:r>
            <a:rPr lang="fr-CA" sz="1600" b="1" dirty="0">
              <a:latin typeface="Bierstadt" panose="020B0004020202020204" pitchFamily="34" charset="0"/>
            </a:rPr>
            <a:t>Boulangerie industrielle : </a:t>
          </a:r>
          <a:r>
            <a:rPr lang="fr-CA" sz="1600" dirty="0">
              <a:latin typeface="Bierstadt" panose="020B0004020202020204" pitchFamily="34" charset="0"/>
            </a:rPr>
            <a:t>13% de produits déclassés, dont 57% consommables. Peu de redistribution, car </a:t>
          </a:r>
          <a:r>
            <a:rPr lang="fr-CA" sz="1600" b="1" u="sng" dirty="0">
              <a:solidFill>
                <a:schemeClr val="tx1">
                  <a:lumMod val="95000"/>
                  <a:lumOff val="5000"/>
                </a:schemeClr>
              </a:solidFill>
              <a:latin typeface="Bierstadt" panose="020B0004020202020204" pitchFamily="34" charset="0"/>
            </a:rPr>
            <a:t>non rentable</a:t>
          </a:r>
          <a:r>
            <a:rPr lang="fr-CA" sz="1600" b="0" u="none" dirty="0">
              <a:solidFill>
                <a:schemeClr val="tx1">
                  <a:lumMod val="95000"/>
                  <a:lumOff val="5000"/>
                </a:schemeClr>
              </a:solidFill>
              <a:latin typeface="Bierstadt" panose="020B0004020202020204" pitchFamily="34" charset="0"/>
            </a:rPr>
            <a:t>.</a:t>
          </a:r>
          <a:endParaRPr lang="en-US" sz="1200" b="1" u="sng" dirty="0">
            <a:solidFill>
              <a:schemeClr val="tx1">
                <a:lumMod val="95000"/>
                <a:lumOff val="5000"/>
              </a:schemeClr>
            </a:solidFill>
            <a:latin typeface="Bierstadt" panose="020B0004020202020204" pitchFamily="34" charset="0"/>
          </a:endParaRPr>
        </a:p>
      </dgm:t>
    </dgm:pt>
    <dgm:pt modelId="{96BDF517-26DD-46D1-963C-FD9445ED6ADD}" type="sibTrans" cxnId="{C16B62FA-7701-40AE-8785-7108651645A2}">
      <dgm:prSet/>
      <dgm:spPr/>
      <dgm:t>
        <a:bodyPr/>
        <a:lstStyle/>
        <a:p>
          <a:endParaRPr lang="en-US"/>
        </a:p>
      </dgm:t>
    </dgm:pt>
    <dgm:pt modelId="{73430A85-0C3B-428D-AAB3-7ABE0F47BD7F}" type="parTrans" cxnId="{C16B62FA-7701-40AE-8785-7108651645A2}">
      <dgm:prSet/>
      <dgm:spPr/>
      <dgm:t>
        <a:bodyPr/>
        <a:lstStyle/>
        <a:p>
          <a:endParaRPr lang="en-US"/>
        </a:p>
      </dgm:t>
    </dgm:pt>
    <dgm:pt modelId="{DDCD67E5-2FC7-43E5-8B48-88E7BD5A68DB}" type="pres">
      <dgm:prSet presAssocID="{29CD0AE3-692B-4721-BDAF-C9035B52FB6F}" presName="root" presStyleCnt="0">
        <dgm:presLayoutVars>
          <dgm:dir/>
          <dgm:resizeHandles val="exact"/>
        </dgm:presLayoutVars>
      </dgm:prSet>
      <dgm:spPr/>
    </dgm:pt>
    <dgm:pt modelId="{365946D0-D38B-42AD-B2DE-A516B601820F}" type="pres">
      <dgm:prSet presAssocID="{BE8411B5-67B9-4B45-BB9E-6C2174CF9CB8}" presName="compNode" presStyleCnt="0"/>
      <dgm:spPr/>
    </dgm:pt>
    <dgm:pt modelId="{4F0646D4-CE98-46A8-BEDD-98941BDC8FA1}" type="pres">
      <dgm:prSet presAssocID="{BE8411B5-67B9-4B45-BB9E-6C2174CF9CB8}" presName="iconRect" presStyleLbl="node1" presStyleIdx="0" presStyleCnt="2" custScaleX="87661" custLinFactNeighborX="66206" custLinFactNeighborY="-4070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7000" r="-7000"/>
          </a:stretch>
        </a:blipFill>
        <a:ln>
          <a:noFill/>
        </a:ln>
      </dgm:spPr>
      <dgm:extLst>
        <a:ext uri="{E40237B7-FDA0-4F09-8148-C483321AD2D9}">
          <dgm14:cNvPr xmlns:dgm14="http://schemas.microsoft.com/office/drawing/2010/diagram" id="0" name="" descr="Questions contour"/>
        </a:ext>
      </dgm:extLst>
    </dgm:pt>
    <dgm:pt modelId="{24F1F15B-4079-476F-BDA4-567667CA50E3}" type="pres">
      <dgm:prSet presAssocID="{BE8411B5-67B9-4B45-BB9E-6C2174CF9CB8}" presName="iconSpace" presStyleCnt="0"/>
      <dgm:spPr/>
    </dgm:pt>
    <dgm:pt modelId="{5E83EF27-9D6A-4E2A-BE40-F1CCE935D1BA}" type="pres">
      <dgm:prSet presAssocID="{BE8411B5-67B9-4B45-BB9E-6C2174CF9CB8}" presName="parTx" presStyleLbl="revTx" presStyleIdx="0" presStyleCnt="4" custLinFactNeighborX="-226" custLinFactNeighborY="-36474">
        <dgm:presLayoutVars>
          <dgm:chMax val="0"/>
          <dgm:chPref val="0"/>
        </dgm:presLayoutVars>
      </dgm:prSet>
      <dgm:spPr/>
    </dgm:pt>
    <dgm:pt modelId="{0D11C0AB-EE55-40B9-A66B-9DC81F8DB663}" type="pres">
      <dgm:prSet presAssocID="{BE8411B5-67B9-4B45-BB9E-6C2174CF9CB8}" presName="txSpace" presStyleCnt="0"/>
      <dgm:spPr/>
    </dgm:pt>
    <dgm:pt modelId="{BADA289A-2915-4783-B56E-BA9879F4D3E9}" type="pres">
      <dgm:prSet presAssocID="{BE8411B5-67B9-4B45-BB9E-6C2174CF9CB8}" presName="desTx" presStyleLbl="revTx" presStyleIdx="1" presStyleCnt="4">
        <dgm:presLayoutVars/>
      </dgm:prSet>
      <dgm:spPr/>
    </dgm:pt>
    <dgm:pt modelId="{D39EB866-8389-4127-88F4-83F191FA1502}" type="pres">
      <dgm:prSet presAssocID="{C1333296-5A59-45F7-A94F-FDBB827994B7}" presName="sibTrans" presStyleCnt="0"/>
      <dgm:spPr/>
    </dgm:pt>
    <dgm:pt modelId="{D0D67724-C45E-4BB5-B61C-0EA31F01CEF9}" type="pres">
      <dgm:prSet presAssocID="{A7BF8A63-135B-4A67-AEFF-AD779391DB82}" presName="compNode" presStyleCnt="0"/>
      <dgm:spPr/>
    </dgm:pt>
    <dgm:pt modelId="{1BFA5B39-0434-4E1C-BCE2-A96232DA8162}" type="pres">
      <dgm:prSet presAssocID="{A7BF8A63-135B-4A67-AEFF-AD779391DB82}" presName="iconRect" presStyleLbl="node1" presStyleIdx="1" presStyleCnt="2" custLinFactX="12298" custLinFactNeighborX="100000" custLinFactNeighborY="-47545"/>
      <dgm:spPr>
        <a:blipFill>
          <a:blip xmlns:r="http://schemas.openxmlformats.org/officeDocument/2006/relationships" r:embed="rId3">
            <a:extLst>
              <a:ext uri="{96DAC541-7B7A-43D3-8B79-37D633B846F1}">
                <asvg:svgBlip xmlns:asvg="http://schemas.microsoft.com/office/drawing/2016/SVG/main" r:embed="rId4"/>
              </a:ext>
            </a:extLst>
          </a:blip>
          <a:srcRect/>
          <a:stretch>
            <a:fillRect t="-6000" b="-6000"/>
          </a:stretch>
        </a:blipFill>
        <a:ln>
          <a:noFill/>
        </a:ln>
      </dgm:spPr>
      <dgm:extLst>
        <a:ext uri="{E40237B7-FDA0-4F09-8148-C483321AD2D9}">
          <dgm14:cNvPr xmlns:dgm14="http://schemas.microsoft.com/office/drawing/2010/diagram" id="0" name="" descr="Tableau noir contour"/>
        </a:ext>
      </dgm:extLst>
    </dgm:pt>
    <dgm:pt modelId="{929C066C-0422-4676-B4B8-E85B92D1E165}" type="pres">
      <dgm:prSet presAssocID="{A7BF8A63-135B-4A67-AEFF-AD779391DB82}" presName="iconSpace" presStyleCnt="0"/>
      <dgm:spPr/>
    </dgm:pt>
    <dgm:pt modelId="{24C793B1-0B38-4C1E-907B-4057C8734CB3}" type="pres">
      <dgm:prSet presAssocID="{A7BF8A63-135B-4A67-AEFF-AD779391DB82}" presName="parTx" presStyleLbl="revTx" presStyleIdx="2" presStyleCnt="4">
        <dgm:presLayoutVars>
          <dgm:chMax val="0"/>
          <dgm:chPref val="0"/>
        </dgm:presLayoutVars>
      </dgm:prSet>
      <dgm:spPr/>
    </dgm:pt>
    <dgm:pt modelId="{0A5F4154-3551-4E8A-B014-079426851D5C}" type="pres">
      <dgm:prSet presAssocID="{A7BF8A63-135B-4A67-AEFF-AD779391DB82}" presName="txSpace" presStyleCnt="0"/>
      <dgm:spPr/>
    </dgm:pt>
    <dgm:pt modelId="{F75A977D-1002-4DAB-8A7B-7F0F72B58728}" type="pres">
      <dgm:prSet presAssocID="{A7BF8A63-135B-4A67-AEFF-AD779391DB82}" presName="desTx" presStyleLbl="revTx" presStyleIdx="3" presStyleCnt="4" custLinFactY="-400000" custLinFactNeighborX="2928" custLinFactNeighborY="-409134">
        <dgm:presLayoutVars/>
      </dgm:prSet>
      <dgm:spPr/>
    </dgm:pt>
  </dgm:ptLst>
  <dgm:cxnLst>
    <dgm:cxn modelId="{98CCD115-C901-4A19-A5E2-CF5E65678157}" type="presOf" srcId="{67A54D75-5AB3-4422-AE24-3F804A34E389}" destId="{F75A977D-1002-4DAB-8A7B-7F0F72B58728}" srcOrd="0" destOrd="2" presId="urn:microsoft.com/office/officeart/2018/2/layout/IconLabelDescriptionList"/>
    <dgm:cxn modelId="{7107F423-BEBC-418D-9E45-3041BE61D67A}" type="presOf" srcId="{29CD0AE3-692B-4721-BDAF-C9035B52FB6F}" destId="{DDCD67E5-2FC7-43E5-8B48-88E7BD5A68DB}" srcOrd="0" destOrd="0" presId="urn:microsoft.com/office/officeart/2018/2/layout/IconLabelDescriptionList"/>
    <dgm:cxn modelId="{E6F0972A-1474-49B9-867A-2AFA26B07C15}" srcId="{A7BF8A63-135B-4A67-AEFF-AD779391DB82}" destId="{D6A27F6D-C5CF-41F9-8E64-CE0E5000E293}" srcOrd="0" destOrd="0" parTransId="{292A3D41-DD50-4F6C-863C-1B001A2DFF2B}" sibTransId="{C52E1521-8EB0-44DE-A8D1-8A050E088004}"/>
    <dgm:cxn modelId="{3B90645E-89DF-4EA2-A2AA-67386B718E0A}" srcId="{29CD0AE3-692B-4721-BDAF-C9035B52FB6F}" destId="{A7BF8A63-135B-4A67-AEFF-AD779391DB82}" srcOrd="1" destOrd="0" parTransId="{203CBA4C-F8D3-4AD6-91CD-C8D685AF0673}" sibTransId="{2B6F1ADF-25EF-447E-BEA8-32ECC909F185}"/>
    <dgm:cxn modelId="{16377D7C-60C4-4808-B09F-4B6C37B343BB}" type="presOf" srcId="{A7BF8A63-135B-4A67-AEFF-AD779391DB82}" destId="{24C793B1-0B38-4C1E-907B-4057C8734CB3}" srcOrd="0" destOrd="0" presId="urn:microsoft.com/office/officeart/2018/2/layout/IconLabelDescriptionList"/>
    <dgm:cxn modelId="{A7564790-4F98-4F78-AE19-95685D0DE14F}" type="presOf" srcId="{417985DA-209C-4134-90E9-13508FB5C7B4}" destId="{F75A977D-1002-4DAB-8A7B-7F0F72B58728}" srcOrd="0" destOrd="1" presId="urn:microsoft.com/office/officeart/2018/2/layout/IconLabelDescriptionList"/>
    <dgm:cxn modelId="{567894B5-7957-4411-94DD-E944B2F2070B}" srcId="{A7BF8A63-135B-4A67-AEFF-AD779391DB82}" destId="{417985DA-209C-4134-90E9-13508FB5C7B4}" srcOrd="1" destOrd="0" parTransId="{CDF11A05-69AF-4158-A7E9-25F586F4CB9E}" sibTransId="{00732279-BFB4-440B-AA35-9172C32E27C1}"/>
    <dgm:cxn modelId="{09E76FC8-8255-4B27-8174-88AD06BD6E6C}" srcId="{29CD0AE3-692B-4721-BDAF-C9035B52FB6F}" destId="{BE8411B5-67B9-4B45-BB9E-6C2174CF9CB8}" srcOrd="0" destOrd="0" parTransId="{C23078A7-1D95-425E-A55B-590075FB53D6}" sibTransId="{C1333296-5A59-45F7-A94F-FDBB827994B7}"/>
    <dgm:cxn modelId="{1D4BE0F1-79FA-407D-A3F1-6EA03E6E4D06}" type="presOf" srcId="{D6A27F6D-C5CF-41F9-8E64-CE0E5000E293}" destId="{F75A977D-1002-4DAB-8A7B-7F0F72B58728}" srcOrd="0" destOrd="0" presId="urn:microsoft.com/office/officeart/2018/2/layout/IconLabelDescriptionList"/>
    <dgm:cxn modelId="{E834A5F4-15B0-4328-A94E-C269388AF851}" type="presOf" srcId="{BE8411B5-67B9-4B45-BB9E-6C2174CF9CB8}" destId="{5E83EF27-9D6A-4E2A-BE40-F1CCE935D1BA}" srcOrd="0" destOrd="0" presId="urn:microsoft.com/office/officeart/2018/2/layout/IconLabelDescriptionList"/>
    <dgm:cxn modelId="{C16B62FA-7701-40AE-8785-7108651645A2}" srcId="{A7BF8A63-135B-4A67-AEFF-AD779391DB82}" destId="{67A54D75-5AB3-4422-AE24-3F804A34E389}" srcOrd="2" destOrd="0" parTransId="{73430A85-0C3B-428D-AAB3-7ABE0F47BD7F}" sibTransId="{96BDF517-26DD-46D1-963C-FD9445ED6ADD}"/>
    <dgm:cxn modelId="{07268EA4-1CFE-4D2D-B611-1779C6B6787A}" type="presParOf" srcId="{DDCD67E5-2FC7-43E5-8B48-88E7BD5A68DB}" destId="{365946D0-D38B-42AD-B2DE-A516B601820F}" srcOrd="0" destOrd="0" presId="urn:microsoft.com/office/officeart/2018/2/layout/IconLabelDescriptionList"/>
    <dgm:cxn modelId="{29DCE3C5-E97E-44A5-823A-62CDFDC24CFB}" type="presParOf" srcId="{365946D0-D38B-42AD-B2DE-A516B601820F}" destId="{4F0646D4-CE98-46A8-BEDD-98941BDC8FA1}" srcOrd="0" destOrd="0" presId="urn:microsoft.com/office/officeart/2018/2/layout/IconLabelDescriptionList"/>
    <dgm:cxn modelId="{5C0BB3A8-B328-4955-AF34-261E03C73A9B}" type="presParOf" srcId="{365946D0-D38B-42AD-B2DE-A516B601820F}" destId="{24F1F15B-4079-476F-BDA4-567667CA50E3}" srcOrd="1" destOrd="0" presId="urn:microsoft.com/office/officeart/2018/2/layout/IconLabelDescriptionList"/>
    <dgm:cxn modelId="{BA42955E-8B58-459D-81C2-14F9AE414AD0}" type="presParOf" srcId="{365946D0-D38B-42AD-B2DE-A516B601820F}" destId="{5E83EF27-9D6A-4E2A-BE40-F1CCE935D1BA}" srcOrd="2" destOrd="0" presId="urn:microsoft.com/office/officeart/2018/2/layout/IconLabelDescriptionList"/>
    <dgm:cxn modelId="{71B68942-AF5B-4028-BEF1-25C01767C488}" type="presParOf" srcId="{365946D0-D38B-42AD-B2DE-A516B601820F}" destId="{0D11C0AB-EE55-40B9-A66B-9DC81F8DB663}" srcOrd="3" destOrd="0" presId="urn:microsoft.com/office/officeart/2018/2/layout/IconLabelDescriptionList"/>
    <dgm:cxn modelId="{A933B48C-605B-4997-8FAF-9585BF302850}" type="presParOf" srcId="{365946D0-D38B-42AD-B2DE-A516B601820F}" destId="{BADA289A-2915-4783-B56E-BA9879F4D3E9}" srcOrd="4" destOrd="0" presId="urn:microsoft.com/office/officeart/2018/2/layout/IconLabelDescriptionList"/>
    <dgm:cxn modelId="{28B48778-E1BD-40FF-91A8-5264381E4830}" type="presParOf" srcId="{DDCD67E5-2FC7-43E5-8B48-88E7BD5A68DB}" destId="{D39EB866-8389-4127-88F4-83F191FA1502}" srcOrd="1" destOrd="0" presId="urn:microsoft.com/office/officeart/2018/2/layout/IconLabelDescriptionList"/>
    <dgm:cxn modelId="{C5F464E9-1E01-4D4F-95C5-2EE07834491E}" type="presParOf" srcId="{DDCD67E5-2FC7-43E5-8B48-88E7BD5A68DB}" destId="{D0D67724-C45E-4BB5-B61C-0EA31F01CEF9}" srcOrd="2" destOrd="0" presId="urn:microsoft.com/office/officeart/2018/2/layout/IconLabelDescriptionList"/>
    <dgm:cxn modelId="{32CA17DD-897A-4546-8021-8FF5D202C793}" type="presParOf" srcId="{D0D67724-C45E-4BB5-B61C-0EA31F01CEF9}" destId="{1BFA5B39-0434-4E1C-BCE2-A96232DA8162}" srcOrd="0" destOrd="0" presId="urn:microsoft.com/office/officeart/2018/2/layout/IconLabelDescriptionList"/>
    <dgm:cxn modelId="{CE6DC989-20D9-4BC5-BCD8-1A23C1ABECB2}" type="presParOf" srcId="{D0D67724-C45E-4BB5-B61C-0EA31F01CEF9}" destId="{929C066C-0422-4676-B4B8-E85B92D1E165}" srcOrd="1" destOrd="0" presId="urn:microsoft.com/office/officeart/2018/2/layout/IconLabelDescriptionList"/>
    <dgm:cxn modelId="{3D2CFFAA-63B1-4757-86A3-F8B290244B17}" type="presParOf" srcId="{D0D67724-C45E-4BB5-B61C-0EA31F01CEF9}" destId="{24C793B1-0B38-4C1E-907B-4057C8734CB3}" srcOrd="2" destOrd="0" presId="urn:microsoft.com/office/officeart/2018/2/layout/IconLabelDescriptionList"/>
    <dgm:cxn modelId="{91E8C4D3-0032-40E0-A633-5E3AE9CFD47A}" type="presParOf" srcId="{D0D67724-C45E-4BB5-B61C-0EA31F01CEF9}" destId="{0A5F4154-3551-4E8A-B014-079426851D5C}" srcOrd="3" destOrd="0" presId="urn:microsoft.com/office/officeart/2018/2/layout/IconLabelDescriptionList"/>
    <dgm:cxn modelId="{70C11AF8-5821-4BFB-921A-AD7F2496B04E}" type="presParOf" srcId="{D0D67724-C45E-4BB5-B61C-0EA31F01CEF9}" destId="{F75A977D-1002-4DAB-8A7B-7F0F72B58728}"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124200E-023A-487E-9364-F90B36BA7CC6}"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168C8E3C-6385-4AF5-A572-9C1AA1F70F2A}">
      <dgm:prSet/>
      <dgm:spPr/>
      <dgm:t>
        <a:bodyPr/>
        <a:lstStyle/>
        <a:p>
          <a:endParaRPr lang="en-US" dirty="0"/>
        </a:p>
      </dgm:t>
    </dgm:pt>
    <dgm:pt modelId="{23ECBF7D-6DE6-43E7-8027-9ACF1ED7B2C2}" type="parTrans" cxnId="{99B9F746-B66C-4FD8-BC31-CC405E9A673F}">
      <dgm:prSet/>
      <dgm:spPr/>
      <dgm:t>
        <a:bodyPr/>
        <a:lstStyle/>
        <a:p>
          <a:endParaRPr lang="en-US"/>
        </a:p>
      </dgm:t>
    </dgm:pt>
    <dgm:pt modelId="{B05798F3-6F8D-405D-860F-33C77E48D8AC}" type="sibTrans" cxnId="{99B9F746-B66C-4FD8-BC31-CC405E9A673F}">
      <dgm:prSet/>
      <dgm:spPr/>
      <dgm:t>
        <a:bodyPr/>
        <a:lstStyle/>
        <a:p>
          <a:endParaRPr lang="en-US"/>
        </a:p>
      </dgm:t>
    </dgm:pt>
    <dgm:pt modelId="{D4568E74-5311-4A87-A880-C16380CE6E44}">
      <dgm:prSet custT="1"/>
      <dgm:spPr/>
      <dgm:t>
        <a:bodyPr/>
        <a:lstStyle/>
        <a:p>
          <a:pPr marL="0" lvl="0" defTabSz="755650">
            <a:lnSpc>
              <a:spcPct val="90000"/>
            </a:lnSpc>
            <a:spcBef>
              <a:spcPct val="0"/>
            </a:spcBef>
            <a:spcAft>
              <a:spcPct val="35000"/>
            </a:spcAft>
            <a:buNone/>
          </a:pPr>
          <a:endParaRPr lang="en-US" sz="1100" dirty="0"/>
        </a:p>
      </dgm:t>
    </dgm:pt>
    <dgm:pt modelId="{52478900-9E98-477F-91EC-B4E1B365B88A}" type="sibTrans" cxnId="{1CC960CA-6B58-43AE-A62F-86CB51D89C91}">
      <dgm:prSet/>
      <dgm:spPr/>
      <dgm:t>
        <a:bodyPr/>
        <a:lstStyle/>
        <a:p>
          <a:endParaRPr lang="en-US"/>
        </a:p>
      </dgm:t>
    </dgm:pt>
    <dgm:pt modelId="{27739CC7-C24C-4532-9179-6DB611CF8A2F}" type="parTrans" cxnId="{1CC960CA-6B58-43AE-A62F-86CB51D89C91}">
      <dgm:prSet/>
      <dgm:spPr/>
      <dgm:t>
        <a:bodyPr/>
        <a:lstStyle/>
        <a:p>
          <a:endParaRPr lang="en-US"/>
        </a:p>
      </dgm:t>
    </dgm:pt>
    <dgm:pt modelId="{5CEE7E31-9865-469E-86F3-1D4DB4C8B58A}" type="pres">
      <dgm:prSet presAssocID="{5124200E-023A-487E-9364-F90B36BA7CC6}" presName="root" presStyleCnt="0">
        <dgm:presLayoutVars>
          <dgm:dir/>
          <dgm:resizeHandles val="exact"/>
        </dgm:presLayoutVars>
      </dgm:prSet>
      <dgm:spPr/>
    </dgm:pt>
    <dgm:pt modelId="{79F0A8E0-06BE-45AF-97B8-593CA10D7CB2}" type="pres">
      <dgm:prSet presAssocID="{D4568E74-5311-4A87-A880-C16380CE6E44}" presName="compNode" presStyleCnt="0"/>
      <dgm:spPr/>
    </dgm:pt>
    <dgm:pt modelId="{41ABA398-22ED-4CB9-BE58-0B5111525F73}" type="pres">
      <dgm:prSet presAssocID="{D4568E74-5311-4A87-A880-C16380CE6E44}" presName="iconRect" presStyleLbl="node1" presStyleIdx="0" presStyleCnt="2" custScaleX="71511" custScaleY="66959" custLinFactNeighborX="932" custLinFactNeighborY="-3711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cycle Sign"/>
        </a:ext>
      </dgm:extLst>
    </dgm:pt>
    <dgm:pt modelId="{D26BDEC7-A3A0-4C11-9CB9-91F07518F632}" type="pres">
      <dgm:prSet presAssocID="{D4568E74-5311-4A87-A880-C16380CE6E44}" presName="spaceRect" presStyleCnt="0"/>
      <dgm:spPr/>
    </dgm:pt>
    <dgm:pt modelId="{C5E45178-8604-4E7D-8A75-B6CB64071804}" type="pres">
      <dgm:prSet presAssocID="{D4568E74-5311-4A87-A880-C16380CE6E44}" presName="textRect" presStyleLbl="revTx" presStyleIdx="0" presStyleCnt="2" custScaleX="103786" custScaleY="182489">
        <dgm:presLayoutVars>
          <dgm:chMax val="1"/>
          <dgm:chPref val="1"/>
        </dgm:presLayoutVars>
      </dgm:prSet>
      <dgm:spPr/>
    </dgm:pt>
    <dgm:pt modelId="{2B35A9FD-EBCA-49C7-87D4-190FDE18470C}" type="pres">
      <dgm:prSet presAssocID="{52478900-9E98-477F-91EC-B4E1B365B88A}" presName="sibTrans" presStyleCnt="0"/>
      <dgm:spPr/>
    </dgm:pt>
    <dgm:pt modelId="{F8063214-AC49-4F9E-AD5F-CB0C4EF6F8C2}" type="pres">
      <dgm:prSet presAssocID="{168C8E3C-6385-4AF5-A572-9C1AA1F70F2A}" presName="compNode" presStyleCnt="0"/>
      <dgm:spPr/>
    </dgm:pt>
    <dgm:pt modelId="{2096A3CC-1350-4D39-865C-AA52F1CC8440}" type="pres">
      <dgm:prSet presAssocID="{168C8E3C-6385-4AF5-A572-9C1AA1F70F2A}" presName="iconRect" presStyleLbl="node1" presStyleIdx="1" presStyleCnt="2" custScaleX="48462" custScaleY="50085" custLinFactNeighborX="-6137" custLinFactNeighborY="-2680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rdures"/>
        </a:ext>
      </dgm:extLst>
    </dgm:pt>
    <dgm:pt modelId="{BFFD39E8-80A0-4620-8F75-817A24EA12A8}" type="pres">
      <dgm:prSet presAssocID="{168C8E3C-6385-4AF5-A572-9C1AA1F70F2A}" presName="spaceRect" presStyleCnt="0"/>
      <dgm:spPr/>
    </dgm:pt>
    <dgm:pt modelId="{75C7D990-67CD-4CFE-8811-5047FE239109}" type="pres">
      <dgm:prSet presAssocID="{168C8E3C-6385-4AF5-A572-9C1AA1F70F2A}" presName="textRect" presStyleLbl="revTx" presStyleIdx="1" presStyleCnt="2" custScaleY="140647" custLinFactNeighborX="-430" custLinFactNeighborY="68348">
        <dgm:presLayoutVars>
          <dgm:chMax val="1"/>
          <dgm:chPref val="1"/>
        </dgm:presLayoutVars>
      </dgm:prSet>
      <dgm:spPr/>
    </dgm:pt>
  </dgm:ptLst>
  <dgm:cxnLst>
    <dgm:cxn modelId="{823BD105-8F6B-4762-A9EC-CC8E8783E3D6}" type="presOf" srcId="{5124200E-023A-487E-9364-F90B36BA7CC6}" destId="{5CEE7E31-9865-469E-86F3-1D4DB4C8B58A}" srcOrd="0" destOrd="0" presId="urn:microsoft.com/office/officeart/2018/2/layout/IconLabelList"/>
    <dgm:cxn modelId="{5BC48506-88DD-44FA-8889-B01816F4C521}" type="presOf" srcId="{D4568E74-5311-4A87-A880-C16380CE6E44}" destId="{C5E45178-8604-4E7D-8A75-B6CB64071804}" srcOrd="0" destOrd="0" presId="urn:microsoft.com/office/officeart/2018/2/layout/IconLabelList"/>
    <dgm:cxn modelId="{99B9F746-B66C-4FD8-BC31-CC405E9A673F}" srcId="{5124200E-023A-487E-9364-F90B36BA7CC6}" destId="{168C8E3C-6385-4AF5-A572-9C1AA1F70F2A}" srcOrd="1" destOrd="0" parTransId="{23ECBF7D-6DE6-43E7-8027-9ACF1ED7B2C2}" sibTransId="{B05798F3-6F8D-405D-860F-33C77E48D8AC}"/>
    <dgm:cxn modelId="{064E0272-7529-4271-B2AC-3A0CBD48F129}" type="presOf" srcId="{168C8E3C-6385-4AF5-A572-9C1AA1F70F2A}" destId="{75C7D990-67CD-4CFE-8811-5047FE239109}" srcOrd="0" destOrd="0" presId="urn:microsoft.com/office/officeart/2018/2/layout/IconLabelList"/>
    <dgm:cxn modelId="{1CC960CA-6B58-43AE-A62F-86CB51D89C91}" srcId="{5124200E-023A-487E-9364-F90B36BA7CC6}" destId="{D4568E74-5311-4A87-A880-C16380CE6E44}" srcOrd="0" destOrd="0" parTransId="{27739CC7-C24C-4532-9179-6DB611CF8A2F}" sibTransId="{52478900-9E98-477F-91EC-B4E1B365B88A}"/>
    <dgm:cxn modelId="{43F8680A-A678-47DE-82F9-2EBA37A4FA49}" type="presParOf" srcId="{5CEE7E31-9865-469E-86F3-1D4DB4C8B58A}" destId="{79F0A8E0-06BE-45AF-97B8-593CA10D7CB2}" srcOrd="0" destOrd="0" presId="urn:microsoft.com/office/officeart/2018/2/layout/IconLabelList"/>
    <dgm:cxn modelId="{E4D3D164-5DAB-4E14-B831-7C36E4E4B839}" type="presParOf" srcId="{79F0A8E0-06BE-45AF-97B8-593CA10D7CB2}" destId="{41ABA398-22ED-4CB9-BE58-0B5111525F73}" srcOrd="0" destOrd="0" presId="urn:microsoft.com/office/officeart/2018/2/layout/IconLabelList"/>
    <dgm:cxn modelId="{575D8542-DDBE-41DE-A67D-9D932BA11896}" type="presParOf" srcId="{79F0A8E0-06BE-45AF-97B8-593CA10D7CB2}" destId="{D26BDEC7-A3A0-4C11-9CB9-91F07518F632}" srcOrd="1" destOrd="0" presId="urn:microsoft.com/office/officeart/2018/2/layout/IconLabelList"/>
    <dgm:cxn modelId="{D68D9D66-871B-4C3D-9879-1AB75A7F0F90}" type="presParOf" srcId="{79F0A8E0-06BE-45AF-97B8-593CA10D7CB2}" destId="{C5E45178-8604-4E7D-8A75-B6CB64071804}" srcOrd="2" destOrd="0" presId="urn:microsoft.com/office/officeart/2018/2/layout/IconLabelList"/>
    <dgm:cxn modelId="{A304E19A-4DDF-47BD-AC9F-66F61AD1E1EB}" type="presParOf" srcId="{5CEE7E31-9865-469E-86F3-1D4DB4C8B58A}" destId="{2B35A9FD-EBCA-49C7-87D4-190FDE18470C}" srcOrd="1" destOrd="0" presId="urn:microsoft.com/office/officeart/2018/2/layout/IconLabelList"/>
    <dgm:cxn modelId="{DD260C87-178A-4C39-8F6F-E15F4DF1A57B}" type="presParOf" srcId="{5CEE7E31-9865-469E-86F3-1D4DB4C8B58A}" destId="{F8063214-AC49-4F9E-AD5F-CB0C4EF6F8C2}" srcOrd="2" destOrd="0" presId="urn:microsoft.com/office/officeart/2018/2/layout/IconLabelList"/>
    <dgm:cxn modelId="{181AFB7B-F5C1-44E9-BF83-FE670CE21CC1}" type="presParOf" srcId="{F8063214-AC49-4F9E-AD5F-CB0C4EF6F8C2}" destId="{2096A3CC-1350-4D39-865C-AA52F1CC8440}" srcOrd="0" destOrd="0" presId="urn:microsoft.com/office/officeart/2018/2/layout/IconLabelList"/>
    <dgm:cxn modelId="{F92E33F3-AA89-41ED-BE13-238C7F24E8C4}" type="presParOf" srcId="{F8063214-AC49-4F9E-AD5F-CB0C4EF6F8C2}" destId="{BFFD39E8-80A0-4620-8F75-817A24EA12A8}" srcOrd="1" destOrd="0" presId="urn:microsoft.com/office/officeart/2018/2/layout/IconLabelList"/>
    <dgm:cxn modelId="{EED0FDDB-D0DD-4B9C-8433-037B4B21D66D}" type="presParOf" srcId="{F8063214-AC49-4F9E-AD5F-CB0C4EF6F8C2}" destId="{75C7D990-67CD-4CFE-8811-5047FE23910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03C742A-5FCC-4FE9-BED0-2330C79BB07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BAFD0A7-91C8-4A15-966D-E3163D6DB0F0}">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Compostage :</a:t>
          </a:r>
        </a:p>
        <a:p>
          <a:r>
            <a:rPr lang="en-US" sz="2000" b="1" dirty="0">
              <a:effectLst/>
              <a:latin typeface="Bierstadt" panose="020B0004020202020204" pitchFamily="34" charset="0"/>
            </a:rPr>
            <a:t>1</a:t>
          </a:r>
        </a:p>
      </dgm:t>
    </dgm:pt>
    <dgm:pt modelId="{E2848602-60B7-44B4-8EFF-06AE6C3A05E7}" type="parTrans" cxnId="{70A14590-41E8-4A67-95A1-FE63089649EC}">
      <dgm:prSet/>
      <dgm:spPr/>
      <dgm:t>
        <a:bodyPr/>
        <a:lstStyle/>
        <a:p>
          <a:endParaRPr lang="en-US"/>
        </a:p>
      </dgm:t>
    </dgm:pt>
    <dgm:pt modelId="{DB519ACB-5745-41B3-8CBF-9D8D5BC50B31}" type="sibTrans" cxnId="{70A14590-41E8-4A67-95A1-FE63089649EC}">
      <dgm:prSet/>
      <dgm:spPr/>
      <dgm:t>
        <a:bodyPr/>
        <a:lstStyle/>
        <a:p>
          <a:endParaRPr lang="en-US"/>
        </a:p>
      </dgm:t>
    </dgm:pt>
    <dgm:pt modelId="{99463F22-ECE9-4547-8AFC-FEF8CEA27EEE}">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Recyclage :</a:t>
          </a:r>
        </a:p>
        <a:p>
          <a:r>
            <a:rPr lang="en-US" sz="2000" b="1" dirty="0">
              <a:effectLst/>
              <a:latin typeface="Bierstadt" panose="020B0004020202020204" pitchFamily="34" charset="0"/>
            </a:rPr>
            <a:t>2</a:t>
          </a:r>
        </a:p>
      </dgm:t>
    </dgm:pt>
    <dgm:pt modelId="{8B3E0C01-81A8-4CDE-ACE7-633FBA181D08}" type="parTrans" cxnId="{0B0231B4-F89D-4981-B01A-37AC49B00309}">
      <dgm:prSet/>
      <dgm:spPr/>
      <dgm:t>
        <a:bodyPr/>
        <a:lstStyle/>
        <a:p>
          <a:endParaRPr lang="en-US"/>
        </a:p>
      </dgm:t>
    </dgm:pt>
    <dgm:pt modelId="{23F4D191-C23E-4769-BE4B-3560987D201E}" type="sibTrans" cxnId="{0B0231B4-F89D-4981-B01A-37AC49B00309}">
      <dgm:prSet/>
      <dgm:spPr/>
      <dgm:t>
        <a:bodyPr/>
        <a:lstStyle/>
        <a:p>
          <a:endParaRPr lang="en-US"/>
        </a:p>
      </dgm:t>
    </dgm:pt>
    <dgm:pt modelId="{52EFE818-ACE8-4525-A294-99C4B8CB9D0B}">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Récupération des aliments : </a:t>
          </a:r>
        </a:p>
        <a:p>
          <a:r>
            <a:rPr lang="en-US" sz="2000" b="1" dirty="0">
              <a:effectLst/>
              <a:latin typeface="Bierstadt" panose="020B0004020202020204" pitchFamily="34" charset="0"/>
            </a:rPr>
            <a:t>1</a:t>
          </a:r>
        </a:p>
      </dgm:t>
    </dgm:pt>
    <dgm:pt modelId="{51B65F74-97DE-421C-91A7-EAB15D27DA8D}" type="parTrans" cxnId="{71E5374D-F6DB-48BE-BEAF-182A6355F3EE}">
      <dgm:prSet/>
      <dgm:spPr/>
      <dgm:t>
        <a:bodyPr/>
        <a:lstStyle/>
        <a:p>
          <a:endParaRPr lang="en-US"/>
        </a:p>
      </dgm:t>
    </dgm:pt>
    <dgm:pt modelId="{BA6023BF-A61D-46CB-8C77-3577A121133D}" type="sibTrans" cxnId="{71E5374D-F6DB-48BE-BEAF-182A6355F3EE}">
      <dgm:prSet/>
      <dgm:spPr/>
      <dgm:t>
        <a:bodyPr/>
        <a:lstStyle/>
        <a:p>
          <a:endParaRPr lang="en-US"/>
        </a:p>
      </dgm:t>
    </dgm:pt>
    <dgm:pt modelId="{E1EC9017-51C9-4B22-9E43-86C26B3F8080}">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Taxation des déchets : </a:t>
          </a:r>
        </a:p>
        <a:p>
          <a:r>
            <a:rPr lang="en-US" sz="2000" b="1" dirty="0">
              <a:effectLst/>
              <a:latin typeface="Bierstadt" panose="020B0004020202020204" pitchFamily="34" charset="0"/>
            </a:rPr>
            <a:t>-</a:t>
          </a:r>
        </a:p>
      </dgm:t>
    </dgm:pt>
    <dgm:pt modelId="{E916E437-B099-4A39-8C19-DF609FE08F11}" type="parTrans" cxnId="{7AE1D8C4-BFEA-4F68-89A6-D3543D357F25}">
      <dgm:prSet/>
      <dgm:spPr/>
      <dgm:t>
        <a:bodyPr/>
        <a:lstStyle/>
        <a:p>
          <a:endParaRPr lang="en-US"/>
        </a:p>
      </dgm:t>
    </dgm:pt>
    <dgm:pt modelId="{D2B0798B-891A-4768-BAF9-DA2D45482AED}" type="sibTrans" cxnId="{7AE1D8C4-BFEA-4F68-89A6-D3543D357F25}">
      <dgm:prSet/>
      <dgm:spPr/>
      <dgm:t>
        <a:bodyPr/>
        <a:lstStyle/>
        <a:p>
          <a:endParaRPr lang="en-US"/>
        </a:p>
      </dgm:t>
    </dgm:pt>
    <dgm:pt modelId="{4FE3A301-DA3D-42AF-A146-AAABA4CA17AD}">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Autres pratiques innovantes :</a:t>
          </a:r>
        </a:p>
        <a:p>
          <a:r>
            <a:rPr lang="en-US" sz="2000" b="1" dirty="0">
              <a:effectLst/>
              <a:latin typeface="Bierstadt" panose="020B0004020202020204" pitchFamily="34" charset="0"/>
            </a:rPr>
            <a:t>1</a:t>
          </a:r>
        </a:p>
      </dgm:t>
    </dgm:pt>
    <dgm:pt modelId="{0710BCBE-6C75-41F3-BA27-213ADADEF4B5}" type="sibTrans" cxnId="{9E9C0918-A0E0-4BDD-88E7-EFA474C33975}">
      <dgm:prSet/>
      <dgm:spPr/>
      <dgm:t>
        <a:bodyPr/>
        <a:lstStyle/>
        <a:p>
          <a:endParaRPr lang="en-US"/>
        </a:p>
      </dgm:t>
    </dgm:pt>
    <dgm:pt modelId="{0E7EACD8-612E-44FF-8A98-CC41631E35BC}" type="parTrans" cxnId="{9E9C0918-A0E0-4BDD-88E7-EFA474C33975}">
      <dgm:prSet/>
      <dgm:spPr/>
      <dgm:t>
        <a:bodyPr/>
        <a:lstStyle/>
        <a:p>
          <a:endParaRPr lang="en-US"/>
        </a:p>
      </dgm:t>
    </dgm:pt>
    <dgm:pt modelId="{D18F1A86-8BF2-4162-A7B1-DCFCEFD3C3F2}" type="pres">
      <dgm:prSet presAssocID="{303C742A-5FCC-4FE9-BED0-2330C79BB07B}" presName="diagram" presStyleCnt="0">
        <dgm:presLayoutVars>
          <dgm:dir/>
          <dgm:resizeHandles val="exact"/>
        </dgm:presLayoutVars>
      </dgm:prSet>
      <dgm:spPr/>
    </dgm:pt>
    <dgm:pt modelId="{47950D3A-512F-4BE7-8EC3-9A407C13CA26}" type="pres">
      <dgm:prSet presAssocID="{EBAFD0A7-91C8-4A15-966D-E3163D6DB0F0}" presName="node" presStyleLbl="node1" presStyleIdx="0" presStyleCnt="5">
        <dgm:presLayoutVars>
          <dgm:bulletEnabled val="1"/>
        </dgm:presLayoutVars>
      </dgm:prSet>
      <dgm:spPr>
        <a:prstGeom prst="roundRect">
          <a:avLst/>
        </a:prstGeom>
      </dgm:spPr>
    </dgm:pt>
    <dgm:pt modelId="{44FF3E89-7CEE-4376-BEC6-6F951A3807FA}" type="pres">
      <dgm:prSet presAssocID="{DB519ACB-5745-41B3-8CBF-9D8D5BC50B31}" presName="sibTrans" presStyleCnt="0"/>
      <dgm:spPr/>
    </dgm:pt>
    <dgm:pt modelId="{927CFD5E-8467-4B66-93D8-2666BA8F5088}" type="pres">
      <dgm:prSet presAssocID="{99463F22-ECE9-4547-8AFC-FEF8CEA27EEE}" presName="node" presStyleLbl="node1" presStyleIdx="1" presStyleCnt="5">
        <dgm:presLayoutVars>
          <dgm:bulletEnabled val="1"/>
        </dgm:presLayoutVars>
      </dgm:prSet>
      <dgm:spPr>
        <a:prstGeom prst="roundRect">
          <a:avLst/>
        </a:prstGeom>
      </dgm:spPr>
    </dgm:pt>
    <dgm:pt modelId="{D68C6E20-5552-49AE-84EC-E77C858D9B36}" type="pres">
      <dgm:prSet presAssocID="{23F4D191-C23E-4769-BE4B-3560987D201E}" presName="sibTrans" presStyleCnt="0"/>
      <dgm:spPr/>
    </dgm:pt>
    <dgm:pt modelId="{27E36485-7A01-4D93-8E70-3FEEA7250875}" type="pres">
      <dgm:prSet presAssocID="{52EFE818-ACE8-4525-A294-99C4B8CB9D0B}" presName="node" presStyleLbl="node1" presStyleIdx="2" presStyleCnt="5" custScaleX="105568">
        <dgm:presLayoutVars>
          <dgm:bulletEnabled val="1"/>
        </dgm:presLayoutVars>
      </dgm:prSet>
      <dgm:spPr>
        <a:prstGeom prst="roundRect">
          <a:avLst/>
        </a:prstGeom>
      </dgm:spPr>
    </dgm:pt>
    <dgm:pt modelId="{F784A560-F3DF-41DF-8869-A5E6AC7D9DF1}" type="pres">
      <dgm:prSet presAssocID="{BA6023BF-A61D-46CB-8C77-3577A121133D}" presName="sibTrans" presStyleCnt="0"/>
      <dgm:spPr/>
    </dgm:pt>
    <dgm:pt modelId="{7C2F917F-1274-4E8F-BFA3-7E7666E00C7A}" type="pres">
      <dgm:prSet presAssocID="{E1EC9017-51C9-4B22-9E43-86C26B3F8080}" presName="node" presStyleLbl="node1" presStyleIdx="3" presStyleCnt="5">
        <dgm:presLayoutVars>
          <dgm:bulletEnabled val="1"/>
        </dgm:presLayoutVars>
      </dgm:prSet>
      <dgm:spPr>
        <a:prstGeom prst="roundRect">
          <a:avLst/>
        </a:prstGeom>
      </dgm:spPr>
    </dgm:pt>
    <dgm:pt modelId="{58240C54-A39C-430F-B30C-66DD0E02A321}" type="pres">
      <dgm:prSet presAssocID="{D2B0798B-891A-4768-BAF9-DA2D45482AED}" presName="sibTrans" presStyleCnt="0"/>
      <dgm:spPr/>
    </dgm:pt>
    <dgm:pt modelId="{079E70F9-8534-43EE-8039-BDFE1867F465}" type="pres">
      <dgm:prSet presAssocID="{4FE3A301-DA3D-42AF-A146-AAABA4CA17AD}" presName="node" presStyleLbl="node1" presStyleIdx="4" presStyleCnt="5">
        <dgm:presLayoutVars>
          <dgm:bulletEnabled val="1"/>
        </dgm:presLayoutVars>
      </dgm:prSet>
      <dgm:spPr>
        <a:prstGeom prst="roundRect">
          <a:avLst/>
        </a:prstGeom>
      </dgm:spPr>
    </dgm:pt>
  </dgm:ptLst>
  <dgm:cxnLst>
    <dgm:cxn modelId="{9E9C0918-A0E0-4BDD-88E7-EFA474C33975}" srcId="{303C742A-5FCC-4FE9-BED0-2330C79BB07B}" destId="{4FE3A301-DA3D-42AF-A146-AAABA4CA17AD}" srcOrd="4" destOrd="0" parTransId="{0E7EACD8-612E-44FF-8A98-CC41631E35BC}" sibTransId="{0710BCBE-6C75-41F3-BA27-213ADADEF4B5}"/>
    <dgm:cxn modelId="{AB6C7520-BD1A-40C1-A90C-13A3B77BCFDE}" type="presOf" srcId="{52EFE818-ACE8-4525-A294-99C4B8CB9D0B}" destId="{27E36485-7A01-4D93-8E70-3FEEA7250875}" srcOrd="0" destOrd="0" presId="urn:microsoft.com/office/officeart/2005/8/layout/default"/>
    <dgm:cxn modelId="{D958022D-AED3-4443-AA87-00FA70450CB0}" type="presOf" srcId="{303C742A-5FCC-4FE9-BED0-2330C79BB07B}" destId="{D18F1A86-8BF2-4162-A7B1-DCFCEFD3C3F2}" srcOrd="0" destOrd="0" presId="urn:microsoft.com/office/officeart/2005/8/layout/default"/>
    <dgm:cxn modelId="{B4742C42-C339-4F6B-A2EC-C38439C23D1E}" type="presOf" srcId="{E1EC9017-51C9-4B22-9E43-86C26B3F8080}" destId="{7C2F917F-1274-4E8F-BFA3-7E7666E00C7A}" srcOrd="0" destOrd="0" presId="urn:microsoft.com/office/officeart/2005/8/layout/default"/>
    <dgm:cxn modelId="{71E5374D-F6DB-48BE-BEAF-182A6355F3EE}" srcId="{303C742A-5FCC-4FE9-BED0-2330C79BB07B}" destId="{52EFE818-ACE8-4525-A294-99C4B8CB9D0B}" srcOrd="2" destOrd="0" parTransId="{51B65F74-97DE-421C-91A7-EAB15D27DA8D}" sibTransId="{BA6023BF-A61D-46CB-8C77-3577A121133D}"/>
    <dgm:cxn modelId="{F6EAC18C-91B9-484F-93D8-5B0337541BF6}" type="presOf" srcId="{99463F22-ECE9-4547-8AFC-FEF8CEA27EEE}" destId="{927CFD5E-8467-4B66-93D8-2666BA8F5088}" srcOrd="0" destOrd="0" presId="urn:microsoft.com/office/officeart/2005/8/layout/default"/>
    <dgm:cxn modelId="{70A14590-41E8-4A67-95A1-FE63089649EC}" srcId="{303C742A-5FCC-4FE9-BED0-2330C79BB07B}" destId="{EBAFD0A7-91C8-4A15-966D-E3163D6DB0F0}" srcOrd="0" destOrd="0" parTransId="{E2848602-60B7-44B4-8EFF-06AE6C3A05E7}" sibTransId="{DB519ACB-5745-41B3-8CBF-9D8D5BC50B31}"/>
    <dgm:cxn modelId="{96C41B95-85AA-4272-8938-9D352147C4EC}" type="presOf" srcId="{4FE3A301-DA3D-42AF-A146-AAABA4CA17AD}" destId="{079E70F9-8534-43EE-8039-BDFE1867F465}" srcOrd="0" destOrd="0" presId="urn:microsoft.com/office/officeart/2005/8/layout/default"/>
    <dgm:cxn modelId="{0B0231B4-F89D-4981-B01A-37AC49B00309}" srcId="{303C742A-5FCC-4FE9-BED0-2330C79BB07B}" destId="{99463F22-ECE9-4547-8AFC-FEF8CEA27EEE}" srcOrd="1" destOrd="0" parTransId="{8B3E0C01-81A8-4CDE-ACE7-633FBA181D08}" sibTransId="{23F4D191-C23E-4769-BE4B-3560987D201E}"/>
    <dgm:cxn modelId="{7AE1D8C4-BFEA-4F68-89A6-D3543D357F25}" srcId="{303C742A-5FCC-4FE9-BED0-2330C79BB07B}" destId="{E1EC9017-51C9-4B22-9E43-86C26B3F8080}" srcOrd="3" destOrd="0" parTransId="{E916E437-B099-4A39-8C19-DF609FE08F11}" sibTransId="{D2B0798B-891A-4768-BAF9-DA2D45482AED}"/>
    <dgm:cxn modelId="{501430C7-A44D-4DB8-84CD-64DD1822C61D}" type="presOf" srcId="{EBAFD0A7-91C8-4A15-966D-E3163D6DB0F0}" destId="{47950D3A-512F-4BE7-8EC3-9A407C13CA26}" srcOrd="0" destOrd="0" presId="urn:microsoft.com/office/officeart/2005/8/layout/default"/>
    <dgm:cxn modelId="{10C36236-294A-4DC7-A58C-960A6C3F2D46}" type="presParOf" srcId="{D18F1A86-8BF2-4162-A7B1-DCFCEFD3C3F2}" destId="{47950D3A-512F-4BE7-8EC3-9A407C13CA26}" srcOrd="0" destOrd="0" presId="urn:microsoft.com/office/officeart/2005/8/layout/default"/>
    <dgm:cxn modelId="{A97936F6-E50D-40AC-BEC0-135B41797B88}" type="presParOf" srcId="{D18F1A86-8BF2-4162-A7B1-DCFCEFD3C3F2}" destId="{44FF3E89-7CEE-4376-BEC6-6F951A3807FA}" srcOrd="1" destOrd="0" presId="urn:microsoft.com/office/officeart/2005/8/layout/default"/>
    <dgm:cxn modelId="{4B0DFBFE-58EF-415C-94F2-4C01AB265CC8}" type="presParOf" srcId="{D18F1A86-8BF2-4162-A7B1-DCFCEFD3C3F2}" destId="{927CFD5E-8467-4B66-93D8-2666BA8F5088}" srcOrd="2" destOrd="0" presId="urn:microsoft.com/office/officeart/2005/8/layout/default"/>
    <dgm:cxn modelId="{87F302EB-F9AD-45B7-BE8E-8559381B703E}" type="presParOf" srcId="{D18F1A86-8BF2-4162-A7B1-DCFCEFD3C3F2}" destId="{D68C6E20-5552-49AE-84EC-E77C858D9B36}" srcOrd="3" destOrd="0" presId="urn:microsoft.com/office/officeart/2005/8/layout/default"/>
    <dgm:cxn modelId="{E59DA021-3305-4462-B846-CB0D06EE844C}" type="presParOf" srcId="{D18F1A86-8BF2-4162-A7B1-DCFCEFD3C3F2}" destId="{27E36485-7A01-4D93-8E70-3FEEA7250875}" srcOrd="4" destOrd="0" presId="urn:microsoft.com/office/officeart/2005/8/layout/default"/>
    <dgm:cxn modelId="{6E6C8B06-23AD-4A4F-A5A7-805EDC69CC02}" type="presParOf" srcId="{D18F1A86-8BF2-4162-A7B1-DCFCEFD3C3F2}" destId="{F784A560-F3DF-41DF-8869-A5E6AC7D9DF1}" srcOrd="5" destOrd="0" presId="urn:microsoft.com/office/officeart/2005/8/layout/default"/>
    <dgm:cxn modelId="{3D2BB605-4324-47F0-A104-B73BE3CB3359}" type="presParOf" srcId="{D18F1A86-8BF2-4162-A7B1-DCFCEFD3C3F2}" destId="{7C2F917F-1274-4E8F-BFA3-7E7666E00C7A}" srcOrd="6" destOrd="0" presId="urn:microsoft.com/office/officeart/2005/8/layout/default"/>
    <dgm:cxn modelId="{C5DD7350-BC73-4827-BB4A-422D470C5C07}" type="presParOf" srcId="{D18F1A86-8BF2-4162-A7B1-DCFCEFD3C3F2}" destId="{58240C54-A39C-430F-B30C-66DD0E02A321}" srcOrd="7" destOrd="0" presId="urn:microsoft.com/office/officeart/2005/8/layout/default"/>
    <dgm:cxn modelId="{AFDC95B9-0D25-4E1F-A73F-5CF5C04C6467}" type="presParOf" srcId="{D18F1A86-8BF2-4162-A7B1-DCFCEFD3C3F2}" destId="{079E70F9-8534-43EE-8039-BDFE1867F46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56C731-FDC5-4F03-97E9-076EC94675C0}"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DD5CAA12-229F-45E3-ADD1-DDA0FC1AC677}">
      <dgm:prSet/>
      <dgm:spPr/>
      <dgm:t>
        <a:bodyPr/>
        <a:lstStyle/>
        <a:p>
          <a:pPr>
            <a:lnSpc>
              <a:spcPct val="100000"/>
            </a:lnSpc>
            <a:defRPr b="1"/>
          </a:pPr>
          <a:r>
            <a:rPr lang="fr-CA" dirty="0">
              <a:latin typeface="Bierstadt" panose="020B0004020202020204" pitchFamily="34" charset="0"/>
            </a:rPr>
            <a:t>Pour la main-d’œuvre </a:t>
          </a:r>
          <a:endParaRPr lang="en-US" dirty="0">
            <a:latin typeface="Bierstadt" panose="020B0004020202020204" pitchFamily="34" charset="0"/>
          </a:endParaRPr>
        </a:p>
      </dgm:t>
    </dgm:pt>
    <dgm:pt modelId="{27D714F7-308B-4585-88D2-DD03C1122A46}" type="parTrans" cxnId="{2994D5C8-D904-4D07-A9BD-88F67E1F6AAE}">
      <dgm:prSet/>
      <dgm:spPr/>
      <dgm:t>
        <a:bodyPr/>
        <a:lstStyle/>
        <a:p>
          <a:endParaRPr lang="en-US"/>
        </a:p>
      </dgm:t>
    </dgm:pt>
    <dgm:pt modelId="{24A7B162-3A10-4CF4-B1DB-F582E80AD226}" type="sibTrans" cxnId="{2994D5C8-D904-4D07-A9BD-88F67E1F6AAE}">
      <dgm:prSet/>
      <dgm:spPr/>
      <dgm:t>
        <a:bodyPr/>
        <a:lstStyle/>
        <a:p>
          <a:endParaRPr lang="en-US"/>
        </a:p>
      </dgm:t>
    </dgm:pt>
    <dgm:pt modelId="{D1ED623D-DD6C-4644-8BF5-205FB42F9C50}">
      <dgm:prSet/>
      <dgm:spPr/>
      <dgm:t>
        <a:bodyPr/>
        <a:lstStyle/>
        <a:p>
          <a:pPr>
            <a:lnSpc>
              <a:spcPct val="100000"/>
            </a:lnSpc>
          </a:pPr>
          <a:r>
            <a:rPr lang="fr-CA" dirty="0">
              <a:latin typeface="Bierstadt" panose="020B0004020202020204" pitchFamily="34" charset="0"/>
            </a:rPr>
            <a:t>Agri-intégration (UPA C-d-Q)</a:t>
          </a:r>
          <a:endParaRPr lang="en-US" dirty="0">
            <a:latin typeface="Bierstadt" panose="020B0004020202020204" pitchFamily="34" charset="0"/>
          </a:endParaRPr>
        </a:p>
      </dgm:t>
    </dgm:pt>
    <dgm:pt modelId="{2C8F28F9-35C9-42C7-B618-40B05D829502}" type="parTrans" cxnId="{0A1DEFB8-046C-4F31-B1C1-2729B19E0EAA}">
      <dgm:prSet/>
      <dgm:spPr/>
      <dgm:t>
        <a:bodyPr/>
        <a:lstStyle/>
        <a:p>
          <a:endParaRPr lang="en-US"/>
        </a:p>
      </dgm:t>
    </dgm:pt>
    <dgm:pt modelId="{0D0558E1-9500-4E8C-A92A-89FA7DA1384A}" type="sibTrans" cxnId="{0A1DEFB8-046C-4F31-B1C1-2729B19E0EAA}">
      <dgm:prSet/>
      <dgm:spPr/>
      <dgm:t>
        <a:bodyPr/>
        <a:lstStyle/>
        <a:p>
          <a:endParaRPr lang="en-US"/>
        </a:p>
      </dgm:t>
    </dgm:pt>
    <dgm:pt modelId="{D54535A2-10EC-4272-BBBD-06EF76487425}">
      <dgm:prSet/>
      <dgm:spPr/>
      <dgm:t>
        <a:bodyPr/>
        <a:lstStyle/>
        <a:p>
          <a:pPr>
            <a:lnSpc>
              <a:spcPct val="100000"/>
            </a:lnSpc>
          </a:pPr>
          <a:r>
            <a:rPr lang="fr-CA" dirty="0" err="1">
              <a:latin typeface="Bierstadt" panose="020B0004020202020204" pitchFamily="34" charset="0"/>
            </a:rPr>
            <a:t>FermEmploi</a:t>
          </a:r>
          <a:r>
            <a:rPr lang="fr-CA" dirty="0">
              <a:latin typeface="Bierstadt" panose="020B0004020202020204" pitchFamily="34" charset="0"/>
            </a:rPr>
            <a:t>, </a:t>
          </a:r>
          <a:r>
            <a:rPr lang="fr-CA" dirty="0" err="1">
              <a:latin typeface="Bierstadt" panose="020B0004020202020204" pitchFamily="34" charset="0"/>
            </a:rPr>
            <a:t>AgriEmploi</a:t>
          </a:r>
          <a:r>
            <a:rPr lang="fr-CA" dirty="0">
              <a:latin typeface="Bierstadt" panose="020B0004020202020204" pitchFamily="34" charset="0"/>
            </a:rPr>
            <a:t>, PAMT, </a:t>
          </a:r>
          <a:r>
            <a:rPr lang="fr-CA" dirty="0" err="1">
              <a:latin typeface="Bierstadt" panose="020B0004020202020204" pitchFamily="34" charset="0"/>
            </a:rPr>
            <a:t>AgriFrancisation</a:t>
          </a:r>
          <a:r>
            <a:rPr lang="fr-CA" dirty="0">
              <a:latin typeface="Bierstadt" panose="020B0004020202020204" pitchFamily="34" charset="0"/>
            </a:rPr>
            <a:t> (</a:t>
          </a:r>
          <a:r>
            <a:rPr lang="fr-CA" dirty="0" err="1">
              <a:latin typeface="Bierstadt" panose="020B0004020202020204" pitchFamily="34" charset="0"/>
            </a:rPr>
            <a:t>Agricarrière</a:t>
          </a:r>
          <a:r>
            <a:rPr lang="fr-CA" dirty="0">
              <a:latin typeface="Bierstadt" panose="020B0004020202020204" pitchFamily="34" charset="0"/>
            </a:rPr>
            <a:t>)</a:t>
          </a:r>
          <a:endParaRPr lang="en-US" dirty="0">
            <a:latin typeface="Bierstadt" panose="020B0004020202020204" pitchFamily="34" charset="0"/>
          </a:endParaRPr>
        </a:p>
      </dgm:t>
    </dgm:pt>
    <dgm:pt modelId="{5E482ACD-8FAF-4F8F-A79A-31065BD106B8}" type="parTrans" cxnId="{920F5EB3-A2C6-4CC0-867A-76C215709E35}">
      <dgm:prSet/>
      <dgm:spPr/>
      <dgm:t>
        <a:bodyPr/>
        <a:lstStyle/>
        <a:p>
          <a:endParaRPr lang="en-US"/>
        </a:p>
      </dgm:t>
    </dgm:pt>
    <dgm:pt modelId="{DA36B836-025A-43C5-B771-F0BB9FE0D6B8}" type="sibTrans" cxnId="{920F5EB3-A2C6-4CC0-867A-76C215709E35}">
      <dgm:prSet/>
      <dgm:spPr/>
      <dgm:t>
        <a:bodyPr/>
        <a:lstStyle/>
        <a:p>
          <a:endParaRPr lang="en-US"/>
        </a:p>
      </dgm:t>
    </dgm:pt>
    <dgm:pt modelId="{209D3B6A-83C7-46EA-B936-3EFCC9D1C4F5}">
      <dgm:prSet/>
      <dgm:spPr/>
      <dgm:t>
        <a:bodyPr/>
        <a:lstStyle/>
        <a:p>
          <a:pPr>
            <a:lnSpc>
              <a:spcPct val="100000"/>
            </a:lnSpc>
            <a:defRPr b="1"/>
          </a:pPr>
          <a:r>
            <a:rPr lang="fr-CA">
              <a:latin typeface="Bierstadt" panose="020B0004020202020204" pitchFamily="34" charset="0"/>
            </a:rPr>
            <a:t>Pour la relève agricole</a:t>
          </a:r>
          <a:endParaRPr lang="en-US">
            <a:latin typeface="Bierstadt" panose="020B0004020202020204" pitchFamily="34" charset="0"/>
          </a:endParaRPr>
        </a:p>
      </dgm:t>
    </dgm:pt>
    <dgm:pt modelId="{A769775B-2A19-4687-9261-228F788A32C6}" type="parTrans" cxnId="{C823AE5C-8A09-4ED3-8CC7-DC6257F7BC7A}">
      <dgm:prSet/>
      <dgm:spPr/>
      <dgm:t>
        <a:bodyPr/>
        <a:lstStyle/>
        <a:p>
          <a:endParaRPr lang="en-US"/>
        </a:p>
      </dgm:t>
    </dgm:pt>
    <dgm:pt modelId="{21F60D33-FEC8-4D3C-8B2E-9BADAB27930F}" type="sibTrans" cxnId="{C823AE5C-8A09-4ED3-8CC7-DC6257F7BC7A}">
      <dgm:prSet/>
      <dgm:spPr/>
      <dgm:t>
        <a:bodyPr/>
        <a:lstStyle/>
        <a:p>
          <a:endParaRPr lang="en-US"/>
        </a:p>
      </dgm:t>
    </dgm:pt>
    <dgm:pt modelId="{E07B8A6E-C349-440A-BDC2-990E3D884651}">
      <dgm:prSet/>
      <dgm:spPr/>
      <dgm:t>
        <a:bodyPr/>
        <a:lstStyle/>
        <a:p>
          <a:pPr>
            <a:lnSpc>
              <a:spcPct val="100000"/>
            </a:lnSpc>
          </a:pPr>
          <a:r>
            <a:rPr lang="fr-CA">
              <a:latin typeface="Bierstadt" panose="020B0004020202020204" pitchFamily="34" charset="0"/>
            </a:rPr>
            <a:t>ARTERRE</a:t>
          </a:r>
          <a:endParaRPr lang="en-US">
            <a:latin typeface="Bierstadt" panose="020B0004020202020204" pitchFamily="34" charset="0"/>
          </a:endParaRPr>
        </a:p>
      </dgm:t>
    </dgm:pt>
    <dgm:pt modelId="{D63E16FB-877D-443F-9FFE-FFB64D02D1C3}" type="parTrans" cxnId="{76F9A23E-338A-4B85-9195-84452C5DCF88}">
      <dgm:prSet/>
      <dgm:spPr/>
      <dgm:t>
        <a:bodyPr/>
        <a:lstStyle/>
        <a:p>
          <a:endParaRPr lang="en-US"/>
        </a:p>
      </dgm:t>
    </dgm:pt>
    <dgm:pt modelId="{6342B0C6-B47B-456E-BBA9-54DFA2CEAE53}" type="sibTrans" cxnId="{76F9A23E-338A-4B85-9195-84452C5DCF88}">
      <dgm:prSet/>
      <dgm:spPr/>
      <dgm:t>
        <a:bodyPr/>
        <a:lstStyle/>
        <a:p>
          <a:endParaRPr lang="en-US"/>
        </a:p>
      </dgm:t>
    </dgm:pt>
    <dgm:pt modelId="{0487FF06-2C39-4CB6-8E93-525C21FF6895}">
      <dgm:prSet/>
      <dgm:spPr/>
      <dgm:t>
        <a:bodyPr/>
        <a:lstStyle/>
        <a:p>
          <a:pPr>
            <a:lnSpc>
              <a:spcPct val="100000"/>
            </a:lnSpc>
          </a:pPr>
          <a:r>
            <a:rPr lang="fr-CA" dirty="0">
              <a:latin typeface="Bierstadt" panose="020B0004020202020204" pitchFamily="34" charset="0"/>
            </a:rPr>
            <a:t>Formation collégiale (Cégep de Victoriaville)</a:t>
          </a:r>
          <a:endParaRPr lang="en-US" dirty="0">
            <a:latin typeface="Bierstadt" panose="020B0004020202020204" pitchFamily="34" charset="0"/>
          </a:endParaRPr>
        </a:p>
      </dgm:t>
    </dgm:pt>
    <dgm:pt modelId="{0FB69BC7-E1F3-4354-801D-238546FCCC27}" type="parTrans" cxnId="{2E09355C-5E6D-45EE-93F3-B3DDDF06A2B7}">
      <dgm:prSet/>
      <dgm:spPr/>
      <dgm:t>
        <a:bodyPr/>
        <a:lstStyle/>
        <a:p>
          <a:endParaRPr lang="en-US"/>
        </a:p>
      </dgm:t>
    </dgm:pt>
    <dgm:pt modelId="{A5542564-5E76-40CF-B720-3D73E98F4DF7}" type="sibTrans" cxnId="{2E09355C-5E6D-45EE-93F3-B3DDDF06A2B7}">
      <dgm:prSet/>
      <dgm:spPr/>
      <dgm:t>
        <a:bodyPr/>
        <a:lstStyle/>
        <a:p>
          <a:endParaRPr lang="en-US"/>
        </a:p>
      </dgm:t>
    </dgm:pt>
    <dgm:pt modelId="{375E5448-2775-4AD5-B2AF-B662C3F2D930}">
      <dgm:prSet/>
      <dgm:spPr/>
      <dgm:t>
        <a:bodyPr/>
        <a:lstStyle/>
        <a:p>
          <a:pPr>
            <a:lnSpc>
              <a:spcPct val="100000"/>
            </a:lnSpc>
          </a:pPr>
          <a:r>
            <a:rPr lang="fr-CA" dirty="0">
              <a:latin typeface="Bierstadt" panose="020B0004020202020204" pitchFamily="34" charset="0"/>
            </a:rPr>
            <a:t>Formation professionnelle (École d’agriculture de Nicolet)</a:t>
          </a:r>
          <a:endParaRPr lang="en-US" dirty="0">
            <a:latin typeface="Bierstadt" panose="020B0004020202020204" pitchFamily="34" charset="0"/>
          </a:endParaRPr>
        </a:p>
      </dgm:t>
    </dgm:pt>
    <dgm:pt modelId="{1B5ACAA8-9AA0-4879-A81F-C51941B85A62}" type="parTrans" cxnId="{2DC55954-646A-4E94-A0D7-EE3FF520DFA2}">
      <dgm:prSet/>
      <dgm:spPr/>
      <dgm:t>
        <a:bodyPr/>
        <a:lstStyle/>
        <a:p>
          <a:endParaRPr lang="en-US"/>
        </a:p>
      </dgm:t>
    </dgm:pt>
    <dgm:pt modelId="{BC5F0443-01BC-4446-9654-A8E6A89AA314}" type="sibTrans" cxnId="{2DC55954-646A-4E94-A0D7-EE3FF520DFA2}">
      <dgm:prSet/>
      <dgm:spPr/>
      <dgm:t>
        <a:bodyPr/>
        <a:lstStyle/>
        <a:p>
          <a:endParaRPr lang="en-US"/>
        </a:p>
      </dgm:t>
    </dgm:pt>
    <dgm:pt modelId="{D71A0B77-5A95-4DC9-B532-63B83A437081}">
      <dgm:prSet/>
      <dgm:spPr/>
      <dgm:t>
        <a:bodyPr/>
        <a:lstStyle/>
        <a:p>
          <a:pPr>
            <a:lnSpc>
              <a:spcPct val="100000"/>
            </a:lnSpc>
            <a:defRPr b="1"/>
          </a:pPr>
          <a:r>
            <a:rPr lang="fr-CA">
              <a:latin typeface="Bierstadt" panose="020B0004020202020204" pitchFamily="34" charset="0"/>
            </a:rPr>
            <a:t>Événements ponctuels</a:t>
          </a:r>
          <a:endParaRPr lang="en-US">
            <a:latin typeface="Bierstadt" panose="020B0004020202020204" pitchFamily="34" charset="0"/>
          </a:endParaRPr>
        </a:p>
      </dgm:t>
    </dgm:pt>
    <dgm:pt modelId="{B94F0C20-022B-4D24-AA5A-D372D648388C}" type="parTrans" cxnId="{86CB030D-15A1-465D-A0DC-A30DC56E7E22}">
      <dgm:prSet/>
      <dgm:spPr/>
      <dgm:t>
        <a:bodyPr/>
        <a:lstStyle/>
        <a:p>
          <a:endParaRPr lang="en-US"/>
        </a:p>
      </dgm:t>
    </dgm:pt>
    <dgm:pt modelId="{AF1C49D7-B460-4644-AE14-C1C17E6F02D1}" type="sibTrans" cxnId="{86CB030D-15A1-465D-A0DC-A30DC56E7E22}">
      <dgm:prSet/>
      <dgm:spPr/>
      <dgm:t>
        <a:bodyPr/>
        <a:lstStyle/>
        <a:p>
          <a:endParaRPr lang="en-US"/>
        </a:p>
      </dgm:t>
    </dgm:pt>
    <dgm:pt modelId="{A3E43D27-26B6-40CE-AD4B-E955D72914CD}">
      <dgm:prSet/>
      <dgm:spPr/>
      <dgm:t>
        <a:bodyPr/>
        <a:lstStyle/>
        <a:p>
          <a:pPr>
            <a:lnSpc>
              <a:spcPct val="100000"/>
            </a:lnSpc>
          </a:pPr>
          <a:r>
            <a:rPr lang="fr-CA" dirty="0">
              <a:latin typeface="Bierstadt" panose="020B0004020202020204" pitchFamily="34" charset="0"/>
            </a:rPr>
            <a:t>Journées INAPCQ, Portes ouvertes de l’UPA, Salon des modes alternatifs d’établissement, circuits de la Balade Gourmande, Fête des semences de Nicolet, Exposition agricole de Victoriaville, Canneberge en fête, etc.</a:t>
          </a:r>
          <a:endParaRPr lang="en-US" dirty="0">
            <a:latin typeface="Bierstadt" panose="020B0004020202020204" pitchFamily="34" charset="0"/>
          </a:endParaRPr>
        </a:p>
      </dgm:t>
    </dgm:pt>
    <dgm:pt modelId="{1FE32D87-E845-40D5-9F86-668CC86A41AE}" type="parTrans" cxnId="{84BBF3C1-1487-4CB6-B767-75E97A379E7E}">
      <dgm:prSet/>
      <dgm:spPr/>
      <dgm:t>
        <a:bodyPr/>
        <a:lstStyle/>
        <a:p>
          <a:endParaRPr lang="en-US"/>
        </a:p>
      </dgm:t>
    </dgm:pt>
    <dgm:pt modelId="{A5240C96-300D-478C-885B-3AFDB5B7FE9E}" type="sibTrans" cxnId="{84BBF3C1-1487-4CB6-B767-75E97A379E7E}">
      <dgm:prSet/>
      <dgm:spPr/>
      <dgm:t>
        <a:bodyPr/>
        <a:lstStyle/>
        <a:p>
          <a:endParaRPr lang="en-US"/>
        </a:p>
      </dgm:t>
    </dgm:pt>
    <dgm:pt modelId="{2E97B962-CD32-41D6-B727-D55E4C261589}" type="pres">
      <dgm:prSet presAssocID="{4256C731-FDC5-4F03-97E9-076EC94675C0}" presName="root" presStyleCnt="0">
        <dgm:presLayoutVars>
          <dgm:dir/>
          <dgm:resizeHandles val="exact"/>
        </dgm:presLayoutVars>
      </dgm:prSet>
      <dgm:spPr/>
    </dgm:pt>
    <dgm:pt modelId="{4AC9C6C0-F5B7-41BA-9A1A-E0FDDF1A4ECC}" type="pres">
      <dgm:prSet presAssocID="{DD5CAA12-229F-45E3-ADD1-DDA0FC1AC677}" presName="compNode" presStyleCnt="0"/>
      <dgm:spPr/>
    </dgm:pt>
    <dgm:pt modelId="{DFDF6D9D-EC4C-4D7F-BCB1-3079FF32694D}" type="pres">
      <dgm:prSet presAssocID="{DD5CAA12-229F-45E3-ADD1-DDA0FC1AC677}" presName="iconRect" presStyleLbl="node1" presStyleIdx="0" presStyleCnt="3" custLinFactNeighborX="81091" custLinFactNeighborY="603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éunion"/>
        </a:ext>
      </dgm:extLst>
    </dgm:pt>
    <dgm:pt modelId="{4EDB2FF3-5484-4F1E-BB37-1E676B4BB250}" type="pres">
      <dgm:prSet presAssocID="{DD5CAA12-229F-45E3-ADD1-DDA0FC1AC677}" presName="iconSpace" presStyleCnt="0"/>
      <dgm:spPr/>
    </dgm:pt>
    <dgm:pt modelId="{1ACE5C55-4D09-4F74-B7E9-D85FCBE5F8C2}" type="pres">
      <dgm:prSet presAssocID="{DD5CAA12-229F-45E3-ADD1-DDA0FC1AC677}" presName="parTx" presStyleLbl="revTx" presStyleIdx="0" presStyleCnt="6">
        <dgm:presLayoutVars>
          <dgm:chMax val="0"/>
          <dgm:chPref val="0"/>
        </dgm:presLayoutVars>
      </dgm:prSet>
      <dgm:spPr/>
    </dgm:pt>
    <dgm:pt modelId="{FF1D2EC4-BF4B-4B18-B719-5CD3B6A769C2}" type="pres">
      <dgm:prSet presAssocID="{DD5CAA12-229F-45E3-ADD1-DDA0FC1AC677}" presName="txSpace" presStyleCnt="0"/>
      <dgm:spPr/>
    </dgm:pt>
    <dgm:pt modelId="{DDF01DEA-3C01-45F6-8798-4CC56E4B600C}" type="pres">
      <dgm:prSet presAssocID="{DD5CAA12-229F-45E3-ADD1-DDA0FC1AC677}" presName="desTx" presStyleLbl="revTx" presStyleIdx="1" presStyleCnt="6">
        <dgm:presLayoutVars/>
      </dgm:prSet>
      <dgm:spPr/>
    </dgm:pt>
    <dgm:pt modelId="{0F23C43E-A294-4EDA-B4EB-0299629AC261}" type="pres">
      <dgm:prSet presAssocID="{24A7B162-3A10-4CF4-B1DB-F582E80AD226}" presName="sibTrans" presStyleCnt="0"/>
      <dgm:spPr/>
    </dgm:pt>
    <dgm:pt modelId="{C2E57071-9D75-4387-8690-CA4B08C6DA5D}" type="pres">
      <dgm:prSet presAssocID="{209D3B6A-83C7-46EA-B936-3EFCC9D1C4F5}" presName="compNode" presStyleCnt="0"/>
      <dgm:spPr/>
    </dgm:pt>
    <dgm:pt modelId="{332C026F-D0B2-4C4E-A2F3-0EA93AAED67F}" type="pres">
      <dgm:prSet presAssocID="{209D3B6A-83C7-46EA-B936-3EFCC9D1C4F5}" presName="iconRect" presStyleLbl="node1" presStyleIdx="1" presStyleCnt="3" custLinFactNeighborX="42857" custLinFactNeighborY="809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e"/>
        </a:ext>
      </dgm:extLst>
    </dgm:pt>
    <dgm:pt modelId="{5FBE25E5-474B-4568-A836-2B414F1D7710}" type="pres">
      <dgm:prSet presAssocID="{209D3B6A-83C7-46EA-B936-3EFCC9D1C4F5}" presName="iconSpace" presStyleCnt="0"/>
      <dgm:spPr/>
    </dgm:pt>
    <dgm:pt modelId="{3AD162AD-A8A7-4014-8BDE-44C1996AEA71}" type="pres">
      <dgm:prSet presAssocID="{209D3B6A-83C7-46EA-B936-3EFCC9D1C4F5}" presName="parTx" presStyleLbl="revTx" presStyleIdx="2" presStyleCnt="6">
        <dgm:presLayoutVars>
          <dgm:chMax val="0"/>
          <dgm:chPref val="0"/>
        </dgm:presLayoutVars>
      </dgm:prSet>
      <dgm:spPr/>
    </dgm:pt>
    <dgm:pt modelId="{9A01B5FF-8550-4133-973F-A9173EDE62CE}" type="pres">
      <dgm:prSet presAssocID="{209D3B6A-83C7-46EA-B936-3EFCC9D1C4F5}" presName="txSpace" presStyleCnt="0"/>
      <dgm:spPr/>
    </dgm:pt>
    <dgm:pt modelId="{EEE0BC3C-A7E5-4AD2-9145-C1699448E812}" type="pres">
      <dgm:prSet presAssocID="{209D3B6A-83C7-46EA-B936-3EFCC9D1C4F5}" presName="desTx" presStyleLbl="revTx" presStyleIdx="3" presStyleCnt="6">
        <dgm:presLayoutVars/>
      </dgm:prSet>
      <dgm:spPr/>
    </dgm:pt>
    <dgm:pt modelId="{3CF7E4C2-D4BF-498D-B61A-08E919F7B081}" type="pres">
      <dgm:prSet presAssocID="{21F60D33-FEC8-4D3C-8B2E-9BADAB27930F}" presName="sibTrans" presStyleCnt="0"/>
      <dgm:spPr/>
    </dgm:pt>
    <dgm:pt modelId="{959AEACA-D89B-4F6A-8186-D0E95BAC7972}" type="pres">
      <dgm:prSet presAssocID="{D71A0B77-5A95-4DC9-B532-63B83A437081}" presName="compNode" presStyleCnt="0"/>
      <dgm:spPr/>
    </dgm:pt>
    <dgm:pt modelId="{09FB1338-31E6-408A-92C4-989A5A92B2CF}" type="pres">
      <dgm:prSet presAssocID="{D71A0B77-5A95-4DC9-B532-63B83A437081}" presName="iconRect" presStyleLbl="node1" presStyleIdx="2" presStyleCnt="3" custLinFactNeighborX="77327" custLinFactNeighborY="402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ampadaire"/>
        </a:ext>
      </dgm:extLst>
    </dgm:pt>
    <dgm:pt modelId="{D5EF7C92-5553-49D9-A201-C887C3BDA97D}" type="pres">
      <dgm:prSet presAssocID="{D71A0B77-5A95-4DC9-B532-63B83A437081}" presName="iconSpace" presStyleCnt="0"/>
      <dgm:spPr/>
    </dgm:pt>
    <dgm:pt modelId="{B78FD885-9748-441C-873D-9B6013399376}" type="pres">
      <dgm:prSet presAssocID="{D71A0B77-5A95-4DC9-B532-63B83A437081}" presName="parTx" presStyleLbl="revTx" presStyleIdx="4" presStyleCnt="6">
        <dgm:presLayoutVars>
          <dgm:chMax val="0"/>
          <dgm:chPref val="0"/>
        </dgm:presLayoutVars>
      </dgm:prSet>
      <dgm:spPr/>
    </dgm:pt>
    <dgm:pt modelId="{3A3945E4-595A-49E8-A094-C1C4F95FDD00}" type="pres">
      <dgm:prSet presAssocID="{D71A0B77-5A95-4DC9-B532-63B83A437081}" presName="txSpace" presStyleCnt="0"/>
      <dgm:spPr/>
    </dgm:pt>
    <dgm:pt modelId="{F37BA9CD-9768-470E-B3D5-A7BA5B42FC65}" type="pres">
      <dgm:prSet presAssocID="{D71A0B77-5A95-4DC9-B532-63B83A437081}" presName="desTx" presStyleLbl="revTx" presStyleIdx="5" presStyleCnt="6">
        <dgm:presLayoutVars/>
      </dgm:prSet>
      <dgm:spPr/>
    </dgm:pt>
  </dgm:ptLst>
  <dgm:cxnLst>
    <dgm:cxn modelId="{86CB030D-15A1-465D-A0DC-A30DC56E7E22}" srcId="{4256C731-FDC5-4F03-97E9-076EC94675C0}" destId="{D71A0B77-5A95-4DC9-B532-63B83A437081}" srcOrd="2" destOrd="0" parTransId="{B94F0C20-022B-4D24-AA5A-D372D648388C}" sibTransId="{AF1C49D7-B460-4644-AE14-C1C17E6F02D1}"/>
    <dgm:cxn modelId="{67606814-EE58-43BC-88D2-A2DD61BDF9EA}" type="presOf" srcId="{0487FF06-2C39-4CB6-8E93-525C21FF6895}" destId="{EEE0BC3C-A7E5-4AD2-9145-C1699448E812}" srcOrd="0" destOrd="1" presId="urn:microsoft.com/office/officeart/2018/2/layout/IconLabelDescriptionList"/>
    <dgm:cxn modelId="{DC89DF23-259F-4350-B441-E2F6C0BEDE5E}" type="presOf" srcId="{D71A0B77-5A95-4DC9-B532-63B83A437081}" destId="{B78FD885-9748-441C-873D-9B6013399376}" srcOrd="0" destOrd="0" presId="urn:microsoft.com/office/officeart/2018/2/layout/IconLabelDescriptionList"/>
    <dgm:cxn modelId="{76F9A23E-338A-4B85-9195-84452C5DCF88}" srcId="{209D3B6A-83C7-46EA-B936-3EFCC9D1C4F5}" destId="{E07B8A6E-C349-440A-BDC2-990E3D884651}" srcOrd="0" destOrd="0" parTransId="{D63E16FB-877D-443F-9FFE-FFB64D02D1C3}" sibTransId="{6342B0C6-B47B-456E-BBA9-54DFA2CEAE53}"/>
    <dgm:cxn modelId="{2E09355C-5E6D-45EE-93F3-B3DDDF06A2B7}" srcId="{209D3B6A-83C7-46EA-B936-3EFCC9D1C4F5}" destId="{0487FF06-2C39-4CB6-8E93-525C21FF6895}" srcOrd="1" destOrd="0" parTransId="{0FB69BC7-E1F3-4354-801D-238546FCCC27}" sibTransId="{A5542564-5E76-40CF-B720-3D73E98F4DF7}"/>
    <dgm:cxn modelId="{C823AE5C-8A09-4ED3-8CC7-DC6257F7BC7A}" srcId="{4256C731-FDC5-4F03-97E9-076EC94675C0}" destId="{209D3B6A-83C7-46EA-B936-3EFCC9D1C4F5}" srcOrd="1" destOrd="0" parTransId="{A769775B-2A19-4687-9261-228F788A32C6}" sibTransId="{21F60D33-FEC8-4D3C-8B2E-9BADAB27930F}"/>
    <dgm:cxn modelId="{FAA5D548-37E7-41AE-ACA1-6C422E3B2A09}" type="presOf" srcId="{375E5448-2775-4AD5-B2AF-B662C3F2D930}" destId="{EEE0BC3C-A7E5-4AD2-9145-C1699448E812}" srcOrd="0" destOrd="2" presId="urn:microsoft.com/office/officeart/2018/2/layout/IconLabelDescriptionList"/>
    <dgm:cxn modelId="{A09FE66F-9777-4F5A-8DFB-6EB9A94BF977}" type="presOf" srcId="{E07B8A6E-C349-440A-BDC2-990E3D884651}" destId="{EEE0BC3C-A7E5-4AD2-9145-C1699448E812}" srcOrd="0" destOrd="0" presId="urn:microsoft.com/office/officeart/2018/2/layout/IconLabelDescriptionList"/>
    <dgm:cxn modelId="{EA765951-2BD1-4653-9146-14EBDD1ECB92}" type="presOf" srcId="{A3E43D27-26B6-40CE-AD4B-E955D72914CD}" destId="{F37BA9CD-9768-470E-B3D5-A7BA5B42FC65}" srcOrd="0" destOrd="0" presId="urn:microsoft.com/office/officeart/2018/2/layout/IconLabelDescriptionList"/>
    <dgm:cxn modelId="{2DC55954-646A-4E94-A0D7-EE3FF520DFA2}" srcId="{209D3B6A-83C7-46EA-B936-3EFCC9D1C4F5}" destId="{375E5448-2775-4AD5-B2AF-B662C3F2D930}" srcOrd="2" destOrd="0" parTransId="{1B5ACAA8-9AA0-4879-A81F-C51941B85A62}" sibTransId="{BC5F0443-01BC-4446-9654-A8E6A89AA314}"/>
    <dgm:cxn modelId="{B0DB4055-9DB6-4F99-A344-F3C3D2647FB9}" type="presOf" srcId="{4256C731-FDC5-4F03-97E9-076EC94675C0}" destId="{2E97B962-CD32-41D6-B727-D55E4C261589}" srcOrd="0" destOrd="0" presId="urn:microsoft.com/office/officeart/2018/2/layout/IconLabelDescriptionList"/>
    <dgm:cxn modelId="{213AC980-E6C3-4C96-987E-D0BCD2B2583F}" type="presOf" srcId="{D1ED623D-DD6C-4644-8BF5-205FB42F9C50}" destId="{DDF01DEA-3C01-45F6-8798-4CC56E4B600C}" srcOrd="0" destOrd="0" presId="urn:microsoft.com/office/officeart/2018/2/layout/IconLabelDescriptionList"/>
    <dgm:cxn modelId="{920F5EB3-A2C6-4CC0-867A-76C215709E35}" srcId="{DD5CAA12-229F-45E3-ADD1-DDA0FC1AC677}" destId="{D54535A2-10EC-4272-BBBD-06EF76487425}" srcOrd="1" destOrd="0" parTransId="{5E482ACD-8FAF-4F8F-A79A-31065BD106B8}" sibTransId="{DA36B836-025A-43C5-B771-F0BB9FE0D6B8}"/>
    <dgm:cxn modelId="{0A1DEFB8-046C-4F31-B1C1-2729B19E0EAA}" srcId="{DD5CAA12-229F-45E3-ADD1-DDA0FC1AC677}" destId="{D1ED623D-DD6C-4644-8BF5-205FB42F9C50}" srcOrd="0" destOrd="0" parTransId="{2C8F28F9-35C9-42C7-B618-40B05D829502}" sibTransId="{0D0558E1-9500-4E8C-A92A-89FA7DA1384A}"/>
    <dgm:cxn modelId="{954120C1-69C4-4994-950F-F4AFCB5450AE}" type="presOf" srcId="{DD5CAA12-229F-45E3-ADD1-DDA0FC1AC677}" destId="{1ACE5C55-4D09-4F74-B7E9-D85FCBE5F8C2}" srcOrd="0" destOrd="0" presId="urn:microsoft.com/office/officeart/2018/2/layout/IconLabelDescriptionList"/>
    <dgm:cxn modelId="{84BBF3C1-1487-4CB6-B767-75E97A379E7E}" srcId="{D71A0B77-5A95-4DC9-B532-63B83A437081}" destId="{A3E43D27-26B6-40CE-AD4B-E955D72914CD}" srcOrd="0" destOrd="0" parTransId="{1FE32D87-E845-40D5-9F86-668CC86A41AE}" sibTransId="{A5240C96-300D-478C-885B-3AFDB5B7FE9E}"/>
    <dgm:cxn modelId="{2994D5C8-D904-4D07-A9BD-88F67E1F6AAE}" srcId="{4256C731-FDC5-4F03-97E9-076EC94675C0}" destId="{DD5CAA12-229F-45E3-ADD1-DDA0FC1AC677}" srcOrd="0" destOrd="0" parTransId="{27D714F7-308B-4585-88D2-DD03C1122A46}" sibTransId="{24A7B162-3A10-4CF4-B1DB-F582E80AD226}"/>
    <dgm:cxn modelId="{287CD8CC-5465-4B4B-940C-9444C01D5D6D}" type="presOf" srcId="{D54535A2-10EC-4272-BBBD-06EF76487425}" destId="{DDF01DEA-3C01-45F6-8798-4CC56E4B600C}" srcOrd="0" destOrd="1" presId="urn:microsoft.com/office/officeart/2018/2/layout/IconLabelDescriptionList"/>
    <dgm:cxn modelId="{BC1271DA-3D78-493F-AA94-6E414088FA94}" type="presOf" srcId="{209D3B6A-83C7-46EA-B936-3EFCC9D1C4F5}" destId="{3AD162AD-A8A7-4014-8BDE-44C1996AEA71}" srcOrd="0" destOrd="0" presId="urn:microsoft.com/office/officeart/2018/2/layout/IconLabelDescriptionList"/>
    <dgm:cxn modelId="{91A79586-C11E-4A1A-9575-004583CE3A7A}" type="presParOf" srcId="{2E97B962-CD32-41D6-B727-D55E4C261589}" destId="{4AC9C6C0-F5B7-41BA-9A1A-E0FDDF1A4ECC}" srcOrd="0" destOrd="0" presId="urn:microsoft.com/office/officeart/2018/2/layout/IconLabelDescriptionList"/>
    <dgm:cxn modelId="{688F3D95-6867-458D-8751-997012A4792D}" type="presParOf" srcId="{4AC9C6C0-F5B7-41BA-9A1A-E0FDDF1A4ECC}" destId="{DFDF6D9D-EC4C-4D7F-BCB1-3079FF32694D}" srcOrd="0" destOrd="0" presId="urn:microsoft.com/office/officeart/2018/2/layout/IconLabelDescriptionList"/>
    <dgm:cxn modelId="{E953C887-0C4A-4E6A-8AC9-1D34A5396624}" type="presParOf" srcId="{4AC9C6C0-F5B7-41BA-9A1A-E0FDDF1A4ECC}" destId="{4EDB2FF3-5484-4F1E-BB37-1E676B4BB250}" srcOrd="1" destOrd="0" presId="urn:microsoft.com/office/officeart/2018/2/layout/IconLabelDescriptionList"/>
    <dgm:cxn modelId="{687254CD-725F-4D8F-9463-C31C591C7BCD}" type="presParOf" srcId="{4AC9C6C0-F5B7-41BA-9A1A-E0FDDF1A4ECC}" destId="{1ACE5C55-4D09-4F74-B7E9-D85FCBE5F8C2}" srcOrd="2" destOrd="0" presId="urn:microsoft.com/office/officeart/2018/2/layout/IconLabelDescriptionList"/>
    <dgm:cxn modelId="{610F09D2-4000-4783-8FBE-02FEA4DA7274}" type="presParOf" srcId="{4AC9C6C0-F5B7-41BA-9A1A-E0FDDF1A4ECC}" destId="{FF1D2EC4-BF4B-4B18-B719-5CD3B6A769C2}" srcOrd="3" destOrd="0" presId="urn:microsoft.com/office/officeart/2018/2/layout/IconLabelDescriptionList"/>
    <dgm:cxn modelId="{391137A5-6DB0-4CB5-B42C-22CCB00B119D}" type="presParOf" srcId="{4AC9C6C0-F5B7-41BA-9A1A-E0FDDF1A4ECC}" destId="{DDF01DEA-3C01-45F6-8798-4CC56E4B600C}" srcOrd="4" destOrd="0" presId="urn:microsoft.com/office/officeart/2018/2/layout/IconLabelDescriptionList"/>
    <dgm:cxn modelId="{C5E2A38A-76F3-4987-8DC7-970ECCC91530}" type="presParOf" srcId="{2E97B962-CD32-41D6-B727-D55E4C261589}" destId="{0F23C43E-A294-4EDA-B4EB-0299629AC261}" srcOrd="1" destOrd="0" presId="urn:microsoft.com/office/officeart/2018/2/layout/IconLabelDescriptionList"/>
    <dgm:cxn modelId="{DA29F487-CCE3-48A7-9AD6-F90A47C9B5A8}" type="presParOf" srcId="{2E97B962-CD32-41D6-B727-D55E4C261589}" destId="{C2E57071-9D75-4387-8690-CA4B08C6DA5D}" srcOrd="2" destOrd="0" presId="urn:microsoft.com/office/officeart/2018/2/layout/IconLabelDescriptionList"/>
    <dgm:cxn modelId="{D69696DC-B841-43CF-AF53-46BFC3DD9D50}" type="presParOf" srcId="{C2E57071-9D75-4387-8690-CA4B08C6DA5D}" destId="{332C026F-D0B2-4C4E-A2F3-0EA93AAED67F}" srcOrd="0" destOrd="0" presId="urn:microsoft.com/office/officeart/2018/2/layout/IconLabelDescriptionList"/>
    <dgm:cxn modelId="{DF93F889-DBBB-4BB5-AE1C-73704175795B}" type="presParOf" srcId="{C2E57071-9D75-4387-8690-CA4B08C6DA5D}" destId="{5FBE25E5-474B-4568-A836-2B414F1D7710}" srcOrd="1" destOrd="0" presId="urn:microsoft.com/office/officeart/2018/2/layout/IconLabelDescriptionList"/>
    <dgm:cxn modelId="{4F747A05-60B5-4E25-B431-8FC4335EF40F}" type="presParOf" srcId="{C2E57071-9D75-4387-8690-CA4B08C6DA5D}" destId="{3AD162AD-A8A7-4014-8BDE-44C1996AEA71}" srcOrd="2" destOrd="0" presId="urn:microsoft.com/office/officeart/2018/2/layout/IconLabelDescriptionList"/>
    <dgm:cxn modelId="{CF87A557-3474-4D8A-9FD8-28FBAC7A7025}" type="presParOf" srcId="{C2E57071-9D75-4387-8690-CA4B08C6DA5D}" destId="{9A01B5FF-8550-4133-973F-A9173EDE62CE}" srcOrd="3" destOrd="0" presId="urn:microsoft.com/office/officeart/2018/2/layout/IconLabelDescriptionList"/>
    <dgm:cxn modelId="{24FD1269-EC98-45AF-B94F-CCD36F74779B}" type="presParOf" srcId="{C2E57071-9D75-4387-8690-CA4B08C6DA5D}" destId="{EEE0BC3C-A7E5-4AD2-9145-C1699448E812}" srcOrd="4" destOrd="0" presId="urn:microsoft.com/office/officeart/2018/2/layout/IconLabelDescriptionList"/>
    <dgm:cxn modelId="{ADCAFA63-58DB-4DA4-9A6E-13291D0CC5D0}" type="presParOf" srcId="{2E97B962-CD32-41D6-B727-D55E4C261589}" destId="{3CF7E4C2-D4BF-498D-B61A-08E919F7B081}" srcOrd="3" destOrd="0" presId="urn:microsoft.com/office/officeart/2018/2/layout/IconLabelDescriptionList"/>
    <dgm:cxn modelId="{6ED40CA1-12CF-41C9-8BC3-B414A32D9396}" type="presParOf" srcId="{2E97B962-CD32-41D6-B727-D55E4C261589}" destId="{959AEACA-D89B-4F6A-8186-D0E95BAC7972}" srcOrd="4" destOrd="0" presId="urn:microsoft.com/office/officeart/2018/2/layout/IconLabelDescriptionList"/>
    <dgm:cxn modelId="{B4254C1C-5C75-453A-841C-4135FC6B7658}" type="presParOf" srcId="{959AEACA-D89B-4F6A-8186-D0E95BAC7972}" destId="{09FB1338-31E6-408A-92C4-989A5A92B2CF}" srcOrd="0" destOrd="0" presId="urn:microsoft.com/office/officeart/2018/2/layout/IconLabelDescriptionList"/>
    <dgm:cxn modelId="{9DDC3DA6-8862-4CD5-9B24-EFB259CFB1DC}" type="presParOf" srcId="{959AEACA-D89B-4F6A-8186-D0E95BAC7972}" destId="{D5EF7C92-5553-49D9-A201-C887C3BDA97D}" srcOrd="1" destOrd="0" presId="urn:microsoft.com/office/officeart/2018/2/layout/IconLabelDescriptionList"/>
    <dgm:cxn modelId="{3B081788-25B2-45EE-ACAB-9B90123FBC1C}" type="presParOf" srcId="{959AEACA-D89B-4F6A-8186-D0E95BAC7972}" destId="{B78FD885-9748-441C-873D-9B6013399376}" srcOrd="2" destOrd="0" presId="urn:microsoft.com/office/officeart/2018/2/layout/IconLabelDescriptionList"/>
    <dgm:cxn modelId="{53B1E7E8-5B11-4E49-8E05-98C255CE84C0}" type="presParOf" srcId="{959AEACA-D89B-4F6A-8186-D0E95BAC7972}" destId="{3A3945E4-595A-49E8-A094-C1C4F95FDD00}" srcOrd="3" destOrd="0" presId="urn:microsoft.com/office/officeart/2018/2/layout/IconLabelDescriptionList"/>
    <dgm:cxn modelId="{8C057448-54CA-414D-B85B-CC11ADED541C}" type="presParOf" srcId="{959AEACA-D89B-4F6A-8186-D0E95BAC7972}" destId="{F37BA9CD-9768-470E-B3D5-A7BA5B42FC65}"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9847DB-84DB-4823-A14D-AEDE4511100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BA5316C-DB5E-4BA4-8FCA-A8777D67A74B}">
      <dgm:prSet custT="1"/>
      <dgm:spPr>
        <a:solidFill>
          <a:schemeClr val="accent1"/>
        </a:solidFill>
        <a:ln>
          <a:solidFill>
            <a:schemeClr val="tx2"/>
          </a:solidFill>
        </a:ln>
      </dgm:spPr>
      <dgm:t>
        <a:bodyPr/>
        <a:lstStyle/>
        <a:p>
          <a:r>
            <a:rPr lang="fr-CA" sz="2800" dirty="0">
              <a:latin typeface="Bierstadt" panose="020B0004020202020204" pitchFamily="34" charset="0"/>
            </a:rPr>
            <a:t>MAPAQ :</a:t>
          </a:r>
          <a:endParaRPr lang="en-US" sz="2800" dirty="0">
            <a:latin typeface="Bierstadt" panose="020B0004020202020204" pitchFamily="34" charset="0"/>
          </a:endParaRPr>
        </a:p>
      </dgm:t>
    </dgm:pt>
    <dgm:pt modelId="{7F9EEE1E-9D34-4317-8D48-3C6B98DDC5BF}" type="parTrans" cxnId="{604FB832-7D52-4D79-BD15-16743F691EBD}">
      <dgm:prSet/>
      <dgm:spPr/>
      <dgm:t>
        <a:bodyPr/>
        <a:lstStyle/>
        <a:p>
          <a:endParaRPr lang="en-US"/>
        </a:p>
      </dgm:t>
    </dgm:pt>
    <dgm:pt modelId="{B8D57E62-8F06-4AA0-A178-8F1C8E50B0B4}" type="sibTrans" cxnId="{604FB832-7D52-4D79-BD15-16743F691EBD}">
      <dgm:prSet/>
      <dgm:spPr/>
      <dgm:t>
        <a:bodyPr/>
        <a:lstStyle/>
        <a:p>
          <a:endParaRPr lang="en-US"/>
        </a:p>
      </dgm:t>
    </dgm:pt>
    <dgm:pt modelId="{E86E8F9C-3269-40F1-BA5E-6A02C27B48C8}">
      <dgm:prSet custT="1"/>
      <dgm:spPr/>
      <dgm:t>
        <a:bodyPr/>
        <a:lstStyle/>
        <a:p>
          <a:r>
            <a:rPr lang="fr-CA" sz="2000" dirty="0">
              <a:latin typeface="Bierstadt" panose="020B0004020202020204" pitchFamily="34" charset="0"/>
            </a:rPr>
            <a:t>Divers projets: Gestion de l’eau par bassin versant, Étangs épurateurs, Aménagement faunique, Formation en drainage souterrain et de surface, Géomatique, Contrôle de l’érosion, etc.</a:t>
          </a:r>
          <a:endParaRPr lang="en-US" sz="2000" dirty="0">
            <a:latin typeface="Bierstadt" panose="020B0004020202020204" pitchFamily="34" charset="0"/>
          </a:endParaRPr>
        </a:p>
      </dgm:t>
    </dgm:pt>
    <dgm:pt modelId="{6C5D4B55-1A74-4F39-A830-EFB78B9272B8}" type="parTrans" cxnId="{668BF7C2-64FD-4A1C-A6F1-9DE71AED9DA8}">
      <dgm:prSet/>
      <dgm:spPr/>
      <dgm:t>
        <a:bodyPr/>
        <a:lstStyle/>
        <a:p>
          <a:endParaRPr lang="en-US"/>
        </a:p>
      </dgm:t>
    </dgm:pt>
    <dgm:pt modelId="{D931F764-C4AE-42ED-9ABA-D4C0D20DF2BF}" type="sibTrans" cxnId="{668BF7C2-64FD-4A1C-A6F1-9DE71AED9DA8}">
      <dgm:prSet/>
      <dgm:spPr/>
      <dgm:t>
        <a:bodyPr/>
        <a:lstStyle/>
        <a:p>
          <a:endParaRPr lang="en-US"/>
        </a:p>
      </dgm:t>
    </dgm:pt>
    <dgm:pt modelId="{CFCC6D90-8A5C-4E45-8FDC-E2B9F4BBDBE2}">
      <dgm:prSet custT="1"/>
      <dgm:spPr/>
      <dgm:t>
        <a:bodyPr/>
        <a:lstStyle/>
        <a:p>
          <a:r>
            <a:rPr lang="fr-CA" sz="2000" dirty="0">
              <a:latin typeface="Bierstadt" panose="020B0004020202020204" pitchFamily="34" charset="0"/>
            </a:rPr>
            <a:t>Programme Prime-Vert</a:t>
          </a:r>
          <a:endParaRPr lang="en-US" sz="2000" dirty="0">
            <a:latin typeface="Bierstadt" panose="020B0004020202020204" pitchFamily="34" charset="0"/>
          </a:endParaRPr>
        </a:p>
      </dgm:t>
    </dgm:pt>
    <dgm:pt modelId="{6B0504DE-3B18-4294-9EDE-53F743F449D0}" type="parTrans" cxnId="{2F740B04-C0FB-4698-9869-D727B4456E48}">
      <dgm:prSet/>
      <dgm:spPr/>
      <dgm:t>
        <a:bodyPr/>
        <a:lstStyle/>
        <a:p>
          <a:endParaRPr lang="en-US"/>
        </a:p>
      </dgm:t>
    </dgm:pt>
    <dgm:pt modelId="{607EB1D1-5633-4ADE-BA09-E1133DB66548}" type="sibTrans" cxnId="{2F740B04-C0FB-4698-9869-D727B4456E48}">
      <dgm:prSet/>
      <dgm:spPr/>
      <dgm:t>
        <a:bodyPr/>
        <a:lstStyle/>
        <a:p>
          <a:endParaRPr lang="en-US"/>
        </a:p>
      </dgm:t>
    </dgm:pt>
    <dgm:pt modelId="{CB27C39E-FC99-48E3-A920-1BEA9DC3CBE7}">
      <dgm:prSet custT="1"/>
      <dgm:spPr>
        <a:ln>
          <a:solidFill>
            <a:schemeClr val="tx2"/>
          </a:solidFill>
        </a:ln>
      </dgm:spPr>
      <dgm:t>
        <a:bodyPr/>
        <a:lstStyle/>
        <a:p>
          <a:r>
            <a:rPr lang="fr-CA" sz="2800" dirty="0">
              <a:latin typeface="Bierstadt" panose="020B0004020202020204" pitchFamily="34" charset="0"/>
            </a:rPr>
            <a:t>UPA du Centre-du-Québec :</a:t>
          </a:r>
          <a:endParaRPr lang="en-US" sz="2800" dirty="0">
            <a:latin typeface="Bierstadt" panose="020B0004020202020204" pitchFamily="34" charset="0"/>
          </a:endParaRPr>
        </a:p>
      </dgm:t>
    </dgm:pt>
    <dgm:pt modelId="{18E9BB83-7B6E-4F5B-B909-04B5285A7E11}" type="parTrans" cxnId="{5E2865C4-2557-481B-93F7-86BCEE0D9E94}">
      <dgm:prSet/>
      <dgm:spPr/>
      <dgm:t>
        <a:bodyPr/>
        <a:lstStyle/>
        <a:p>
          <a:endParaRPr lang="en-US"/>
        </a:p>
      </dgm:t>
    </dgm:pt>
    <dgm:pt modelId="{C91C6942-AA86-4A84-B2A2-D6230E964A69}" type="sibTrans" cxnId="{5E2865C4-2557-481B-93F7-86BCEE0D9E94}">
      <dgm:prSet/>
      <dgm:spPr/>
      <dgm:t>
        <a:bodyPr/>
        <a:lstStyle/>
        <a:p>
          <a:endParaRPr lang="en-US"/>
        </a:p>
      </dgm:t>
    </dgm:pt>
    <dgm:pt modelId="{772944C5-B798-4C61-8977-F68842679ABE}">
      <dgm:prSet custT="1"/>
      <dgm:spPr/>
      <dgm:t>
        <a:bodyPr/>
        <a:lstStyle/>
        <a:p>
          <a:r>
            <a:rPr lang="fr-CA" sz="2000" dirty="0">
              <a:latin typeface="Bierstadt" panose="020B0004020202020204" pitchFamily="34" charset="0"/>
            </a:rPr>
            <a:t>Embauche de 4 agents en agroenvironnement pour appuyer les </a:t>
          </a:r>
          <a:r>
            <a:rPr lang="fr-CA" sz="2000" dirty="0" err="1">
              <a:latin typeface="Bierstadt" panose="020B0004020202020204" pitchFamily="34" charset="0"/>
            </a:rPr>
            <a:t>agriculteur.trice.s</a:t>
          </a:r>
          <a:r>
            <a:rPr lang="fr-CA" sz="2000" dirty="0">
              <a:latin typeface="Bierstadt" panose="020B0004020202020204" pitchFamily="34" charset="0"/>
            </a:rPr>
            <a:t>  dans leurs pratiques écoresponsables</a:t>
          </a:r>
          <a:endParaRPr lang="en-US" sz="2000" dirty="0">
            <a:latin typeface="Bierstadt" panose="020B0004020202020204" pitchFamily="34" charset="0"/>
          </a:endParaRPr>
        </a:p>
      </dgm:t>
    </dgm:pt>
    <dgm:pt modelId="{97B358C1-3C03-4121-9314-73847B7DCB46}" type="parTrans" cxnId="{3EE56130-0C7C-400B-B0CA-A93099E43089}">
      <dgm:prSet/>
      <dgm:spPr/>
      <dgm:t>
        <a:bodyPr/>
        <a:lstStyle/>
        <a:p>
          <a:endParaRPr lang="en-US"/>
        </a:p>
      </dgm:t>
    </dgm:pt>
    <dgm:pt modelId="{E365D746-E0F7-48D6-9D2B-0F47DAB229B4}" type="sibTrans" cxnId="{3EE56130-0C7C-400B-B0CA-A93099E43089}">
      <dgm:prSet/>
      <dgm:spPr/>
      <dgm:t>
        <a:bodyPr/>
        <a:lstStyle/>
        <a:p>
          <a:endParaRPr lang="en-US"/>
        </a:p>
      </dgm:t>
    </dgm:pt>
    <dgm:pt modelId="{CE561225-5628-439D-954D-458CBF39B443}" type="pres">
      <dgm:prSet presAssocID="{CE9847DB-84DB-4823-A14D-AEDE45111008}" presName="linear" presStyleCnt="0">
        <dgm:presLayoutVars>
          <dgm:animLvl val="lvl"/>
          <dgm:resizeHandles val="exact"/>
        </dgm:presLayoutVars>
      </dgm:prSet>
      <dgm:spPr/>
    </dgm:pt>
    <dgm:pt modelId="{94A6FF07-D182-45CF-86B8-A55A12AE91EA}" type="pres">
      <dgm:prSet presAssocID="{DBA5316C-DB5E-4BA4-8FCA-A8777D67A74B}" presName="parentText" presStyleLbl="node1" presStyleIdx="0" presStyleCnt="2">
        <dgm:presLayoutVars>
          <dgm:chMax val="0"/>
          <dgm:bulletEnabled val="1"/>
        </dgm:presLayoutVars>
      </dgm:prSet>
      <dgm:spPr/>
    </dgm:pt>
    <dgm:pt modelId="{5A986CB6-DD31-4E4B-8754-C65FD64EBFD5}" type="pres">
      <dgm:prSet presAssocID="{DBA5316C-DB5E-4BA4-8FCA-A8777D67A74B}" presName="childText" presStyleLbl="revTx" presStyleIdx="0" presStyleCnt="2" custLinFactNeighborX="0" custLinFactNeighborY="-772">
        <dgm:presLayoutVars>
          <dgm:bulletEnabled val="1"/>
        </dgm:presLayoutVars>
      </dgm:prSet>
      <dgm:spPr/>
    </dgm:pt>
    <dgm:pt modelId="{A3C25E86-7761-40C1-8FA6-F7E1F8F06D7B}" type="pres">
      <dgm:prSet presAssocID="{CB27C39E-FC99-48E3-A920-1BEA9DC3CBE7}" presName="parentText" presStyleLbl="node1" presStyleIdx="1" presStyleCnt="2">
        <dgm:presLayoutVars>
          <dgm:chMax val="0"/>
          <dgm:bulletEnabled val="1"/>
        </dgm:presLayoutVars>
      </dgm:prSet>
      <dgm:spPr/>
    </dgm:pt>
    <dgm:pt modelId="{07989894-7830-4E24-93FF-B0E40CF9B9A1}" type="pres">
      <dgm:prSet presAssocID="{CB27C39E-FC99-48E3-A920-1BEA9DC3CBE7}" presName="childText" presStyleLbl="revTx" presStyleIdx="1" presStyleCnt="2">
        <dgm:presLayoutVars>
          <dgm:bulletEnabled val="1"/>
        </dgm:presLayoutVars>
      </dgm:prSet>
      <dgm:spPr/>
    </dgm:pt>
  </dgm:ptLst>
  <dgm:cxnLst>
    <dgm:cxn modelId="{2F740B04-C0FB-4698-9869-D727B4456E48}" srcId="{DBA5316C-DB5E-4BA4-8FCA-A8777D67A74B}" destId="{CFCC6D90-8A5C-4E45-8FDC-E2B9F4BBDBE2}" srcOrd="1" destOrd="0" parTransId="{6B0504DE-3B18-4294-9EDE-53F743F449D0}" sibTransId="{607EB1D1-5633-4ADE-BA09-E1133DB66548}"/>
    <dgm:cxn modelId="{95AF450A-6E9F-4FBA-BFD5-C49648886A6E}" type="presOf" srcId="{CFCC6D90-8A5C-4E45-8FDC-E2B9F4BBDBE2}" destId="{5A986CB6-DD31-4E4B-8754-C65FD64EBFD5}" srcOrd="0" destOrd="1" presId="urn:microsoft.com/office/officeart/2005/8/layout/vList2"/>
    <dgm:cxn modelId="{3EE56130-0C7C-400B-B0CA-A93099E43089}" srcId="{CB27C39E-FC99-48E3-A920-1BEA9DC3CBE7}" destId="{772944C5-B798-4C61-8977-F68842679ABE}" srcOrd="0" destOrd="0" parTransId="{97B358C1-3C03-4121-9314-73847B7DCB46}" sibTransId="{E365D746-E0F7-48D6-9D2B-0F47DAB229B4}"/>
    <dgm:cxn modelId="{604FB832-7D52-4D79-BD15-16743F691EBD}" srcId="{CE9847DB-84DB-4823-A14D-AEDE45111008}" destId="{DBA5316C-DB5E-4BA4-8FCA-A8777D67A74B}" srcOrd="0" destOrd="0" parTransId="{7F9EEE1E-9D34-4317-8D48-3C6B98DDC5BF}" sibTransId="{B8D57E62-8F06-4AA0-A178-8F1C8E50B0B4}"/>
    <dgm:cxn modelId="{347DF537-4FDB-42F5-8DBF-BD4DE58C81F8}" type="presOf" srcId="{772944C5-B798-4C61-8977-F68842679ABE}" destId="{07989894-7830-4E24-93FF-B0E40CF9B9A1}" srcOrd="0" destOrd="0" presId="urn:microsoft.com/office/officeart/2005/8/layout/vList2"/>
    <dgm:cxn modelId="{73935848-0824-470D-BEEC-2E9D8301D71C}" type="presOf" srcId="{E86E8F9C-3269-40F1-BA5E-6A02C27B48C8}" destId="{5A986CB6-DD31-4E4B-8754-C65FD64EBFD5}" srcOrd="0" destOrd="0" presId="urn:microsoft.com/office/officeart/2005/8/layout/vList2"/>
    <dgm:cxn modelId="{16346754-86F5-408E-8E73-30D17620C636}" type="presOf" srcId="{CB27C39E-FC99-48E3-A920-1BEA9DC3CBE7}" destId="{A3C25E86-7761-40C1-8FA6-F7E1F8F06D7B}" srcOrd="0" destOrd="0" presId="urn:microsoft.com/office/officeart/2005/8/layout/vList2"/>
    <dgm:cxn modelId="{903C0A87-81AA-4962-B384-F71DA6E98845}" type="presOf" srcId="{DBA5316C-DB5E-4BA4-8FCA-A8777D67A74B}" destId="{94A6FF07-D182-45CF-86B8-A55A12AE91EA}" srcOrd="0" destOrd="0" presId="urn:microsoft.com/office/officeart/2005/8/layout/vList2"/>
    <dgm:cxn modelId="{668BF7C2-64FD-4A1C-A6F1-9DE71AED9DA8}" srcId="{DBA5316C-DB5E-4BA4-8FCA-A8777D67A74B}" destId="{E86E8F9C-3269-40F1-BA5E-6A02C27B48C8}" srcOrd="0" destOrd="0" parTransId="{6C5D4B55-1A74-4F39-A830-EFB78B9272B8}" sibTransId="{D931F764-C4AE-42ED-9ABA-D4C0D20DF2BF}"/>
    <dgm:cxn modelId="{5E2865C4-2557-481B-93F7-86BCEE0D9E94}" srcId="{CE9847DB-84DB-4823-A14D-AEDE45111008}" destId="{CB27C39E-FC99-48E3-A920-1BEA9DC3CBE7}" srcOrd="1" destOrd="0" parTransId="{18E9BB83-7B6E-4F5B-B909-04B5285A7E11}" sibTransId="{C91C6942-AA86-4A84-B2A2-D6230E964A69}"/>
    <dgm:cxn modelId="{7FB005CE-DABE-4237-9848-FA36F8BC574E}" type="presOf" srcId="{CE9847DB-84DB-4823-A14D-AEDE45111008}" destId="{CE561225-5628-439D-954D-458CBF39B443}" srcOrd="0" destOrd="0" presId="urn:microsoft.com/office/officeart/2005/8/layout/vList2"/>
    <dgm:cxn modelId="{E6FFAFB8-CE32-44CF-AB57-01223BFA02FB}" type="presParOf" srcId="{CE561225-5628-439D-954D-458CBF39B443}" destId="{94A6FF07-D182-45CF-86B8-A55A12AE91EA}" srcOrd="0" destOrd="0" presId="urn:microsoft.com/office/officeart/2005/8/layout/vList2"/>
    <dgm:cxn modelId="{38BDB88D-A44E-4F59-8ECF-0AABA6E885F5}" type="presParOf" srcId="{CE561225-5628-439D-954D-458CBF39B443}" destId="{5A986CB6-DD31-4E4B-8754-C65FD64EBFD5}" srcOrd="1" destOrd="0" presId="urn:microsoft.com/office/officeart/2005/8/layout/vList2"/>
    <dgm:cxn modelId="{DD91B272-FEC0-47ED-A82B-ACDFBAC3724C}" type="presParOf" srcId="{CE561225-5628-439D-954D-458CBF39B443}" destId="{A3C25E86-7761-40C1-8FA6-F7E1F8F06D7B}" srcOrd="2" destOrd="0" presId="urn:microsoft.com/office/officeart/2005/8/layout/vList2"/>
    <dgm:cxn modelId="{4D62426E-53BF-4678-BC0C-726036CBBE32}" type="presParOf" srcId="{CE561225-5628-439D-954D-458CBF39B443}" destId="{07989894-7830-4E24-93FF-B0E40CF9B9A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3C742A-5FCC-4FE9-BED0-2330C79BB07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BAFD0A7-91C8-4A15-966D-E3163D6DB0F0}">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Jardinage urbain :</a:t>
          </a:r>
        </a:p>
        <a:p>
          <a:r>
            <a:rPr lang="en-US" dirty="0">
              <a:latin typeface="Bierstadt" panose="020B0004020202020204" pitchFamily="34" charset="0"/>
            </a:rPr>
            <a:t>1</a:t>
          </a:r>
        </a:p>
      </dgm:t>
    </dgm:pt>
    <dgm:pt modelId="{E2848602-60B7-44B4-8EFF-06AE6C3A05E7}" type="parTrans" cxnId="{70A14590-41E8-4A67-95A1-FE63089649EC}">
      <dgm:prSet/>
      <dgm:spPr/>
      <dgm:t>
        <a:bodyPr/>
        <a:lstStyle/>
        <a:p>
          <a:endParaRPr lang="en-US"/>
        </a:p>
      </dgm:t>
    </dgm:pt>
    <dgm:pt modelId="{DB519ACB-5745-41B3-8CBF-9D8D5BC50B31}" type="sibTrans" cxnId="{70A14590-41E8-4A67-95A1-FE63089649EC}">
      <dgm:prSet/>
      <dgm:spPr/>
      <dgm:t>
        <a:bodyPr/>
        <a:lstStyle/>
        <a:p>
          <a:endParaRPr lang="en-US"/>
        </a:p>
      </dgm:t>
    </dgm:pt>
    <dgm:pt modelId="{99463F22-ECE9-4547-8AFC-FEF8CEA27EEE}">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Aménagements comestibles : </a:t>
          </a:r>
        </a:p>
        <a:p>
          <a:r>
            <a:rPr lang="fr-CA" dirty="0">
              <a:latin typeface="Bierstadt" panose="020B0004020202020204" pitchFamily="34" charset="0"/>
            </a:rPr>
            <a:t>1</a:t>
          </a:r>
          <a:endParaRPr lang="en-US" dirty="0">
            <a:latin typeface="Bierstadt" panose="020B0004020202020204" pitchFamily="34" charset="0"/>
          </a:endParaRPr>
        </a:p>
      </dgm:t>
    </dgm:pt>
    <dgm:pt modelId="{8B3E0C01-81A8-4CDE-ACE7-633FBA181D08}" type="parTrans" cxnId="{0B0231B4-F89D-4981-B01A-37AC49B00309}">
      <dgm:prSet/>
      <dgm:spPr/>
      <dgm:t>
        <a:bodyPr/>
        <a:lstStyle/>
        <a:p>
          <a:endParaRPr lang="en-US"/>
        </a:p>
      </dgm:t>
    </dgm:pt>
    <dgm:pt modelId="{23F4D191-C23E-4769-BE4B-3560987D201E}" type="sibTrans" cxnId="{0B0231B4-F89D-4981-B01A-37AC49B00309}">
      <dgm:prSet/>
      <dgm:spPr/>
      <dgm:t>
        <a:bodyPr/>
        <a:lstStyle/>
        <a:p>
          <a:endParaRPr lang="en-US"/>
        </a:p>
      </dgm:t>
    </dgm:pt>
    <dgm:pt modelId="{52EFE818-ACE8-4525-A294-99C4B8CB9D0B}">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Jardins collectifs : </a:t>
          </a:r>
        </a:p>
        <a:p>
          <a:r>
            <a:rPr lang="fr-CA" dirty="0">
              <a:latin typeface="Bierstadt" panose="020B0004020202020204" pitchFamily="34" charset="0"/>
            </a:rPr>
            <a:t>4</a:t>
          </a:r>
          <a:endParaRPr lang="en-US" dirty="0">
            <a:latin typeface="Bierstadt" panose="020B0004020202020204" pitchFamily="34" charset="0"/>
          </a:endParaRPr>
        </a:p>
      </dgm:t>
    </dgm:pt>
    <dgm:pt modelId="{51B65F74-97DE-421C-91A7-EAB15D27DA8D}" type="parTrans" cxnId="{71E5374D-F6DB-48BE-BEAF-182A6355F3EE}">
      <dgm:prSet/>
      <dgm:spPr/>
      <dgm:t>
        <a:bodyPr/>
        <a:lstStyle/>
        <a:p>
          <a:endParaRPr lang="en-US"/>
        </a:p>
      </dgm:t>
    </dgm:pt>
    <dgm:pt modelId="{BA6023BF-A61D-46CB-8C77-3577A121133D}" type="sibTrans" cxnId="{71E5374D-F6DB-48BE-BEAF-182A6355F3EE}">
      <dgm:prSet/>
      <dgm:spPr/>
      <dgm:t>
        <a:bodyPr/>
        <a:lstStyle/>
        <a:p>
          <a:endParaRPr lang="en-US"/>
        </a:p>
      </dgm:t>
    </dgm:pt>
    <dgm:pt modelId="{E1EC9017-51C9-4B22-9E43-86C26B3F8080}">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Jardins communautaires : </a:t>
          </a:r>
        </a:p>
        <a:p>
          <a:r>
            <a:rPr lang="en-US" dirty="0">
              <a:latin typeface="Bierstadt" panose="020B0004020202020204" pitchFamily="34" charset="0"/>
            </a:rPr>
            <a:t>4</a:t>
          </a:r>
        </a:p>
      </dgm:t>
    </dgm:pt>
    <dgm:pt modelId="{E916E437-B099-4A39-8C19-DF609FE08F11}" type="parTrans" cxnId="{7AE1D8C4-BFEA-4F68-89A6-D3543D357F25}">
      <dgm:prSet/>
      <dgm:spPr/>
      <dgm:t>
        <a:bodyPr/>
        <a:lstStyle/>
        <a:p>
          <a:endParaRPr lang="en-US"/>
        </a:p>
      </dgm:t>
    </dgm:pt>
    <dgm:pt modelId="{D2B0798B-891A-4768-BAF9-DA2D45482AED}" type="sibTrans" cxnId="{7AE1D8C4-BFEA-4F68-89A6-D3543D357F25}">
      <dgm:prSet/>
      <dgm:spPr/>
      <dgm:t>
        <a:bodyPr/>
        <a:lstStyle/>
        <a:p>
          <a:endParaRPr lang="en-US"/>
        </a:p>
      </dgm:t>
    </dgm:pt>
    <dgm:pt modelId="{4FE3A301-DA3D-42AF-A146-AAABA4CA17AD}">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Jardin de production (</a:t>
          </a:r>
          <a:r>
            <a:rPr lang="fr-CA" dirty="0" err="1">
              <a:latin typeface="Bierstadt" panose="020B0004020202020204" pitchFamily="34" charset="0"/>
            </a:rPr>
            <a:t>approv</a:t>
          </a:r>
          <a:r>
            <a:rPr lang="fr-CA" dirty="0">
              <a:latin typeface="Bierstadt" panose="020B0004020202020204" pitchFamily="34" charset="0"/>
            </a:rPr>
            <a:t>. alimentaire collectif) : </a:t>
          </a:r>
        </a:p>
        <a:p>
          <a:r>
            <a:rPr lang="fr-CA" dirty="0">
              <a:latin typeface="Bierstadt" panose="020B0004020202020204" pitchFamily="34" charset="0"/>
            </a:rPr>
            <a:t>-</a:t>
          </a:r>
          <a:endParaRPr lang="en-US" dirty="0">
            <a:latin typeface="Bierstadt" panose="020B0004020202020204" pitchFamily="34" charset="0"/>
          </a:endParaRPr>
        </a:p>
      </dgm:t>
    </dgm:pt>
    <dgm:pt modelId="{0710BCBE-6C75-41F3-BA27-213ADADEF4B5}" type="sibTrans" cxnId="{9E9C0918-A0E0-4BDD-88E7-EFA474C33975}">
      <dgm:prSet/>
      <dgm:spPr/>
      <dgm:t>
        <a:bodyPr/>
        <a:lstStyle/>
        <a:p>
          <a:endParaRPr lang="en-US"/>
        </a:p>
      </dgm:t>
    </dgm:pt>
    <dgm:pt modelId="{0E7EACD8-612E-44FF-8A98-CC41631E35BC}" type="parTrans" cxnId="{9E9C0918-A0E0-4BDD-88E7-EFA474C33975}">
      <dgm:prSet/>
      <dgm:spPr/>
      <dgm:t>
        <a:bodyPr/>
        <a:lstStyle/>
        <a:p>
          <a:endParaRPr lang="en-US"/>
        </a:p>
      </dgm:t>
    </dgm:pt>
    <dgm:pt modelId="{D18F1A86-8BF2-4162-A7B1-DCFCEFD3C3F2}" type="pres">
      <dgm:prSet presAssocID="{303C742A-5FCC-4FE9-BED0-2330C79BB07B}" presName="diagram" presStyleCnt="0">
        <dgm:presLayoutVars>
          <dgm:dir/>
          <dgm:resizeHandles val="exact"/>
        </dgm:presLayoutVars>
      </dgm:prSet>
      <dgm:spPr/>
    </dgm:pt>
    <dgm:pt modelId="{47950D3A-512F-4BE7-8EC3-9A407C13CA26}" type="pres">
      <dgm:prSet presAssocID="{EBAFD0A7-91C8-4A15-966D-E3163D6DB0F0}" presName="node" presStyleLbl="node1" presStyleIdx="0" presStyleCnt="5">
        <dgm:presLayoutVars>
          <dgm:bulletEnabled val="1"/>
        </dgm:presLayoutVars>
      </dgm:prSet>
      <dgm:spPr>
        <a:prstGeom prst="roundRect">
          <a:avLst/>
        </a:prstGeom>
      </dgm:spPr>
    </dgm:pt>
    <dgm:pt modelId="{44FF3E89-7CEE-4376-BEC6-6F951A3807FA}" type="pres">
      <dgm:prSet presAssocID="{DB519ACB-5745-41B3-8CBF-9D8D5BC50B31}" presName="sibTrans" presStyleCnt="0"/>
      <dgm:spPr/>
    </dgm:pt>
    <dgm:pt modelId="{927CFD5E-8467-4B66-93D8-2666BA8F5088}" type="pres">
      <dgm:prSet presAssocID="{99463F22-ECE9-4547-8AFC-FEF8CEA27EEE}" presName="node" presStyleLbl="node1" presStyleIdx="1" presStyleCnt="5">
        <dgm:presLayoutVars>
          <dgm:bulletEnabled val="1"/>
        </dgm:presLayoutVars>
      </dgm:prSet>
      <dgm:spPr>
        <a:prstGeom prst="roundRect">
          <a:avLst/>
        </a:prstGeom>
      </dgm:spPr>
    </dgm:pt>
    <dgm:pt modelId="{D68C6E20-5552-49AE-84EC-E77C858D9B36}" type="pres">
      <dgm:prSet presAssocID="{23F4D191-C23E-4769-BE4B-3560987D201E}" presName="sibTrans" presStyleCnt="0"/>
      <dgm:spPr/>
    </dgm:pt>
    <dgm:pt modelId="{27E36485-7A01-4D93-8E70-3FEEA7250875}" type="pres">
      <dgm:prSet presAssocID="{52EFE818-ACE8-4525-A294-99C4B8CB9D0B}" presName="node" presStyleLbl="node1" presStyleIdx="2" presStyleCnt="5">
        <dgm:presLayoutVars>
          <dgm:bulletEnabled val="1"/>
        </dgm:presLayoutVars>
      </dgm:prSet>
      <dgm:spPr>
        <a:prstGeom prst="roundRect">
          <a:avLst/>
        </a:prstGeom>
      </dgm:spPr>
    </dgm:pt>
    <dgm:pt modelId="{F784A560-F3DF-41DF-8869-A5E6AC7D9DF1}" type="pres">
      <dgm:prSet presAssocID="{BA6023BF-A61D-46CB-8C77-3577A121133D}" presName="sibTrans" presStyleCnt="0"/>
      <dgm:spPr/>
    </dgm:pt>
    <dgm:pt modelId="{7C2F917F-1274-4E8F-BFA3-7E7666E00C7A}" type="pres">
      <dgm:prSet presAssocID="{E1EC9017-51C9-4B22-9E43-86C26B3F8080}" presName="node" presStyleLbl="node1" presStyleIdx="3" presStyleCnt="5">
        <dgm:presLayoutVars>
          <dgm:bulletEnabled val="1"/>
        </dgm:presLayoutVars>
      </dgm:prSet>
      <dgm:spPr>
        <a:prstGeom prst="roundRect">
          <a:avLst/>
        </a:prstGeom>
      </dgm:spPr>
    </dgm:pt>
    <dgm:pt modelId="{58240C54-A39C-430F-B30C-66DD0E02A321}" type="pres">
      <dgm:prSet presAssocID="{D2B0798B-891A-4768-BAF9-DA2D45482AED}" presName="sibTrans" presStyleCnt="0"/>
      <dgm:spPr/>
    </dgm:pt>
    <dgm:pt modelId="{079E70F9-8534-43EE-8039-BDFE1867F465}" type="pres">
      <dgm:prSet presAssocID="{4FE3A301-DA3D-42AF-A146-AAABA4CA17AD}" presName="node" presStyleLbl="node1" presStyleIdx="4" presStyleCnt="5">
        <dgm:presLayoutVars>
          <dgm:bulletEnabled val="1"/>
        </dgm:presLayoutVars>
      </dgm:prSet>
      <dgm:spPr>
        <a:prstGeom prst="roundRect">
          <a:avLst/>
        </a:prstGeom>
      </dgm:spPr>
    </dgm:pt>
  </dgm:ptLst>
  <dgm:cxnLst>
    <dgm:cxn modelId="{9E9C0918-A0E0-4BDD-88E7-EFA474C33975}" srcId="{303C742A-5FCC-4FE9-BED0-2330C79BB07B}" destId="{4FE3A301-DA3D-42AF-A146-AAABA4CA17AD}" srcOrd="4" destOrd="0" parTransId="{0E7EACD8-612E-44FF-8A98-CC41631E35BC}" sibTransId="{0710BCBE-6C75-41F3-BA27-213ADADEF4B5}"/>
    <dgm:cxn modelId="{AB6C7520-BD1A-40C1-A90C-13A3B77BCFDE}" type="presOf" srcId="{52EFE818-ACE8-4525-A294-99C4B8CB9D0B}" destId="{27E36485-7A01-4D93-8E70-3FEEA7250875}" srcOrd="0" destOrd="0" presId="urn:microsoft.com/office/officeart/2005/8/layout/default"/>
    <dgm:cxn modelId="{D958022D-AED3-4443-AA87-00FA70450CB0}" type="presOf" srcId="{303C742A-5FCC-4FE9-BED0-2330C79BB07B}" destId="{D18F1A86-8BF2-4162-A7B1-DCFCEFD3C3F2}" srcOrd="0" destOrd="0" presId="urn:microsoft.com/office/officeart/2005/8/layout/default"/>
    <dgm:cxn modelId="{B4742C42-C339-4F6B-A2EC-C38439C23D1E}" type="presOf" srcId="{E1EC9017-51C9-4B22-9E43-86C26B3F8080}" destId="{7C2F917F-1274-4E8F-BFA3-7E7666E00C7A}" srcOrd="0" destOrd="0" presId="urn:microsoft.com/office/officeart/2005/8/layout/default"/>
    <dgm:cxn modelId="{71E5374D-F6DB-48BE-BEAF-182A6355F3EE}" srcId="{303C742A-5FCC-4FE9-BED0-2330C79BB07B}" destId="{52EFE818-ACE8-4525-A294-99C4B8CB9D0B}" srcOrd="2" destOrd="0" parTransId="{51B65F74-97DE-421C-91A7-EAB15D27DA8D}" sibTransId="{BA6023BF-A61D-46CB-8C77-3577A121133D}"/>
    <dgm:cxn modelId="{F6EAC18C-91B9-484F-93D8-5B0337541BF6}" type="presOf" srcId="{99463F22-ECE9-4547-8AFC-FEF8CEA27EEE}" destId="{927CFD5E-8467-4B66-93D8-2666BA8F5088}" srcOrd="0" destOrd="0" presId="urn:microsoft.com/office/officeart/2005/8/layout/default"/>
    <dgm:cxn modelId="{70A14590-41E8-4A67-95A1-FE63089649EC}" srcId="{303C742A-5FCC-4FE9-BED0-2330C79BB07B}" destId="{EBAFD0A7-91C8-4A15-966D-E3163D6DB0F0}" srcOrd="0" destOrd="0" parTransId="{E2848602-60B7-44B4-8EFF-06AE6C3A05E7}" sibTransId="{DB519ACB-5745-41B3-8CBF-9D8D5BC50B31}"/>
    <dgm:cxn modelId="{96C41B95-85AA-4272-8938-9D352147C4EC}" type="presOf" srcId="{4FE3A301-DA3D-42AF-A146-AAABA4CA17AD}" destId="{079E70F9-8534-43EE-8039-BDFE1867F465}" srcOrd="0" destOrd="0" presId="urn:microsoft.com/office/officeart/2005/8/layout/default"/>
    <dgm:cxn modelId="{0B0231B4-F89D-4981-B01A-37AC49B00309}" srcId="{303C742A-5FCC-4FE9-BED0-2330C79BB07B}" destId="{99463F22-ECE9-4547-8AFC-FEF8CEA27EEE}" srcOrd="1" destOrd="0" parTransId="{8B3E0C01-81A8-4CDE-ACE7-633FBA181D08}" sibTransId="{23F4D191-C23E-4769-BE4B-3560987D201E}"/>
    <dgm:cxn modelId="{7AE1D8C4-BFEA-4F68-89A6-D3543D357F25}" srcId="{303C742A-5FCC-4FE9-BED0-2330C79BB07B}" destId="{E1EC9017-51C9-4B22-9E43-86C26B3F8080}" srcOrd="3" destOrd="0" parTransId="{E916E437-B099-4A39-8C19-DF609FE08F11}" sibTransId="{D2B0798B-891A-4768-BAF9-DA2D45482AED}"/>
    <dgm:cxn modelId="{501430C7-A44D-4DB8-84CD-64DD1822C61D}" type="presOf" srcId="{EBAFD0A7-91C8-4A15-966D-E3163D6DB0F0}" destId="{47950D3A-512F-4BE7-8EC3-9A407C13CA26}" srcOrd="0" destOrd="0" presId="urn:microsoft.com/office/officeart/2005/8/layout/default"/>
    <dgm:cxn modelId="{10C36236-294A-4DC7-A58C-960A6C3F2D46}" type="presParOf" srcId="{D18F1A86-8BF2-4162-A7B1-DCFCEFD3C3F2}" destId="{47950D3A-512F-4BE7-8EC3-9A407C13CA26}" srcOrd="0" destOrd="0" presId="urn:microsoft.com/office/officeart/2005/8/layout/default"/>
    <dgm:cxn modelId="{A97936F6-E50D-40AC-BEC0-135B41797B88}" type="presParOf" srcId="{D18F1A86-8BF2-4162-A7B1-DCFCEFD3C3F2}" destId="{44FF3E89-7CEE-4376-BEC6-6F951A3807FA}" srcOrd="1" destOrd="0" presId="urn:microsoft.com/office/officeart/2005/8/layout/default"/>
    <dgm:cxn modelId="{4B0DFBFE-58EF-415C-94F2-4C01AB265CC8}" type="presParOf" srcId="{D18F1A86-8BF2-4162-A7B1-DCFCEFD3C3F2}" destId="{927CFD5E-8467-4B66-93D8-2666BA8F5088}" srcOrd="2" destOrd="0" presId="urn:microsoft.com/office/officeart/2005/8/layout/default"/>
    <dgm:cxn modelId="{87F302EB-F9AD-45B7-BE8E-8559381B703E}" type="presParOf" srcId="{D18F1A86-8BF2-4162-A7B1-DCFCEFD3C3F2}" destId="{D68C6E20-5552-49AE-84EC-E77C858D9B36}" srcOrd="3" destOrd="0" presId="urn:microsoft.com/office/officeart/2005/8/layout/default"/>
    <dgm:cxn modelId="{E59DA021-3305-4462-B846-CB0D06EE844C}" type="presParOf" srcId="{D18F1A86-8BF2-4162-A7B1-DCFCEFD3C3F2}" destId="{27E36485-7A01-4D93-8E70-3FEEA7250875}" srcOrd="4" destOrd="0" presId="urn:microsoft.com/office/officeart/2005/8/layout/default"/>
    <dgm:cxn modelId="{6E6C8B06-23AD-4A4F-A5A7-805EDC69CC02}" type="presParOf" srcId="{D18F1A86-8BF2-4162-A7B1-DCFCEFD3C3F2}" destId="{F784A560-F3DF-41DF-8869-A5E6AC7D9DF1}" srcOrd="5" destOrd="0" presId="urn:microsoft.com/office/officeart/2005/8/layout/default"/>
    <dgm:cxn modelId="{3D2BB605-4324-47F0-A104-B73BE3CB3359}" type="presParOf" srcId="{D18F1A86-8BF2-4162-A7B1-DCFCEFD3C3F2}" destId="{7C2F917F-1274-4E8F-BFA3-7E7666E00C7A}" srcOrd="6" destOrd="0" presId="urn:microsoft.com/office/officeart/2005/8/layout/default"/>
    <dgm:cxn modelId="{C5DD7350-BC73-4827-BB4A-422D470C5C07}" type="presParOf" srcId="{D18F1A86-8BF2-4162-A7B1-DCFCEFD3C3F2}" destId="{58240C54-A39C-430F-B30C-66DD0E02A321}" srcOrd="7" destOrd="0" presId="urn:microsoft.com/office/officeart/2005/8/layout/default"/>
    <dgm:cxn modelId="{AFDC95B9-0D25-4E1F-A73F-5CF5C04C6467}" type="presParOf" srcId="{D18F1A86-8BF2-4162-A7B1-DCFCEFD3C3F2}" destId="{079E70F9-8534-43EE-8039-BDFE1867F46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56C731-FDC5-4F03-97E9-076EC94675C0}"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DD5CAA12-229F-45E3-ADD1-DDA0FC1AC677}">
      <dgm:prSet custT="1"/>
      <dgm:spPr/>
      <dgm:t>
        <a:bodyPr/>
        <a:lstStyle/>
        <a:p>
          <a:pPr algn="ctr">
            <a:lnSpc>
              <a:spcPct val="100000"/>
            </a:lnSpc>
            <a:defRPr b="1"/>
          </a:pPr>
          <a:r>
            <a:rPr lang="fr-CA" sz="2800" dirty="0">
              <a:latin typeface="Bierstadt" panose="020B0004020202020204" pitchFamily="34" charset="0"/>
            </a:rPr>
            <a:t>Récupération</a:t>
          </a:r>
          <a:endParaRPr lang="en-US" sz="2800" dirty="0">
            <a:latin typeface="Bierstadt" panose="020B0004020202020204" pitchFamily="34" charset="0"/>
          </a:endParaRPr>
        </a:p>
      </dgm:t>
    </dgm:pt>
    <dgm:pt modelId="{27D714F7-308B-4585-88D2-DD03C1122A46}" type="parTrans" cxnId="{2994D5C8-D904-4D07-A9BD-88F67E1F6AAE}">
      <dgm:prSet/>
      <dgm:spPr/>
      <dgm:t>
        <a:bodyPr/>
        <a:lstStyle/>
        <a:p>
          <a:endParaRPr lang="en-US"/>
        </a:p>
      </dgm:t>
    </dgm:pt>
    <dgm:pt modelId="{24A7B162-3A10-4CF4-B1DB-F582E80AD226}" type="sibTrans" cxnId="{2994D5C8-D904-4D07-A9BD-88F67E1F6AAE}">
      <dgm:prSet/>
      <dgm:spPr/>
      <dgm:t>
        <a:bodyPr/>
        <a:lstStyle/>
        <a:p>
          <a:endParaRPr lang="en-US"/>
        </a:p>
      </dgm:t>
    </dgm:pt>
    <dgm:pt modelId="{D1ED623D-DD6C-4644-8BF5-205FB42F9C50}">
      <dgm:prSet custT="1"/>
      <dgm:spPr/>
      <dgm:t>
        <a:bodyPr/>
        <a:lstStyle/>
        <a:p>
          <a:pPr>
            <a:lnSpc>
              <a:spcPct val="100000"/>
            </a:lnSpc>
          </a:pPr>
          <a:r>
            <a:rPr lang="fr-CA" sz="1800" b="1" dirty="0">
              <a:latin typeface="Bierstadt" panose="020B0004020202020204" pitchFamily="34" charset="0"/>
            </a:rPr>
            <a:t>3,25 </a:t>
          </a:r>
          <a:r>
            <a:rPr lang="fr-CA" sz="1800" dirty="0">
              <a:latin typeface="Bierstadt" panose="020B0004020202020204" pitchFamily="34" charset="0"/>
            </a:rPr>
            <a:t>tonnes de denrées</a:t>
          </a:r>
          <a:endParaRPr lang="en-US" sz="1800" dirty="0">
            <a:latin typeface="Bierstadt" panose="020B0004020202020204" pitchFamily="34" charset="0"/>
          </a:endParaRPr>
        </a:p>
      </dgm:t>
    </dgm:pt>
    <dgm:pt modelId="{2C8F28F9-35C9-42C7-B618-40B05D829502}" type="parTrans" cxnId="{0A1DEFB8-046C-4F31-B1C1-2729B19E0EAA}">
      <dgm:prSet/>
      <dgm:spPr/>
      <dgm:t>
        <a:bodyPr/>
        <a:lstStyle/>
        <a:p>
          <a:endParaRPr lang="en-US"/>
        </a:p>
      </dgm:t>
    </dgm:pt>
    <dgm:pt modelId="{0D0558E1-9500-4E8C-A92A-89FA7DA1384A}" type="sibTrans" cxnId="{0A1DEFB8-046C-4F31-B1C1-2729B19E0EAA}">
      <dgm:prSet/>
      <dgm:spPr/>
      <dgm:t>
        <a:bodyPr/>
        <a:lstStyle/>
        <a:p>
          <a:endParaRPr lang="en-US"/>
        </a:p>
      </dgm:t>
    </dgm:pt>
    <dgm:pt modelId="{209D3B6A-83C7-46EA-B936-3EFCC9D1C4F5}">
      <dgm:prSet custT="1"/>
      <dgm:spPr/>
      <dgm:t>
        <a:bodyPr/>
        <a:lstStyle/>
        <a:p>
          <a:pPr algn="ctr">
            <a:lnSpc>
              <a:spcPct val="100000"/>
            </a:lnSpc>
            <a:defRPr b="1"/>
          </a:pPr>
          <a:r>
            <a:rPr lang="fr-CA" sz="2800" dirty="0">
              <a:latin typeface="Bierstadt" panose="020B0004020202020204" pitchFamily="34" charset="0"/>
            </a:rPr>
            <a:t>Distribution</a:t>
          </a:r>
          <a:endParaRPr lang="en-US" sz="2800" dirty="0">
            <a:latin typeface="Bierstadt" panose="020B0004020202020204" pitchFamily="34" charset="0"/>
          </a:endParaRPr>
        </a:p>
      </dgm:t>
    </dgm:pt>
    <dgm:pt modelId="{A769775B-2A19-4687-9261-228F788A32C6}" type="parTrans" cxnId="{C823AE5C-8A09-4ED3-8CC7-DC6257F7BC7A}">
      <dgm:prSet/>
      <dgm:spPr/>
      <dgm:t>
        <a:bodyPr/>
        <a:lstStyle/>
        <a:p>
          <a:endParaRPr lang="en-US"/>
        </a:p>
      </dgm:t>
    </dgm:pt>
    <dgm:pt modelId="{21F60D33-FEC8-4D3C-8B2E-9BADAB27930F}" type="sibTrans" cxnId="{C823AE5C-8A09-4ED3-8CC7-DC6257F7BC7A}">
      <dgm:prSet/>
      <dgm:spPr/>
      <dgm:t>
        <a:bodyPr/>
        <a:lstStyle/>
        <a:p>
          <a:endParaRPr lang="en-US"/>
        </a:p>
      </dgm:t>
    </dgm:pt>
    <dgm:pt modelId="{E07B8A6E-C349-440A-BDC2-990E3D884651}">
      <dgm:prSet custT="1"/>
      <dgm:spPr/>
      <dgm:t>
        <a:bodyPr/>
        <a:lstStyle/>
        <a:p>
          <a:pPr>
            <a:lnSpc>
              <a:spcPct val="100000"/>
            </a:lnSpc>
          </a:pPr>
          <a:r>
            <a:rPr lang="fr-CA" sz="1800" b="1" dirty="0">
              <a:latin typeface="Bierstadt" panose="020B0004020202020204" pitchFamily="34" charset="0"/>
            </a:rPr>
            <a:t>73</a:t>
          </a:r>
          <a:r>
            <a:rPr lang="fr-CA" sz="1800" dirty="0">
              <a:latin typeface="Bierstadt" panose="020B0004020202020204" pitchFamily="34" charset="0"/>
            </a:rPr>
            <a:t> organismes membres accrédités ; </a:t>
          </a:r>
          <a:r>
            <a:rPr lang="fr-CA" sz="1800" b="1" dirty="0">
              <a:latin typeface="Bierstadt" panose="020B0004020202020204" pitchFamily="34" charset="0"/>
            </a:rPr>
            <a:t>103 </a:t>
          </a:r>
          <a:r>
            <a:rPr lang="fr-CA" sz="1800" dirty="0">
              <a:latin typeface="Bierstadt" panose="020B0004020202020204" pitchFamily="34" charset="0"/>
            </a:rPr>
            <a:t>services (dont </a:t>
          </a:r>
          <a:r>
            <a:rPr lang="fr-CA" sz="1800" b="1" dirty="0">
              <a:latin typeface="Bierstadt" panose="020B0004020202020204" pitchFamily="34" charset="0"/>
            </a:rPr>
            <a:t>24</a:t>
          </a:r>
          <a:r>
            <a:rPr lang="fr-CA" sz="1800" dirty="0">
              <a:latin typeface="Bierstadt" panose="020B0004020202020204" pitchFamily="34" charset="0"/>
            </a:rPr>
            <a:t> au C-d-Q)</a:t>
          </a:r>
          <a:endParaRPr lang="en-US" sz="1800" dirty="0">
            <a:latin typeface="Bierstadt" panose="020B0004020202020204" pitchFamily="34" charset="0"/>
          </a:endParaRPr>
        </a:p>
      </dgm:t>
    </dgm:pt>
    <dgm:pt modelId="{D63E16FB-877D-443F-9FFE-FFB64D02D1C3}" type="parTrans" cxnId="{76F9A23E-338A-4B85-9195-84452C5DCF88}">
      <dgm:prSet/>
      <dgm:spPr/>
      <dgm:t>
        <a:bodyPr/>
        <a:lstStyle/>
        <a:p>
          <a:endParaRPr lang="en-US"/>
        </a:p>
      </dgm:t>
    </dgm:pt>
    <dgm:pt modelId="{6342B0C6-B47B-456E-BBA9-54DFA2CEAE53}" type="sibTrans" cxnId="{76F9A23E-338A-4B85-9195-84452C5DCF88}">
      <dgm:prSet/>
      <dgm:spPr/>
      <dgm:t>
        <a:bodyPr/>
        <a:lstStyle/>
        <a:p>
          <a:endParaRPr lang="en-US"/>
        </a:p>
      </dgm:t>
    </dgm:pt>
    <dgm:pt modelId="{4B693EE5-F19B-4C7E-A3C4-0C6DF15C27AC}">
      <dgm:prSet custT="1"/>
      <dgm:spPr/>
      <dgm:t>
        <a:bodyPr/>
        <a:lstStyle/>
        <a:p>
          <a:pPr>
            <a:lnSpc>
              <a:spcPct val="100000"/>
            </a:lnSpc>
          </a:pPr>
          <a:r>
            <a:rPr lang="fr-CA" sz="1800" b="1" dirty="0">
              <a:latin typeface="Bierstadt" panose="020B0004020202020204" pitchFamily="34" charset="0"/>
            </a:rPr>
            <a:t>25 M$ </a:t>
          </a:r>
          <a:r>
            <a:rPr lang="fr-CA" sz="1800" dirty="0">
              <a:latin typeface="Bierstadt" panose="020B0004020202020204" pitchFamily="34" charset="0"/>
            </a:rPr>
            <a:t>de valeur marchande</a:t>
          </a:r>
        </a:p>
      </dgm:t>
    </dgm:pt>
    <dgm:pt modelId="{43BB9355-1565-4B2C-A326-944D69231DC2}" type="parTrans" cxnId="{C9BA23CF-3AB6-4E8D-9195-F22A74C016A8}">
      <dgm:prSet/>
      <dgm:spPr/>
      <dgm:t>
        <a:bodyPr/>
        <a:lstStyle/>
        <a:p>
          <a:endParaRPr lang="fr-CA"/>
        </a:p>
      </dgm:t>
    </dgm:pt>
    <dgm:pt modelId="{DD9C347A-DA56-4C20-A2D4-0F3EF991C394}" type="sibTrans" cxnId="{C9BA23CF-3AB6-4E8D-9195-F22A74C016A8}">
      <dgm:prSet/>
      <dgm:spPr/>
      <dgm:t>
        <a:bodyPr/>
        <a:lstStyle/>
        <a:p>
          <a:endParaRPr lang="fr-CA"/>
        </a:p>
      </dgm:t>
    </dgm:pt>
    <dgm:pt modelId="{2AE5BA8B-3996-45D6-92C5-B7FE45FF0290}">
      <dgm:prSet custT="1"/>
      <dgm:spPr/>
      <dgm:t>
        <a:bodyPr/>
        <a:lstStyle/>
        <a:p>
          <a:pPr>
            <a:lnSpc>
              <a:spcPct val="100000"/>
            </a:lnSpc>
          </a:pPr>
          <a:r>
            <a:rPr lang="fr-CA" sz="1800" b="1" dirty="0">
              <a:latin typeface="Bierstadt" panose="020B0004020202020204" pitchFamily="34" charset="0"/>
            </a:rPr>
            <a:t>54% </a:t>
          </a:r>
          <a:r>
            <a:rPr lang="fr-CA" sz="1800" dirty="0">
              <a:latin typeface="Bierstadt" panose="020B0004020202020204" pitchFamily="34" charset="0"/>
            </a:rPr>
            <a:t>issues de fournisseurs région (+64% en 5 ans)</a:t>
          </a:r>
        </a:p>
      </dgm:t>
    </dgm:pt>
    <dgm:pt modelId="{3127576C-611B-42CE-8039-1478963A687B}" type="parTrans" cxnId="{373C1864-63DF-466E-9B73-9CAB037375BA}">
      <dgm:prSet/>
      <dgm:spPr/>
      <dgm:t>
        <a:bodyPr/>
        <a:lstStyle/>
        <a:p>
          <a:endParaRPr lang="fr-CA"/>
        </a:p>
      </dgm:t>
    </dgm:pt>
    <dgm:pt modelId="{A215429D-9188-4AB8-BCDA-154087780A24}" type="sibTrans" cxnId="{373C1864-63DF-466E-9B73-9CAB037375BA}">
      <dgm:prSet/>
      <dgm:spPr/>
      <dgm:t>
        <a:bodyPr/>
        <a:lstStyle/>
        <a:p>
          <a:endParaRPr lang="fr-CA"/>
        </a:p>
      </dgm:t>
    </dgm:pt>
    <dgm:pt modelId="{7BEC2B9A-F5B0-4E1A-9A91-1B1DF77A3235}">
      <dgm:prSet custT="1"/>
      <dgm:spPr/>
      <dgm:t>
        <a:bodyPr/>
        <a:lstStyle/>
        <a:p>
          <a:pPr>
            <a:lnSpc>
              <a:spcPct val="100000"/>
            </a:lnSpc>
          </a:pPr>
          <a:r>
            <a:rPr lang="fr-CA" sz="1800" dirty="0">
              <a:latin typeface="Bierstadt" panose="020B0004020202020204" pitchFamily="34" charset="0"/>
            </a:rPr>
            <a:t>Majoritairement des produits non-périssables </a:t>
          </a:r>
        </a:p>
      </dgm:t>
    </dgm:pt>
    <dgm:pt modelId="{7AD2EB63-9A6E-4BD9-B787-2577BEBF992C}" type="parTrans" cxnId="{A1851AF7-ECB9-4AEE-8245-E09D271F6D5E}">
      <dgm:prSet/>
      <dgm:spPr/>
      <dgm:t>
        <a:bodyPr/>
        <a:lstStyle/>
        <a:p>
          <a:endParaRPr lang="fr-CA"/>
        </a:p>
      </dgm:t>
    </dgm:pt>
    <dgm:pt modelId="{C5EA0D09-6DB2-4883-B143-BB0635D950FC}" type="sibTrans" cxnId="{A1851AF7-ECB9-4AEE-8245-E09D271F6D5E}">
      <dgm:prSet/>
      <dgm:spPr/>
      <dgm:t>
        <a:bodyPr/>
        <a:lstStyle/>
        <a:p>
          <a:endParaRPr lang="fr-CA"/>
        </a:p>
      </dgm:t>
    </dgm:pt>
    <dgm:pt modelId="{4D37F209-4D1D-48FE-9B52-49052CEC2677}">
      <dgm:prSet custT="1"/>
      <dgm:spPr/>
      <dgm:t>
        <a:bodyPr/>
        <a:lstStyle/>
        <a:p>
          <a:pPr>
            <a:lnSpc>
              <a:spcPct val="100000"/>
            </a:lnSpc>
          </a:pPr>
          <a:r>
            <a:rPr lang="fr-CA" sz="1800" b="1" dirty="0">
              <a:latin typeface="Bierstadt" panose="020B0004020202020204" pitchFamily="34" charset="0"/>
            </a:rPr>
            <a:t>25 000 </a:t>
          </a:r>
          <a:r>
            <a:rPr lang="fr-CA" sz="1800" dirty="0">
              <a:latin typeface="Bierstadt" panose="020B0004020202020204" pitchFamily="34" charset="0"/>
            </a:rPr>
            <a:t>bénéficiaires (+36% en 5 ans)</a:t>
          </a:r>
        </a:p>
      </dgm:t>
    </dgm:pt>
    <dgm:pt modelId="{D79D68EC-87EF-471D-B2EE-FF75A241C212}" type="parTrans" cxnId="{D65DADD6-6B85-47EE-AB71-C3DFFDFCB14F}">
      <dgm:prSet/>
      <dgm:spPr/>
      <dgm:t>
        <a:bodyPr/>
        <a:lstStyle/>
        <a:p>
          <a:endParaRPr lang="fr-CA"/>
        </a:p>
      </dgm:t>
    </dgm:pt>
    <dgm:pt modelId="{A01D6E6B-A79B-410A-8C64-C13B6167BCE1}" type="sibTrans" cxnId="{D65DADD6-6B85-47EE-AB71-C3DFFDFCB14F}">
      <dgm:prSet/>
      <dgm:spPr/>
      <dgm:t>
        <a:bodyPr/>
        <a:lstStyle/>
        <a:p>
          <a:endParaRPr lang="fr-CA"/>
        </a:p>
      </dgm:t>
    </dgm:pt>
    <dgm:pt modelId="{A487596D-8E98-44C2-A75A-781E46EA60BD}">
      <dgm:prSet custT="1"/>
      <dgm:spPr/>
      <dgm:t>
        <a:bodyPr/>
        <a:lstStyle/>
        <a:p>
          <a:pPr>
            <a:lnSpc>
              <a:spcPct val="100000"/>
            </a:lnSpc>
          </a:pPr>
          <a:r>
            <a:rPr lang="fr-CA" sz="1800" dirty="0">
              <a:latin typeface="Bierstadt" panose="020B0004020202020204" pitchFamily="34" charset="0"/>
            </a:rPr>
            <a:t>Diversification des bénéficiaires (baisse de la part des ménages sur l’aide sociale)</a:t>
          </a:r>
        </a:p>
      </dgm:t>
    </dgm:pt>
    <dgm:pt modelId="{57D65D6A-9C51-404B-8E10-8812697CC196}" type="parTrans" cxnId="{B2987D50-A4F2-4CEB-A817-286DE2242BFE}">
      <dgm:prSet/>
      <dgm:spPr/>
      <dgm:t>
        <a:bodyPr/>
        <a:lstStyle/>
        <a:p>
          <a:endParaRPr lang="fr-CA"/>
        </a:p>
      </dgm:t>
    </dgm:pt>
    <dgm:pt modelId="{6E86DB2B-9BA8-4708-A7D3-C9CD935B9848}" type="sibTrans" cxnId="{B2987D50-A4F2-4CEB-A817-286DE2242BFE}">
      <dgm:prSet/>
      <dgm:spPr/>
      <dgm:t>
        <a:bodyPr/>
        <a:lstStyle/>
        <a:p>
          <a:endParaRPr lang="fr-CA"/>
        </a:p>
      </dgm:t>
    </dgm:pt>
    <dgm:pt modelId="{2E97B962-CD32-41D6-B727-D55E4C261589}" type="pres">
      <dgm:prSet presAssocID="{4256C731-FDC5-4F03-97E9-076EC94675C0}" presName="root" presStyleCnt="0">
        <dgm:presLayoutVars>
          <dgm:dir/>
          <dgm:resizeHandles val="exact"/>
        </dgm:presLayoutVars>
      </dgm:prSet>
      <dgm:spPr/>
    </dgm:pt>
    <dgm:pt modelId="{4AC9C6C0-F5B7-41BA-9A1A-E0FDDF1A4ECC}" type="pres">
      <dgm:prSet presAssocID="{DD5CAA12-229F-45E3-ADD1-DDA0FC1AC677}" presName="compNode" presStyleCnt="0"/>
      <dgm:spPr/>
    </dgm:pt>
    <dgm:pt modelId="{DFDF6D9D-EC4C-4D7F-BCB1-3079FF32694D}" type="pres">
      <dgm:prSet presAssocID="{DD5CAA12-229F-45E3-ADD1-DDA0FC1AC677}" presName="iconRect" presStyleLbl="node1" presStyleIdx="0" presStyleCnt="2" custLinFactNeighborX="84938" custLinFactNeighborY="-134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anier de course avec un remplissage uni"/>
        </a:ext>
      </dgm:extLst>
    </dgm:pt>
    <dgm:pt modelId="{4EDB2FF3-5484-4F1E-BB37-1E676B4BB250}" type="pres">
      <dgm:prSet presAssocID="{DD5CAA12-229F-45E3-ADD1-DDA0FC1AC677}" presName="iconSpace" presStyleCnt="0"/>
      <dgm:spPr/>
    </dgm:pt>
    <dgm:pt modelId="{1ACE5C55-4D09-4F74-B7E9-D85FCBE5F8C2}" type="pres">
      <dgm:prSet presAssocID="{DD5CAA12-229F-45E3-ADD1-DDA0FC1AC677}" presName="parTx" presStyleLbl="revTx" presStyleIdx="0" presStyleCnt="4" custLinFactNeighborX="406" custLinFactNeighborY="-37867">
        <dgm:presLayoutVars>
          <dgm:chMax val="0"/>
          <dgm:chPref val="0"/>
        </dgm:presLayoutVars>
      </dgm:prSet>
      <dgm:spPr/>
    </dgm:pt>
    <dgm:pt modelId="{FF1D2EC4-BF4B-4B18-B719-5CD3B6A769C2}" type="pres">
      <dgm:prSet presAssocID="{DD5CAA12-229F-45E3-ADD1-DDA0FC1AC677}" presName="txSpace" presStyleCnt="0"/>
      <dgm:spPr/>
    </dgm:pt>
    <dgm:pt modelId="{DDF01DEA-3C01-45F6-8798-4CC56E4B600C}" type="pres">
      <dgm:prSet presAssocID="{DD5CAA12-229F-45E3-ADD1-DDA0FC1AC677}" presName="desTx" presStyleLbl="revTx" presStyleIdx="1" presStyleCnt="4" custLinFactNeighborY="-19974">
        <dgm:presLayoutVars/>
      </dgm:prSet>
      <dgm:spPr/>
    </dgm:pt>
    <dgm:pt modelId="{0F23C43E-A294-4EDA-B4EB-0299629AC261}" type="pres">
      <dgm:prSet presAssocID="{24A7B162-3A10-4CF4-B1DB-F582E80AD226}" presName="sibTrans" presStyleCnt="0"/>
      <dgm:spPr/>
    </dgm:pt>
    <dgm:pt modelId="{C2E57071-9D75-4387-8690-CA4B08C6DA5D}" type="pres">
      <dgm:prSet presAssocID="{209D3B6A-83C7-46EA-B936-3EFCC9D1C4F5}" presName="compNode" presStyleCnt="0"/>
      <dgm:spPr/>
    </dgm:pt>
    <dgm:pt modelId="{332C026F-D0B2-4C4E-A2F3-0EA93AAED67F}" type="pres">
      <dgm:prSet presAssocID="{209D3B6A-83C7-46EA-B936-3EFCC9D1C4F5}" presName="iconRect" presStyleLbl="node1" presStyleIdx="1" presStyleCnt="2" custLinFactNeighborX="90946" custLinFactNeighborY="1868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Livraison de nourriture avec un remplissage uni"/>
        </a:ext>
      </dgm:extLst>
    </dgm:pt>
    <dgm:pt modelId="{5FBE25E5-474B-4568-A836-2B414F1D7710}" type="pres">
      <dgm:prSet presAssocID="{209D3B6A-83C7-46EA-B936-3EFCC9D1C4F5}" presName="iconSpace" presStyleCnt="0"/>
      <dgm:spPr/>
    </dgm:pt>
    <dgm:pt modelId="{3AD162AD-A8A7-4014-8BDE-44C1996AEA71}" type="pres">
      <dgm:prSet presAssocID="{209D3B6A-83C7-46EA-B936-3EFCC9D1C4F5}" presName="parTx" presStyleLbl="revTx" presStyleIdx="2" presStyleCnt="4" custLinFactNeighborX="-1511" custLinFactNeighborY="-21439">
        <dgm:presLayoutVars>
          <dgm:chMax val="0"/>
          <dgm:chPref val="0"/>
        </dgm:presLayoutVars>
      </dgm:prSet>
      <dgm:spPr/>
    </dgm:pt>
    <dgm:pt modelId="{9A01B5FF-8550-4133-973F-A9173EDE62CE}" type="pres">
      <dgm:prSet presAssocID="{209D3B6A-83C7-46EA-B936-3EFCC9D1C4F5}" presName="txSpace" presStyleCnt="0"/>
      <dgm:spPr/>
    </dgm:pt>
    <dgm:pt modelId="{EEE0BC3C-A7E5-4AD2-9145-C1699448E812}" type="pres">
      <dgm:prSet presAssocID="{209D3B6A-83C7-46EA-B936-3EFCC9D1C4F5}" presName="desTx" presStyleLbl="revTx" presStyleIdx="3" presStyleCnt="4" custScaleY="126439" custLinFactNeighborX="-1346" custLinFactNeighborY="870">
        <dgm:presLayoutVars/>
      </dgm:prSet>
      <dgm:spPr/>
    </dgm:pt>
  </dgm:ptLst>
  <dgm:cxnLst>
    <dgm:cxn modelId="{76F9A23E-338A-4B85-9195-84452C5DCF88}" srcId="{209D3B6A-83C7-46EA-B936-3EFCC9D1C4F5}" destId="{E07B8A6E-C349-440A-BDC2-990E3D884651}" srcOrd="0" destOrd="0" parTransId="{D63E16FB-877D-443F-9FFE-FFB64D02D1C3}" sibTransId="{6342B0C6-B47B-456E-BBA9-54DFA2CEAE53}"/>
    <dgm:cxn modelId="{C823AE5C-8A09-4ED3-8CC7-DC6257F7BC7A}" srcId="{4256C731-FDC5-4F03-97E9-076EC94675C0}" destId="{209D3B6A-83C7-46EA-B936-3EFCC9D1C4F5}" srcOrd="1" destOrd="0" parTransId="{A769775B-2A19-4687-9261-228F788A32C6}" sibTransId="{21F60D33-FEC8-4D3C-8B2E-9BADAB27930F}"/>
    <dgm:cxn modelId="{373C1864-63DF-466E-9B73-9CAB037375BA}" srcId="{DD5CAA12-229F-45E3-ADD1-DDA0FC1AC677}" destId="{2AE5BA8B-3996-45D6-92C5-B7FE45FF0290}" srcOrd="2" destOrd="0" parTransId="{3127576C-611B-42CE-8039-1478963A687B}" sibTransId="{A215429D-9188-4AB8-BCDA-154087780A24}"/>
    <dgm:cxn modelId="{4DD5714D-5FCB-45B6-9A89-39D7DB3296EF}" type="presOf" srcId="{2AE5BA8B-3996-45D6-92C5-B7FE45FF0290}" destId="{DDF01DEA-3C01-45F6-8798-4CC56E4B600C}" srcOrd="0" destOrd="2" presId="urn:microsoft.com/office/officeart/2018/2/layout/IconLabelDescriptionList"/>
    <dgm:cxn modelId="{A09FE66F-9777-4F5A-8DFB-6EB9A94BF977}" type="presOf" srcId="{E07B8A6E-C349-440A-BDC2-990E3D884651}" destId="{EEE0BC3C-A7E5-4AD2-9145-C1699448E812}" srcOrd="0" destOrd="0" presId="urn:microsoft.com/office/officeart/2018/2/layout/IconLabelDescriptionList"/>
    <dgm:cxn modelId="{B2987D50-A4F2-4CEB-A817-286DE2242BFE}" srcId="{209D3B6A-83C7-46EA-B936-3EFCC9D1C4F5}" destId="{A487596D-8E98-44C2-A75A-781E46EA60BD}" srcOrd="2" destOrd="0" parTransId="{57D65D6A-9C51-404B-8E10-8812697CC196}" sibTransId="{6E86DB2B-9BA8-4708-A7D3-C9CD935B9848}"/>
    <dgm:cxn modelId="{B0DB4055-9DB6-4F99-A344-F3C3D2647FB9}" type="presOf" srcId="{4256C731-FDC5-4F03-97E9-076EC94675C0}" destId="{2E97B962-CD32-41D6-B727-D55E4C261589}" srcOrd="0" destOrd="0" presId="urn:microsoft.com/office/officeart/2018/2/layout/IconLabelDescriptionList"/>
    <dgm:cxn modelId="{213AC980-E6C3-4C96-987E-D0BCD2B2583F}" type="presOf" srcId="{D1ED623D-DD6C-4644-8BF5-205FB42F9C50}" destId="{DDF01DEA-3C01-45F6-8798-4CC56E4B600C}" srcOrd="0" destOrd="0" presId="urn:microsoft.com/office/officeart/2018/2/layout/IconLabelDescriptionList"/>
    <dgm:cxn modelId="{AFBFFA8E-12A1-41B4-B6C0-1A4BB2FCBB8F}" type="presOf" srcId="{7BEC2B9A-F5B0-4E1A-9A91-1B1DF77A3235}" destId="{DDF01DEA-3C01-45F6-8798-4CC56E4B600C}" srcOrd="0" destOrd="3" presId="urn:microsoft.com/office/officeart/2018/2/layout/IconLabelDescriptionList"/>
    <dgm:cxn modelId="{B3BC76A0-549C-46C1-8988-F9C3D4348EE0}" type="presOf" srcId="{A487596D-8E98-44C2-A75A-781E46EA60BD}" destId="{EEE0BC3C-A7E5-4AD2-9145-C1699448E812}" srcOrd="0" destOrd="2" presId="urn:microsoft.com/office/officeart/2018/2/layout/IconLabelDescriptionList"/>
    <dgm:cxn modelId="{0A1DEFB8-046C-4F31-B1C1-2729B19E0EAA}" srcId="{DD5CAA12-229F-45E3-ADD1-DDA0FC1AC677}" destId="{D1ED623D-DD6C-4644-8BF5-205FB42F9C50}" srcOrd="0" destOrd="0" parTransId="{2C8F28F9-35C9-42C7-B618-40B05D829502}" sibTransId="{0D0558E1-9500-4E8C-A92A-89FA7DA1384A}"/>
    <dgm:cxn modelId="{954120C1-69C4-4994-950F-F4AFCB5450AE}" type="presOf" srcId="{DD5CAA12-229F-45E3-ADD1-DDA0FC1AC677}" destId="{1ACE5C55-4D09-4F74-B7E9-D85FCBE5F8C2}" srcOrd="0" destOrd="0" presId="urn:microsoft.com/office/officeart/2018/2/layout/IconLabelDescriptionList"/>
    <dgm:cxn modelId="{2994D5C8-D904-4D07-A9BD-88F67E1F6AAE}" srcId="{4256C731-FDC5-4F03-97E9-076EC94675C0}" destId="{DD5CAA12-229F-45E3-ADD1-DDA0FC1AC677}" srcOrd="0" destOrd="0" parTransId="{27D714F7-308B-4585-88D2-DD03C1122A46}" sibTransId="{24A7B162-3A10-4CF4-B1DB-F582E80AD226}"/>
    <dgm:cxn modelId="{C9BA23CF-3AB6-4E8D-9195-F22A74C016A8}" srcId="{DD5CAA12-229F-45E3-ADD1-DDA0FC1AC677}" destId="{4B693EE5-F19B-4C7E-A3C4-0C6DF15C27AC}" srcOrd="1" destOrd="0" parTransId="{43BB9355-1565-4B2C-A326-944D69231DC2}" sibTransId="{DD9C347A-DA56-4C20-A2D4-0F3EF991C394}"/>
    <dgm:cxn modelId="{D65DADD6-6B85-47EE-AB71-C3DFFDFCB14F}" srcId="{209D3B6A-83C7-46EA-B936-3EFCC9D1C4F5}" destId="{4D37F209-4D1D-48FE-9B52-49052CEC2677}" srcOrd="1" destOrd="0" parTransId="{D79D68EC-87EF-471D-B2EE-FF75A241C212}" sibTransId="{A01D6E6B-A79B-410A-8C64-C13B6167BCE1}"/>
    <dgm:cxn modelId="{BC1271DA-3D78-493F-AA94-6E414088FA94}" type="presOf" srcId="{209D3B6A-83C7-46EA-B936-3EFCC9D1C4F5}" destId="{3AD162AD-A8A7-4014-8BDE-44C1996AEA71}" srcOrd="0" destOrd="0" presId="urn:microsoft.com/office/officeart/2018/2/layout/IconLabelDescriptionList"/>
    <dgm:cxn modelId="{8ABEA2E0-E6E8-481E-8D86-440326CF3265}" type="presOf" srcId="{4B693EE5-F19B-4C7E-A3C4-0C6DF15C27AC}" destId="{DDF01DEA-3C01-45F6-8798-4CC56E4B600C}" srcOrd="0" destOrd="1" presId="urn:microsoft.com/office/officeart/2018/2/layout/IconLabelDescriptionList"/>
    <dgm:cxn modelId="{FC58A1E4-6A94-4419-9330-84E07B79093B}" type="presOf" srcId="{4D37F209-4D1D-48FE-9B52-49052CEC2677}" destId="{EEE0BC3C-A7E5-4AD2-9145-C1699448E812}" srcOrd="0" destOrd="1" presId="urn:microsoft.com/office/officeart/2018/2/layout/IconLabelDescriptionList"/>
    <dgm:cxn modelId="{A1851AF7-ECB9-4AEE-8245-E09D271F6D5E}" srcId="{DD5CAA12-229F-45E3-ADD1-DDA0FC1AC677}" destId="{7BEC2B9A-F5B0-4E1A-9A91-1B1DF77A3235}" srcOrd="3" destOrd="0" parTransId="{7AD2EB63-9A6E-4BD9-B787-2577BEBF992C}" sibTransId="{C5EA0D09-6DB2-4883-B143-BB0635D950FC}"/>
    <dgm:cxn modelId="{91A79586-C11E-4A1A-9575-004583CE3A7A}" type="presParOf" srcId="{2E97B962-CD32-41D6-B727-D55E4C261589}" destId="{4AC9C6C0-F5B7-41BA-9A1A-E0FDDF1A4ECC}" srcOrd="0" destOrd="0" presId="urn:microsoft.com/office/officeart/2018/2/layout/IconLabelDescriptionList"/>
    <dgm:cxn modelId="{688F3D95-6867-458D-8751-997012A4792D}" type="presParOf" srcId="{4AC9C6C0-F5B7-41BA-9A1A-E0FDDF1A4ECC}" destId="{DFDF6D9D-EC4C-4D7F-BCB1-3079FF32694D}" srcOrd="0" destOrd="0" presId="urn:microsoft.com/office/officeart/2018/2/layout/IconLabelDescriptionList"/>
    <dgm:cxn modelId="{E953C887-0C4A-4E6A-8AC9-1D34A5396624}" type="presParOf" srcId="{4AC9C6C0-F5B7-41BA-9A1A-E0FDDF1A4ECC}" destId="{4EDB2FF3-5484-4F1E-BB37-1E676B4BB250}" srcOrd="1" destOrd="0" presId="urn:microsoft.com/office/officeart/2018/2/layout/IconLabelDescriptionList"/>
    <dgm:cxn modelId="{687254CD-725F-4D8F-9463-C31C591C7BCD}" type="presParOf" srcId="{4AC9C6C0-F5B7-41BA-9A1A-E0FDDF1A4ECC}" destId="{1ACE5C55-4D09-4F74-B7E9-D85FCBE5F8C2}" srcOrd="2" destOrd="0" presId="urn:microsoft.com/office/officeart/2018/2/layout/IconLabelDescriptionList"/>
    <dgm:cxn modelId="{610F09D2-4000-4783-8FBE-02FEA4DA7274}" type="presParOf" srcId="{4AC9C6C0-F5B7-41BA-9A1A-E0FDDF1A4ECC}" destId="{FF1D2EC4-BF4B-4B18-B719-5CD3B6A769C2}" srcOrd="3" destOrd="0" presId="urn:microsoft.com/office/officeart/2018/2/layout/IconLabelDescriptionList"/>
    <dgm:cxn modelId="{391137A5-6DB0-4CB5-B42C-22CCB00B119D}" type="presParOf" srcId="{4AC9C6C0-F5B7-41BA-9A1A-E0FDDF1A4ECC}" destId="{DDF01DEA-3C01-45F6-8798-4CC56E4B600C}" srcOrd="4" destOrd="0" presId="urn:microsoft.com/office/officeart/2018/2/layout/IconLabelDescriptionList"/>
    <dgm:cxn modelId="{C5E2A38A-76F3-4987-8DC7-970ECCC91530}" type="presParOf" srcId="{2E97B962-CD32-41D6-B727-D55E4C261589}" destId="{0F23C43E-A294-4EDA-B4EB-0299629AC261}" srcOrd="1" destOrd="0" presId="urn:microsoft.com/office/officeart/2018/2/layout/IconLabelDescriptionList"/>
    <dgm:cxn modelId="{DA29F487-CCE3-48A7-9AD6-F90A47C9B5A8}" type="presParOf" srcId="{2E97B962-CD32-41D6-B727-D55E4C261589}" destId="{C2E57071-9D75-4387-8690-CA4B08C6DA5D}" srcOrd="2" destOrd="0" presId="urn:microsoft.com/office/officeart/2018/2/layout/IconLabelDescriptionList"/>
    <dgm:cxn modelId="{D69696DC-B841-43CF-AF53-46BFC3DD9D50}" type="presParOf" srcId="{C2E57071-9D75-4387-8690-CA4B08C6DA5D}" destId="{332C026F-D0B2-4C4E-A2F3-0EA93AAED67F}" srcOrd="0" destOrd="0" presId="urn:microsoft.com/office/officeart/2018/2/layout/IconLabelDescriptionList"/>
    <dgm:cxn modelId="{DF93F889-DBBB-4BB5-AE1C-73704175795B}" type="presParOf" srcId="{C2E57071-9D75-4387-8690-CA4B08C6DA5D}" destId="{5FBE25E5-474B-4568-A836-2B414F1D7710}" srcOrd="1" destOrd="0" presId="urn:microsoft.com/office/officeart/2018/2/layout/IconLabelDescriptionList"/>
    <dgm:cxn modelId="{4F747A05-60B5-4E25-B431-8FC4335EF40F}" type="presParOf" srcId="{C2E57071-9D75-4387-8690-CA4B08C6DA5D}" destId="{3AD162AD-A8A7-4014-8BDE-44C1996AEA71}" srcOrd="2" destOrd="0" presId="urn:microsoft.com/office/officeart/2018/2/layout/IconLabelDescriptionList"/>
    <dgm:cxn modelId="{CF87A557-3474-4D8A-9FD8-28FBAC7A7025}" type="presParOf" srcId="{C2E57071-9D75-4387-8690-CA4B08C6DA5D}" destId="{9A01B5FF-8550-4133-973F-A9173EDE62CE}" srcOrd="3" destOrd="0" presId="urn:microsoft.com/office/officeart/2018/2/layout/IconLabelDescriptionList"/>
    <dgm:cxn modelId="{24FD1269-EC98-45AF-B94F-CCD36F74779B}" type="presParOf" srcId="{C2E57071-9D75-4387-8690-CA4B08C6DA5D}" destId="{EEE0BC3C-A7E5-4AD2-9145-C1699448E812}"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03C742A-5FCC-4FE9-BED0-2330C79BB07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BAFD0A7-91C8-4A15-966D-E3163D6DB0F0}">
      <dgm:prSet custT="1"/>
      <dgm:spPr>
        <a:solidFill>
          <a:schemeClr val="accent1"/>
        </a:solidFill>
        <a:ln>
          <a:solidFill>
            <a:schemeClr val="accent2">
              <a:lumMod val="50000"/>
            </a:schemeClr>
          </a:solidFill>
        </a:ln>
      </dgm:spPr>
      <dgm:t>
        <a:bodyPr/>
        <a:lstStyle/>
        <a:p>
          <a:r>
            <a:rPr lang="fr-CA" sz="1600" dirty="0">
              <a:solidFill>
                <a:schemeClr val="tx2"/>
              </a:solidFill>
              <a:latin typeface="Bierstadt" panose="020B0004020202020204" pitchFamily="34" charset="0"/>
            </a:rPr>
            <a:t>Dépannage alimentaire :</a:t>
          </a:r>
        </a:p>
        <a:p>
          <a:r>
            <a:rPr lang="en-US" sz="1800" b="1" dirty="0">
              <a:solidFill>
                <a:schemeClr val="tx2"/>
              </a:solidFill>
              <a:effectLst/>
              <a:latin typeface="Bierstadt" panose="020B0004020202020204" pitchFamily="34" charset="0"/>
            </a:rPr>
            <a:t>9</a:t>
          </a:r>
        </a:p>
      </dgm:t>
    </dgm:pt>
    <dgm:pt modelId="{E2848602-60B7-44B4-8EFF-06AE6C3A05E7}" type="parTrans" cxnId="{70A14590-41E8-4A67-95A1-FE63089649EC}">
      <dgm:prSet/>
      <dgm:spPr/>
      <dgm:t>
        <a:bodyPr/>
        <a:lstStyle/>
        <a:p>
          <a:endParaRPr lang="en-US"/>
        </a:p>
      </dgm:t>
    </dgm:pt>
    <dgm:pt modelId="{DB519ACB-5745-41B3-8CBF-9D8D5BC50B31}" type="sibTrans" cxnId="{70A14590-41E8-4A67-95A1-FE63089649EC}">
      <dgm:prSet/>
      <dgm:spPr/>
      <dgm:t>
        <a:bodyPr/>
        <a:lstStyle/>
        <a:p>
          <a:endParaRPr lang="en-US"/>
        </a:p>
      </dgm:t>
    </dgm:pt>
    <dgm:pt modelId="{99463F22-ECE9-4547-8AFC-FEF8CEA27EEE}">
      <dgm:prSet custT="1"/>
      <dgm:spPr>
        <a:solidFill>
          <a:schemeClr val="accent1"/>
        </a:solidFill>
        <a:ln>
          <a:solidFill>
            <a:schemeClr val="accent2">
              <a:lumMod val="50000"/>
            </a:schemeClr>
          </a:solidFill>
        </a:ln>
      </dgm:spPr>
      <dgm:t>
        <a:bodyPr/>
        <a:lstStyle/>
        <a:p>
          <a:r>
            <a:rPr lang="fr-CA" sz="1600" dirty="0">
              <a:solidFill>
                <a:schemeClr val="tx2"/>
              </a:solidFill>
              <a:latin typeface="Bierstadt" panose="020B0004020202020204" pitchFamily="34" charset="0"/>
            </a:rPr>
            <a:t>Distribution alimentaire: </a:t>
          </a:r>
        </a:p>
        <a:p>
          <a:r>
            <a:rPr lang="en-US" sz="1800" b="1" dirty="0">
              <a:solidFill>
                <a:schemeClr val="tx2"/>
              </a:solidFill>
              <a:effectLst/>
              <a:latin typeface="Bierstadt" panose="020B0004020202020204" pitchFamily="34" charset="0"/>
            </a:rPr>
            <a:t>2</a:t>
          </a:r>
        </a:p>
      </dgm:t>
    </dgm:pt>
    <dgm:pt modelId="{8B3E0C01-81A8-4CDE-ACE7-633FBA181D08}" type="parTrans" cxnId="{0B0231B4-F89D-4981-B01A-37AC49B00309}">
      <dgm:prSet/>
      <dgm:spPr/>
      <dgm:t>
        <a:bodyPr/>
        <a:lstStyle/>
        <a:p>
          <a:endParaRPr lang="en-US"/>
        </a:p>
      </dgm:t>
    </dgm:pt>
    <dgm:pt modelId="{23F4D191-C23E-4769-BE4B-3560987D201E}" type="sibTrans" cxnId="{0B0231B4-F89D-4981-B01A-37AC49B00309}">
      <dgm:prSet/>
      <dgm:spPr/>
      <dgm:t>
        <a:bodyPr/>
        <a:lstStyle/>
        <a:p>
          <a:endParaRPr lang="en-US"/>
        </a:p>
      </dgm:t>
    </dgm:pt>
    <dgm:pt modelId="{52EFE818-ACE8-4525-A294-99C4B8CB9D0B}">
      <dgm:prSet custT="1"/>
      <dgm:spPr>
        <a:solidFill>
          <a:schemeClr val="accent1"/>
        </a:solidFill>
        <a:ln>
          <a:solidFill>
            <a:schemeClr val="accent2">
              <a:lumMod val="50000"/>
            </a:schemeClr>
          </a:solidFill>
        </a:ln>
      </dgm:spPr>
      <dgm:t>
        <a:bodyPr/>
        <a:lstStyle/>
        <a:p>
          <a:r>
            <a:rPr lang="fr-CA" sz="1600" dirty="0">
              <a:solidFill>
                <a:schemeClr val="tx2"/>
              </a:solidFill>
              <a:latin typeface="Bierstadt" panose="020B0004020202020204" pitchFamily="34" charset="0"/>
            </a:rPr>
            <a:t>Panier de Noël : </a:t>
          </a:r>
        </a:p>
        <a:p>
          <a:r>
            <a:rPr lang="en-US" sz="1800" b="1" dirty="0">
              <a:solidFill>
                <a:schemeClr val="tx2"/>
              </a:solidFill>
              <a:effectLst/>
              <a:latin typeface="Bierstadt" panose="020B0004020202020204" pitchFamily="34" charset="0"/>
            </a:rPr>
            <a:t>2</a:t>
          </a:r>
        </a:p>
      </dgm:t>
    </dgm:pt>
    <dgm:pt modelId="{51B65F74-97DE-421C-91A7-EAB15D27DA8D}" type="parTrans" cxnId="{71E5374D-F6DB-48BE-BEAF-182A6355F3EE}">
      <dgm:prSet/>
      <dgm:spPr/>
      <dgm:t>
        <a:bodyPr/>
        <a:lstStyle/>
        <a:p>
          <a:endParaRPr lang="en-US"/>
        </a:p>
      </dgm:t>
    </dgm:pt>
    <dgm:pt modelId="{BA6023BF-A61D-46CB-8C77-3577A121133D}" type="sibTrans" cxnId="{71E5374D-F6DB-48BE-BEAF-182A6355F3EE}">
      <dgm:prSet/>
      <dgm:spPr/>
      <dgm:t>
        <a:bodyPr/>
        <a:lstStyle/>
        <a:p>
          <a:endParaRPr lang="en-US"/>
        </a:p>
      </dgm:t>
    </dgm:pt>
    <dgm:pt modelId="{E1EC9017-51C9-4B22-9E43-86C26B3F8080}">
      <dgm:prSet custT="1"/>
      <dgm:spPr>
        <a:solidFill>
          <a:schemeClr val="accent1"/>
        </a:solidFill>
        <a:ln>
          <a:solidFill>
            <a:schemeClr val="accent2">
              <a:lumMod val="50000"/>
            </a:schemeClr>
          </a:solidFill>
        </a:ln>
      </dgm:spPr>
      <dgm:t>
        <a:bodyPr/>
        <a:lstStyle/>
        <a:p>
          <a:r>
            <a:rPr lang="fr-CA" sz="1600" dirty="0">
              <a:solidFill>
                <a:schemeClr val="tx2"/>
              </a:solidFill>
              <a:latin typeface="Bierstadt" panose="020B0004020202020204" pitchFamily="34" charset="0"/>
            </a:rPr>
            <a:t>Popote roulante : </a:t>
          </a:r>
        </a:p>
        <a:p>
          <a:r>
            <a:rPr lang="en-US" sz="1800" b="1" dirty="0">
              <a:solidFill>
                <a:schemeClr val="tx2"/>
              </a:solidFill>
              <a:effectLst/>
              <a:latin typeface="Bierstadt" panose="020B0004020202020204" pitchFamily="34" charset="0"/>
            </a:rPr>
            <a:t>-</a:t>
          </a:r>
        </a:p>
      </dgm:t>
    </dgm:pt>
    <dgm:pt modelId="{E916E437-B099-4A39-8C19-DF609FE08F11}" type="parTrans" cxnId="{7AE1D8C4-BFEA-4F68-89A6-D3543D357F25}">
      <dgm:prSet/>
      <dgm:spPr/>
      <dgm:t>
        <a:bodyPr/>
        <a:lstStyle/>
        <a:p>
          <a:endParaRPr lang="en-US"/>
        </a:p>
      </dgm:t>
    </dgm:pt>
    <dgm:pt modelId="{D2B0798B-891A-4768-BAF9-DA2D45482AED}" type="sibTrans" cxnId="{7AE1D8C4-BFEA-4F68-89A6-D3543D357F25}">
      <dgm:prSet/>
      <dgm:spPr/>
      <dgm:t>
        <a:bodyPr/>
        <a:lstStyle/>
        <a:p>
          <a:endParaRPr lang="en-US"/>
        </a:p>
      </dgm:t>
    </dgm:pt>
    <dgm:pt modelId="{4FE3A301-DA3D-42AF-A146-AAABA4CA17AD}">
      <dgm:prSet custT="1"/>
      <dgm:spPr>
        <a:solidFill>
          <a:schemeClr val="accent1"/>
        </a:solidFill>
        <a:ln>
          <a:solidFill>
            <a:schemeClr val="accent2">
              <a:lumMod val="50000"/>
            </a:schemeClr>
          </a:solidFill>
        </a:ln>
      </dgm:spPr>
      <dgm:t>
        <a:bodyPr/>
        <a:lstStyle/>
        <a:p>
          <a:r>
            <a:rPr lang="fr-CA" sz="1600" dirty="0">
              <a:solidFill>
                <a:schemeClr val="tx2"/>
              </a:solidFill>
              <a:latin typeface="Bierstadt" panose="020B0004020202020204" pitchFamily="34" charset="0"/>
            </a:rPr>
            <a:t>Repas communautaires :</a:t>
          </a:r>
        </a:p>
        <a:p>
          <a:r>
            <a:rPr lang="en-US" sz="1800" b="1" dirty="0">
              <a:solidFill>
                <a:schemeClr val="tx2"/>
              </a:solidFill>
              <a:effectLst/>
              <a:latin typeface="Bierstadt" panose="020B0004020202020204" pitchFamily="34" charset="0"/>
            </a:rPr>
            <a:t>2</a:t>
          </a:r>
        </a:p>
      </dgm:t>
    </dgm:pt>
    <dgm:pt modelId="{0710BCBE-6C75-41F3-BA27-213ADADEF4B5}" type="sibTrans" cxnId="{9E9C0918-A0E0-4BDD-88E7-EFA474C33975}">
      <dgm:prSet/>
      <dgm:spPr/>
      <dgm:t>
        <a:bodyPr/>
        <a:lstStyle/>
        <a:p>
          <a:endParaRPr lang="en-US"/>
        </a:p>
      </dgm:t>
    </dgm:pt>
    <dgm:pt modelId="{0E7EACD8-612E-44FF-8A98-CC41631E35BC}" type="parTrans" cxnId="{9E9C0918-A0E0-4BDD-88E7-EFA474C33975}">
      <dgm:prSet/>
      <dgm:spPr/>
      <dgm:t>
        <a:bodyPr/>
        <a:lstStyle/>
        <a:p>
          <a:endParaRPr lang="en-US"/>
        </a:p>
      </dgm:t>
    </dgm:pt>
    <dgm:pt modelId="{5EFA358A-5AFA-4E41-9B54-0A058004A8B3}">
      <dgm:prSet custT="1"/>
      <dgm:spPr>
        <a:solidFill>
          <a:schemeClr val="accent1"/>
        </a:solidFill>
        <a:ln>
          <a:solidFill>
            <a:schemeClr val="accent2">
              <a:lumMod val="50000"/>
            </a:schemeClr>
          </a:solidFill>
        </a:ln>
      </dgm:spPr>
      <dgm:t>
        <a:bodyPr/>
        <a:lstStyle/>
        <a:p>
          <a:r>
            <a:rPr lang="fr-CA" sz="1600" dirty="0">
              <a:solidFill>
                <a:schemeClr val="tx2"/>
              </a:solidFill>
              <a:latin typeface="Bierstadt" panose="020B0004020202020204" pitchFamily="34" charset="0"/>
            </a:rPr>
            <a:t>Soupe populaire:</a:t>
          </a:r>
        </a:p>
        <a:p>
          <a:r>
            <a:rPr lang="fr-CA" sz="1800" b="1" dirty="0">
              <a:solidFill>
                <a:schemeClr val="tx2"/>
              </a:solidFill>
              <a:effectLst/>
              <a:latin typeface="Bierstadt" panose="020B0004020202020204" pitchFamily="34" charset="0"/>
            </a:rPr>
            <a:t>1</a:t>
          </a:r>
        </a:p>
      </dgm:t>
    </dgm:pt>
    <dgm:pt modelId="{ED3274CD-5340-471D-9392-2A80167CF02F}" type="parTrans" cxnId="{31CA313D-E6A7-4093-B982-D94F3CDBAE5B}">
      <dgm:prSet/>
      <dgm:spPr/>
      <dgm:t>
        <a:bodyPr/>
        <a:lstStyle/>
        <a:p>
          <a:endParaRPr lang="fr-CA"/>
        </a:p>
      </dgm:t>
    </dgm:pt>
    <dgm:pt modelId="{3330EEAF-4F00-4DCC-B730-DAE1C2EFF65C}" type="sibTrans" cxnId="{31CA313D-E6A7-4093-B982-D94F3CDBAE5B}">
      <dgm:prSet/>
      <dgm:spPr/>
      <dgm:t>
        <a:bodyPr/>
        <a:lstStyle/>
        <a:p>
          <a:endParaRPr lang="fr-CA"/>
        </a:p>
      </dgm:t>
    </dgm:pt>
    <dgm:pt modelId="{531151CD-3997-49F2-A8AF-45948E95333B}">
      <dgm:prSet custT="1"/>
      <dgm:spPr>
        <a:solidFill>
          <a:schemeClr val="accent1"/>
        </a:solidFill>
        <a:ln>
          <a:solidFill>
            <a:schemeClr val="accent2">
              <a:lumMod val="50000"/>
            </a:schemeClr>
          </a:solidFill>
        </a:ln>
      </dgm:spPr>
      <dgm:t>
        <a:bodyPr/>
        <a:lstStyle/>
        <a:p>
          <a:r>
            <a:rPr lang="fr-CA" sz="1600" dirty="0">
              <a:solidFill>
                <a:schemeClr val="tx2"/>
              </a:solidFill>
              <a:latin typeface="Bierstadt" panose="020B0004020202020204" pitchFamily="34" charset="0"/>
            </a:rPr>
            <a:t>Restaurant populaire (bas prix) :</a:t>
          </a:r>
        </a:p>
        <a:p>
          <a:r>
            <a:rPr lang="fr-CA" sz="1800" b="1" dirty="0">
              <a:solidFill>
                <a:schemeClr val="tx2"/>
              </a:solidFill>
              <a:effectLst/>
              <a:latin typeface="Bierstadt" panose="020B0004020202020204" pitchFamily="34" charset="0"/>
            </a:rPr>
            <a:t>1</a:t>
          </a:r>
        </a:p>
      </dgm:t>
    </dgm:pt>
    <dgm:pt modelId="{D42FF3C4-3794-4071-B236-F668384CB077}" type="parTrans" cxnId="{D3E66A36-AC04-459E-87E2-EFD7568F8F6D}">
      <dgm:prSet/>
      <dgm:spPr/>
      <dgm:t>
        <a:bodyPr/>
        <a:lstStyle/>
        <a:p>
          <a:endParaRPr lang="fr-CA"/>
        </a:p>
      </dgm:t>
    </dgm:pt>
    <dgm:pt modelId="{0CD19815-1412-4F2A-9904-76A8EE018A36}" type="sibTrans" cxnId="{D3E66A36-AC04-459E-87E2-EFD7568F8F6D}">
      <dgm:prSet/>
      <dgm:spPr/>
      <dgm:t>
        <a:bodyPr/>
        <a:lstStyle/>
        <a:p>
          <a:endParaRPr lang="fr-CA"/>
        </a:p>
      </dgm:t>
    </dgm:pt>
    <dgm:pt modelId="{2A6BA3D6-7A64-4A51-973E-256A525579F1}">
      <dgm:prSet custT="1"/>
      <dgm:spPr>
        <a:solidFill>
          <a:schemeClr val="accent1"/>
        </a:solidFill>
        <a:ln>
          <a:solidFill>
            <a:schemeClr val="accent2">
              <a:lumMod val="50000"/>
            </a:schemeClr>
          </a:solidFill>
        </a:ln>
      </dgm:spPr>
      <dgm:t>
        <a:bodyPr/>
        <a:lstStyle/>
        <a:p>
          <a:r>
            <a:rPr lang="fr-CA" sz="1600" dirty="0">
              <a:solidFill>
                <a:schemeClr val="tx2"/>
              </a:solidFill>
              <a:latin typeface="Bierstadt" panose="020B0004020202020204" pitchFamily="34" charset="0"/>
            </a:rPr>
            <a:t>Club des petits déjeuners :</a:t>
          </a:r>
        </a:p>
        <a:p>
          <a:r>
            <a:rPr lang="fr-CA" sz="1800" b="1" dirty="0">
              <a:solidFill>
                <a:schemeClr val="tx2"/>
              </a:solidFill>
              <a:effectLst/>
              <a:latin typeface="Bierstadt" panose="020B0004020202020204" pitchFamily="34" charset="0"/>
            </a:rPr>
            <a:t>1</a:t>
          </a:r>
        </a:p>
      </dgm:t>
    </dgm:pt>
    <dgm:pt modelId="{5273E2F9-0EF0-46F6-9D16-8D3FBC93CC3E}" type="parTrans" cxnId="{00D88119-2BD1-4E4C-8700-574BB5438BB1}">
      <dgm:prSet/>
      <dgm:spPr/>
      <dgm:t>
        <a:bodyPr/>
        <a:lstStyle/>
        <a:p>
          <a:endParaRPr lang="fr-CA"/>
        </a:p>
      </dgm:t>
    </dgm:pt>
    <dgm:pt modelId="{441B2581-CA92-4BBE-82A1-F2C6E4AF4B8E}" type="sibTrans" cxnId="{00D88119-2BD1-4E4C-8700-574BB5438BB1}">
      <dgm:prSet/>
      <dgm:spPr/>
      <dgm:t>
        <a:bodyPr/>
        <a:lstStyle/>
        <a:p>
          <a:endParaRPr lang="fr-CA"/>
        </a:p>
      </dgm:t>
    </dgm:pt>
    <dgm:pt modelId="{2B068F13-8029-47E5-8841-172645C2A799}">
      <dgm:prSet custT="1"/>
      <dgm:spPr>
        <a:solidFill>
          <a:schemeClr val="accent1"/>
        </a:solidFill>
        <a:ln>
          <a:solidFill>
            <a:schemeClr val="accent2">
              <a:lumMod val="50000"/>
            </a:schemeClr>
          </a:solidFill>
        </a:ln>
      </dgm:spPr>
      <dgm:t>
        <a:bodyPr/>
        <a:lstStyle/>
        <a:p>
          <a:r>
            <a:rPr lang="fr-CA" sz="1600" dirty="0">
              <a:solidFill>
                <a:schemeClr val="tx2"/>
              </a:solidFill>
              <a:latin typeface="Bierstadt" panose="020B0004020202020204" pitchFamily="34" charset="0"/>
            </a:rPr>
            <a:t>Partage d’aliments :</a:t>
          </a:r>
        </a:p>
        <a:p>
          <a:r>
            <a:rPr lang="fr-CA" sz="1800" b="1" dirty="0">
              <a:solidFill>
                <a:schemeClr val="tx2"/>
              </a:solidFill>
              <a:effectLst/>
              <a:latin typeface="Bierstadt" panose="020B0004020202020204" pitchFamily="34" charset="0"/>
            </a:rPr>
            <a:t>-</a:t>
          </a:r>
        </a:p>
      </dgm:t>
    </dgm:pt>
    <dgm:pt modelId="{BE6748CD-DD99-4CE7-9B5A-1FBE8C073E41}" type="parTrans" cxnId="{6A845922-4DAD-4B15-9537-D5B8B7D511EB}">
      <dgm:prSet/>
      <dgm:spPr/>
      <dgm:t>
        <a:bodyPr/>
        <a:lstStyle/>
        <a:p>
          <a:endParaRPr lang="fr-CA"/>
        </a:p>
      </dgm:t>
    </dgm:pt>
    <dgm:pt modelId="{EA05E3DF-B45A-455D-BE1F-82053EF4ED66}" type="sibTrans" cxnId="{6A845922-4DAD-4B15-9537-D5B8B7D511EB}">
      <dgm:prSet/>
      <dgm:spPr/>
      <dgm:t>
        <a:bodyPr/>
        <a:lstStyle/>
        <a:p>
          <a:endParaRPr lang="fr-CA"/>
        </a:p>
      </dgm:t>
    </dgm:pt>
    <dgm:pt modelId="{C7A59FC2-F493-4600-856D-7B76D3E3BA8E}">
      <dgm:prSet custT="1"/>
      <dgm:spPr>
        <a:solidFill>
          <a:schemeClr val="accent1"/>
        </a:solidFill>
        <a:ln>
          <a:solidFill>
            <a:schemeClr val="accent2">
              <a:lumMod val="50000"/>
            </a:schemeClr>
          </a:solidFill>
        </a:ln>
      </dgm:spPr>
      <dgm:t>
        <a:bodyPr/>
        <a:lstStyle/>
        <a:p>
          <a:r>
            <a:rPr lang="fr-CA" sz="1600" dirty="0">
              <a:solidFill>
                <a:schemeClr val="tx2"/>
              </a:solidFill>
              <a:latin typeface="Bierstadt" panose="020B0004020202020204" pitchFamily="34" charset="0"/>
            </a:rPr>
            <a:t>Aliments en libre service :</a:t>
          </a:r>
        </a:p>
        <a:p>
          <a:r>
            <a:rPr lang="fr-CA" sz="1800" b="1" dirty="0">
              <a:solidFill>
                <a:schemeClr val="tx2"/>
              </a:solidFill>
              <a:effectLst/>
              <a:latin typeface="Bierstadt" panose="020B0004020202020204" pitchFamily="34" charset="0"/>
            </a:rPr>
            <a:t>-</a:t>
          </a:r>
        </a:p>
      </dgm:t>
    </dgm:pt>
    <dgm:pt modelId="{04C2B165-6C18-459F-B425-19C0CD3B3090}" type="parTrans" cxnId="{4D8AA010-490A-4FE7-B494-E929FDD14BBF}">
      <dgm:prSet/>
      <dgm:spPr/>
      <dgm:t>
        <a:bodyPr/>
        <a:lstStyle/>
        <a:p>
          <a:endParaRPr lang="fr-CA"/>
        </a:p>
      </dgm:t>
    </dgm:pt>
    <dgm:pt modelId="{5EE7DDCB-1F47-4A35-9352-DE677589CC4D}" type="sibTrans" cxnId="{4D8AA010-490A-4FE7-B494-E929FDD14BBF}">
      <dgm:prSet/>
      <dgm:spPr/>
      <dgm:t>
        <a:bodyPr/>
        <a:lstStyle/>
        <a:p>
          <a:endParaRPr lang="fr-CA"/>
        </a:p>
      </dgm:t>
    </dgm:pt>
    <dgm:pt modelId="{D18F1A86-8BF2-4162-A7B1-DCFCEFD3C3F2}" type="pres">
      <dgm:prSet presAssocID="{303C742A-5FCC-4FE9-BED0-2330C79BB07B}" presName="diagram" presStyleCnt="0">
        <dgm:presLayoutVars>
          <dgm:dir/>
          <dgm:resizeHandles val="exact"/>
        </dgm:presLayoutVars>
      </dgm:prSet>
      <dgm:spPr/>
    </dgm:pt>
    <dgm:pt modelId="{47950D3A-512F-4BE7-8EC3-9A407C13CA26}" type="pres">
      <dgm:prSet presAssocID="{EBAFD0A7-91C8-4A15-966D-E3163D6DB0F0}" presName="node" presStyleLbl="node1" presStyleIdx="0" presStyleCnt="10">
        <dgm:presLayoutVars>
          <dgm:bulletEnabled val="1"/>
        </dgm:presLayoutVars>
      </dgm:prSet>
      <dgm:spPr>
        <a:prstGeom prst="roundRect">
          <a:avLst/>
        </a:prstGeom>
      </dgm:spPr>
    </dgm:pt>
    <dgm:pt modelId="{44FF3E89-7CEE-4376-BEC6-6F951A3807FA}" type="pres">
      <dgm:prSet presAssocID="{DB519ACB-5745-41B3-8CBF-9D8D5BC50B31}" presName="sibTrans" presStyleCnt="0"/>
      <dgm:spPr/>
    </dgm:pt>
    <dgm:pt modelId="{927CFD5E-8467-4B66-93D8-2666BA8F5088}" type="pres">
      <dgm:prSet presAssocID="{99463F22-ECE9-4547-8AFC-FEF8CEA27EEE}" presName="node" presStyleLbl="node1" presStyleIdx="1" presStyleCnt="10">
        <dgm:presLayoutVars>
          <dgm:bulletEnabled val="1"/>
        </dgm:presLayoutVars>
      </dgm:prSet>
      <dgm:spPr>
        <a:prstGeom prst="roundRect">
          <a:avLst/>
        </a:prstGeom>
      </dgm:spPr>
    </dgm:pt>
    <dgm:pt modelId="{D68C6E20-5552-49AE-84EC-E77C858D9B36}" type="pres">
      <dgm:prSet presAssocID="{23F4D191-C23E-4769-BE4B-3560987D201E}" presName="sibTrans" presStyleCnt="0"/>
      <dgm:spPr/>
    </dgm:pt>
    <dgm:pt modelId="{27E36485-7A01-4D93-8E70-3FEEA7250875}" type="pres">
      <dgm:prSet presAssocID="{52EFE818-ACE8-4525-A294-99C4B8CB9D0B}" presName="node" presStyleLbl="node1" presStyleIdx="2" presStyleCnt="10">
        <dgm:presLayoutVars>
          <dgm:bulletEnabled val="1"/>
        </dgm:presLayoutVars>
      </dgm:prSet>
      <dgm:spPr>
        <a:prstGeom prst="roundRect">
          <a:avLst/>
        </a:prstGeom>
      </dgm:spPr>
    </dgm:pt>
    <dgm:pt modelId="{F784A560-F3DF-41DF-8869-A5E6AC7D9DF1}" type="pres">
      <dgm:prSet presAssocID="{BA6023BF-A61D-46CB-8C77-3577A121133D}" presName="sibTrans" presStyleCnt="0"/>
      <dgm:spPr/>
    </dgm:pt>
    <dgm:pt modelId="{7C2F917F-1274-4E8F-BFA3-7E7666E00C7A}" type="pres">
      <dgm:prSet presAssocID="{E1EC9017-51C9-4B22-9E43-86C26B3F8080}" presName="node" presStyleLbl="node1" presStyleIdx="3" presStyleCnt="10">
        <dgm:presLayoutVars>
          <dgm:bulletEnabled val="1"/>
        </dgm:presLayoutVars>
      </dgm:prSet>
      <dgm:spPr>
        <a:prstGeom prst="roundRect">
          <a:avLst/>
        </a:prstGeom>
      </dgm:spPr>
    </dgm:pt>
    <dgm:pt modelId="{58240C54-A39C-430F-B30C-66DD0E02A321}" type="pres">
      <dgm:prSet presAssocID="{D2B0798B-891A-4768-BAF9-DA2D45482AED}" presName="sibTrans" presStyleCnt="0"/>
      <dgm:spPr/>
    </dgm:pt>
    <dgm:pt modelId="{079E70F9-8534-43EE-8039-BDFE1867F465}" type="pres">
      <dgm:prSet presAssocID="{4FE3A301-DA3D-42AF-A146-AAABA4CA17AD}" presName="node" presStyleLbl="node1" presStyleIdx="4" presStyleCnt="10">
        <dgm:presLayoutVars>
          <dgm:bulletEnabled val="1"/>
        </dgm:presLayoutVars>
      </dgm:prSet>
      <dgm:spPr>
        <a:prstGeom prst="roundRect">
          <a:avLst/>
        </a:prstGeom>
      </dgm:spPr>
    </dgm:pt>
    <dgm:pt modelId="{92EC1D13-EC87-44F0-B38E-A15D8E658E1A}" type="pres">
      <dgm:prSet presAssocID="{0710BCBE-6C75-41F3-BA27-213ADADEF4B5}" presName="sibTrans" presStyleCnt="0"/>
      <dgm:spPr/>
    </dgm:pt>
    <dgm:pt modelId="{D07414D9-427A-454B-8417-3672AF3BD1F5}" type="pres">
      <dgm:prSet presAssocID="{5EFA358A-5AFA-4E41-9B54-0A058004A8B3}" presName="node" presStyleLbl="node1" presStyleIdx="5" presStyleCnt="10">
        <dgm:presLayoutVars>
          <dgm:bulletEnabled val="1"/>
        </dgm:presLayoutVars>
      </dgm:prSet>
      <dgm:spPr>
        <a:prstGeom prst="roundRect">
          <a:avLst/>
        </a:prstGeom>
      </dgm:spPr>
    </dgm:pt>
    <dgm:pt modelId="{0AC3F03D-A00C-4D95-953A-7CAA22C017B8}" type="pres">
      <dgm:prSet presAssocID="{3330EEAF-4F00-4DCC-B730-DAE1C2EFF65C}" presName="sibTrans" presStyleCnt="0"/>
      <dgm:spPr/>
    </dgm:pt>
    <dgm:pt modelId="{5C602A6C-F968-4358-8CFF-7EA5EC495DF4}" type="pres">
      <dgm:prSet presAssocID="{531151CD-3997-49F2-A8AF-45948E95333B}" presName="node" presStyleLbl="node1" presStyleIdx="6" presStyleCnt="10">
        <dgm:presLayoutVars>
          <dgm:bulletEnabled val="1"/>
        </dgm:presLayoutVars>
      </dgm:prSet>
      <dgm:spPr>
        <a:prstGeom prst="roundRect">
          <a:avLst/>
        </a:prstGeom>
      </dgm:spPr>
    </dgm:pt>
    <dgm:pt modelId="{34978709-EC3C-4C8D-A9FD-905542FD5826}" type="pres">
      <dgm:prSet presAssocID="{0CD19815-1412-4F2A-9904-76A8EE018A36}" presName="sibTrans" presStyleCnt="0"/>
      <dgm:spPr/>
    </dgm:pt>
    <dgm:pt modelId="{930B77D5-8804-4A3D-B6B2-8C6C0DD80EB6}" type="pres">
      <dgm:prSet presAssocID="{2A6BA3D6-7A64-4A51-973E-256A525579F1}" presName="node" presStyleLbl="node1" presStyleIdx="7" presStyleCnt="10">
        <dgm:presLayoutVars>
          <dgm:bulletEnabled val="1"/>
        </dgm:presLayoutVars>
      </dgm:prSet>
      <dgm:spPr>
        <a:prstGeom prst="roundRect">
          <a:avLst/>
        </a:prstGeom>
      </dgm:spPr>
    </dgm:pt>
    <dgm:pt modelId="{20B09C15-B415-420B-928F-178E6C46A7D1}" type="pres">
      <dgm:prSet presAssocID="{441B2581-CA92-4BBE-82A1-F2C6E4AF4B8E}" presName="sibTrans" presStyleCnt="0"/>
      <dgm:spPr/>
    </dgm:pt>
    <dgm:pt modelId="{6C0C6CC4-EC51-4B6C-8AB0-18192BD726DB}" type="pres">
      <dgm:prSet presAssocID="{2B068F13-8029-47E5-8841-172645C2A799}" presName="node" presStyleLbl="node1" presStyleIdx="8" presStyleCnt="10">
        <dgm:presLayoutVars>
          <dgm:bulletEnabled val="1"/>
        </dgm:presLayoutVars>
      </dgm:prSet>
      <dgm:spPr>
        <a:prstGeom prst="roundRect">
          <a:avLst/>
        </a:prstGeom>
      </dgm:spPr>
    </dgm:pt>
    <dgm:pt modelId="{3E280D5E-7B62-454E-94DA-1DCB4FC9BA8A}" type="pres">
      <dgm:prSet presAssocID="{EA05E3DF-B45A-455D-BE1F-82053EF4ED66}" presName="sibTrans" presStyleCnt="0"/>
      <dgm:spPr/>
    </dgm:pt>
    <dgm:pt modelId="{6C34D46C-9642-40B4-BFF0-AE1C4A5EFA3B}" type="pres">
      <dgm:prSet presAssocID="{C7A59FC2-F493-4600-856D-7B76D3E3BA8E}" presName="node" presStyleLbl="node1" presStyleIdx="9" presStyleCnt="10">
        <dgm:presLayoutVars>
          <dgm:bulletEnabled val="1"/>
        </dgm:presLayoutVars>
      </dgm:prSet>
      <dgm:spPr>
        <a:prstGeom prst="roundRect">
          <a:avLst/>
        </a:prstGeom>
      </dgm:spPr>
    </dgm:pt>
  </dgm:ptLst>
  <dgm:cxnLst>
    <dgm:cxn modelId="{4D8AA010-490A-4FE7-B494-E929FDD14BBF}" srcId="{303C742A-5FCC-4FE9-BED0-2330C79BB07B}" destId="{C7A59FC2-F493-4600-856D-7B76D3E3BA8E}" srcOrd="9" destOrd="0" parTransId="{04C2B165-6C18-459F-B425-19C0CD3B3090}" sibTransId="{5EE7DDCB-1F47-4A35-9352-DE677589CC4D}"/>
    <dgm:cxn modelId="{9E9C0918-A0E0-4BDD-88E7-EFA474C33975}" srcId="{303C742A-5FCC-4FE9-BED0-2330C79BB07B}" destId="{4FE3A301-DA3D-42AF-A146-AAABA4CA17AD}" srcOrd="4" destOrd="0" parTransId="{0E7EACD8-612E-44FF-8A98-CC41631E35BC}" sibTransId="{0710BCBE-6C75-41F3-BA27-213ADADEF4B5}"/>
    <dgm:cxn modelId="{00D88119-2BD1-4E4C-8700-574BB5438BB1}" srcId="{303C742A-5FCC-4FE9-BED0-2330C79BB07B}" destId="{2A6BA3D6-7A64-4A51-973E-256A525579F1}" srcOrd="7" destOrd="0" parTransId="{5273E2F9-0EF0-46F6-9D16-8D3FBC93CC3E}" sibTransId="{441B2581-CA92-4BBE-82A1-F2C6E4AF4B8E}"/>
    <dgm:cxn modelId="{AB6C7520-BD1A-40C1-A90C-13A3B77BCFDE}" type="presOf" srcId="{52EFE818-ACE8-4525-A294-99C4B8CB9D0B}" destId="{27E36485-7A01-4D93-8E70-3FEEA7250875}" srcOrd="0" destOrd="0" presId="urn:microsoft.com/office/officeart/2005/8/layout/default"/>
    <dgm:cxn modelId="{6A845922-4DAD-4B15-9537-D5B8B7D511EB}" srcId="{303C742A-5FCC-4FE9-BED0-2330C79BB07B}" destId="{2B068F13-8029-47E5-8841-172645C2A799}" srcOrd="8" destOrd="0" parTransId="{BE6748CD-DD99-4CE7-9B5A-1FBE8C073E41}" sibTransId="{EA05E3DF-B45A-455D-BE1F-82053EF4ED66}"/>
    <dgm:cxn modelId="{D958022D-AED3-4443-AA87-00FA70450CB0}" type="presOf" srcId="{303C742A-5FCC-4FE9-BED0-2330C79BB07B}" destId="{D18F1A86-8BF2-4162-A7B1-DCFCEFD3C3F2}" srcOrd="0" destOrd="0" presId="urn:microsoft.com/office/officeart/2005/8/layout/default"/>
    <dgm:cxn modelId="{B1ABAC34-78CA-49D8-9C34-8F49F411A9B5}" type="presOf" srcId="{C7A59FC2-F493-4600-856D-7B76D3E3BA8E}" destId="{6C34D46C-9642-40B4-BFF0-AE1C4A5EFA3B}" srcOrd="0" destOrd="0" presId="urn:microsoft.com/office/officeart/2005/8/layout/default"/>
    <dgm:cxn modelId="{D3E66A36-AC04-459E-87E2-EFD7568F8F6D}" srcId="{303C742A-5FCC-4FE9-BED0-2330C79BB07B}" destId="{531151CD-3997-49F2-A8AF-45948E95333B}" srcOrd="6" destOrd="0" parTransId="{D42FF3C4-3794-4071-B236-F668384CB077}" sibTransId="{0CD19815-1412-4F2A-9904-76A8EE018A36}"/>
    <dgm:cxn modelId="{31CA313D-E6A7-4093-B982-D94F3CDBAE5B}" srcId="{303C742A-5FCC-4FE9-BED0-2330C79BB07B}" destId="{5EFA358A-5AFA-4E41-9B54-0A058004A8B3}" srcOrd="5" destOrd="0" parTransId="{ED3274CD-5340-471D-9392-2A80167CF02F}" sibTransId="{3330EEAF-4F00-4DCC-B730-DAE1C2EFF65C}"/>
    <dgm:cxn modelId="{B4742C42-C339-4F6B-A2EC-C38439C23D1E}" type="presOf" srcId="{E1EC9017-51C9-4B22-9E43-86C26B3F8080}" destId="{7C2F917F-1274-4E8F-BFA3-7E7666E00C7A}" srcOrd="0" destOrd="0" presId="urn:microsoft.com/office/officeart/2005/8/layout/default"/>
    <dgm:cxn modelId="{022E2565-D2DA-4123-BD3F-884E01296C52}" type="presOf" srcId="{5EFA358A-5AFA-4E41-9B54-0A058004A8B3}" destId="{D07414D9-427A-454B-8417-3672AF3BD1F5}" srcOrd="0" destOrd="0" presId="urn:microsoft.com/office/officeart/2005/8/layout/default"/>
    <dgm:cxn modelId="{BE404948-7CA7-4FB8-A811-16566B464F18}" type="presOf" srcId="{2A6BA3D6-7A64-4A51-973E-256A525579F1}" destId="{930B77D5-8804-4A3D-B6B2-8C6C0DD80EB6}" srcOrd="0" destOrd="0" presId="urn:microsoft.com/office/officeart/2005/8/layout/default"/>
    <dgm:cxn modelId="{71E5374D-F6DB-48BE-BEAF-182A6355F3EE}" srcId="{303C742A-5FCC-4FE9-BED0-2330C79BB07B}" destId="{52EFE818-ACE8-4525-A294-99C4B8CB9D0B}" srcOrd="2" destOrd="0" parTransId="{51B65F74-97DE-421C-91A7-EAB15D27DA8D}" sibTransId="{BA6023BF-A61D-46CB-8C77-3577A121133D}"/>
    <dgm:cxn modelId="{ED213E80-516E-49D6-92B5-8BC1776ADE12}" type="presOf" srcId="{531151CD-3997-49F2-A8AF-45948E95333B}" destId="{5C602A6C-F968-4358-8CFF-7EA5EC495DF4}" srcOrd="0" destOrd="0" presId="urn:microsoft.com/office/officeart/2005/8/layout/default"/>
    <dgm:cxn modelId="{F6EAC18C-91B9-484F-93D8-5B0337541BF6}" type="presOf" srcId="{99463F22-ECE9-4547-8AFC-FEF8CEA27EEE}" destId="{927CFD5E-8467-4B66-93D8-2666BA8F5088}" srcOrd="0" destOrd="0" presId="urn:microsoft.com/office/officeart/2005/8/layout/default"/>
    <dgm:cxn modelId="{70A14590-41E8-4A67-95A1-FE63089649EC}" srcId="{303C742A-5FCC-4FE9-BED0-2330C79BB07B}" destId="{EBAFD0A7-91C8-4A15-966D-E3163D6DB0F0}" srcOrd="0" destOrd="0" parTransId="{E2848602-60B7-44B4-8EFF-06AE6C3A05E7}" sibTransId="{DB519ACB-5745-41B3-8CBF-9D8D5BC50B31}"/>
    <dgm:cxn modelId="{96C41B95-85AA-4272-8938-9D352147C4EC}" type="presOf" srcId="{4FE3A301-DA3D-42AF-A146-AAABA4CA17AD}" destId="{079E70F9-8534-43EE-8039-BDFE1867F465}" srcOrd="0" destOrd="0" presId="urn:microsoft.com/office/officeart/2005/8/layout/default"/>
    <dgm:cxn modelId="{E6BDE99C-BAF0-4FE9-B321-634E9C03AA81}" type="presOf" srcId="{2B068F13-8029-47E5-8841-172645C2A799}" destId="{6C0C6CC4-EC51-4B6C-8AB0-18192BD726DB}" srcOrd="0" destOrd="0" presId="urn:microsoft.com/office/officeart/2005/8/layout/default"/>
    <dgm:cxn modelId="{0B0231B4-F89D-4981-B01A-37AC49B00309}" srcId="{303C742A-5FCC-4FE9-BED0-2330C79BB07B}" destId="{99463F22-ECE9-4547-8AFC-FEF8CEA27EEE}" srcOrd="1" destOrd="0" parTransId="{8B3E0C01-81A8-4CDE-ACE7-633FBA181D08}" sibTransId="{23F4D191-C23E-4769-BE4B-3560987D201E}"/>
    <dgm:cxn modelId="{7AE1D8C4-BFEA-4F68-89A6-D3543D357F25}" srcId="{303C742A-5FCC-4FE9-BED0-2330C79BB07B}" destId="{E1EC9017-51C9-4B22-9E43-86C26B3F8080}" srcOrd="3" destOrd="0" parTransId="{E916E437-B099-4A39-8C19-DF609FE08F11}" sibTransId="{D2B0798B-891A-4768-BAF9-DA2D45482AED}"/>
    <dgm:cxn modelId="{501430C7-A44D-4DB8-84CD-64DD1822C61D}" type="presOf" srcId="{EBAFD0A7-91C8-4A15-966D-E3163D6DB0F0}" destId="{47950D3A-512F-4BE7-8EC3-9A407C13CA26}" srcOrd="0" destOrd="0" presId="urn:microsoft.com/office/officeart/2005/8/layout/default"/>
    <dgm:cxn modelId="{10C36236-294A-4DC7-A58C-960A6C3F2D46}" type="presParOf" srcId="{D18F1A86-8BF2-4162-A7B1-DCFCEFD3C3F2}" destId="{47950D3A-512F-4BE7-8EC3-9A407C13CA26}" srcOrd="0" destOrd="0" presId="urn:microsoft.com/office/officeart/2005/8/layout/default"/>
    <dgm:cxn modelId="{A97936F6-E50D-40AC-BEC0-135B41797B88}" type="presParOf" srcId="{D18F1A86-8BF2-4162-A7B1-DCFCEFD3C3F2}" destId="{44FF3E89-7CEE-4376-BEC6-6F951A3807FA}" srcOrd="1" destOrd="0" presId="urn:microsoft.com/office/officeart/2005/8/layout/default"/>
    <dgm:cxn modelId="{4B0DFBFE-58EF-415C-94F2-4C01AB265CC8}" type="presParOf" srcId="{D18F1A86-8BF2-4162-A7B1-DCFCEFD3C3F2}" destId="{927CFD5E-8467-4B66-93D8-2666BA8F5088}" srcOrd="2" destOrd="0" presId="urn:microsoft.com/office/officeart/2005/8/layout/default"/>
    <dgm:cxn modelId="{87F302EB-F9AD-45B7-BE8E-8559381B703E}" type="presParOf" srcId="{D18F1A86-8BF2-4162-A7B1-DCFCEFD3C3F2}" destId="{D68C6E20-5552-49AE-84EC-E77C858D9B36}" srcOrd="3" destOrd="0" presId="urn:microsoft.com/office/officeart/2005/8/layout/default"/>
    <dgm:cxn modelId="{E59DA021-3305-4462-B846-CB0D06EE844C}" type="presParOf" srcId="{D18F1A86-8BF2-4162-A7B1-DCFCEFD3C3F2}" destId="{27E36485-7A01-4D93-8E70-3FEEA7250875}" srcOrd="4" destOrd="0" presId="urn:microsoft.com/office/officeart/2005/8/layout/default"/>
    <dgm:cxn modelId="{6E6C8B06-23AD-4A4F-A5A7-805EDC69CC02}" type="presParOf" srcId="{D18F1A86-8BF2-4162-A7B1-DCFCEFD3C3F2}" destId="{F784A560-F3DF-41DF-8869-A5E6AC7D9DF1}" srcOrd="5" destOrd="0" presId="urn:microsoft.com/office/officeart/2005/8/layout/default"/>
    <dgm:cxn modelId="{3D2BB605-4324-47F0-A104-B73BE3CB3359}" type="presParOf" srcId="{D18F1A86-8BF2-4162-A7B1-DCFCEFD3C3F2}" destId="{7C2F917F-1274-4E8F-BFA3-7E7666E00C7A}" srcOrd="6" destOrd="0" presId="urn:microsoft.com/office/officeart/2005/8/layout/default"/>
    <dgm:cxn modelId="{C5DD7350-BC73-4827-BB4A-422D470C5C07}" type="presParOf" srcId="{D18F1A86-8BF2-4162-A7B1-DCFCEFD3C3F2}" destId="{58240C54-A39C-430F-B30C-66DD0E02A321}" srcOrd="7" destOrd="0" presId="urn:microsoft.com/office/officeart/2005/8/layout/default"/>
    <dgm:cxn modelId="{AFDC95B9-0D25-4E1F-A73F-5CF5C04C6467}" type="presParOf" srcId="{D18F1A86-8BF2-4162-A7B1-DCFCEFD3C3F2}" destId="{079E70F9-8534-43EE-8039-BDFE1867F465}" srcOrd="8" destOrd="0" presId="urn:microsoft.com/office/officeart/2005/8/layout/default"/>
    <dgm:cxn modelId="{1CCA18CD-0BDF-4478-B3C9-914C886E8D4E}" type="presParOf" srcId="{D18F1A86-8BF2-4162-A7B1-DCFCEFD3C3F2}" destId="{92EC1D13-EC87-44F0-B38E-A15D8E658E1A}" srcOrd="9" destOrd="0" presId="urn:microsoft.com/office/officeart/2005/8/layout/default"/>
    <dgm:cxn modelId="{78CD89AC-C40B-4F4B-B99A-CB8174F0054A}" type="presParOf" srcId="{D18F1A86-8BF2-4162-A7B1-DCFCEFD3C3F2}" destId="{D07414D9-427A-454B-8417-3672AF3BD1F5}" srcOrd="10" destOrd="0" presId="urn:microsoft.com/office/officeart/2005/8/layout/default"/>
    <dgm:cxn modelId="{5672A7F5-2275-469E-9712-D900911F2610}" type="presParOf" srcId="{D18F1A86-8BF2-4162-A7B1-DCFCEFD3C3F2}" destId="{0AC3F03D-A00C-4D95-953A-7CAA22C017B8}" srcOrd="11" destOrd="0" presId="urn:microsoft.com/office/officeart/2005/8/layout/default"/>
    <dgm:cxn modelId="{E5BF334D-6EDF-4C13-96C7-3B88A70B9ED3}" type="presParOf" srcId="{D18F1A86-8BF2-4162-A7B1-DCFCEFD3C3F2}" destId="{5C602A6C-F968-4358-8CFF-7EA5EC495DF4}" srcOrd="12" destOrd="0" presId="urn:microsoft.com/office/officeart/2005/8/layout/default"/>
    <dgm:cxn modelId="{EEA511F8-AA23-4FD0-B95A-BF56E447DA70}" type="presParOf" srcId="{D18F1A86-8BF2-4162-A7B1-DCFCEFD3C3F2}" destId="{34978709-EC3C-4C8D-A9FD-905542FD5826}" srcOrd="13" destOrd="0" presId="urn:microsoft.com/office/officeart/2005/8/layout/default"/>
    <dgm:cxn modelId="{260C6C77-9538-4537-B880-7A42F5433145}" type="presParOf" srcId="{D18F1A86-8BF2-4162-A7B1-DCFCEFD3C3F2}" destId="{930B77D5-8804-4A3D-B6B2-8C6C0DD80EB6}" srcOrd="14" destOrd="0" presId="urn:microsoft.com/office/officeart/2005/8/layout/default"/>
    <dgm:cxn modelId="{873BFBF9-D258-4FE9-8682-A7325C5ADB92}" type="presParOf" srcId="{D18F1A86-8BF2-4162-A7B1-DCFCEFD3C3F2}" destId="{20B09C15-B415-420B-928F-178E6C46A7D1}" srcOrd="15" destOrd="0" presId="urn:microsoft.com/office/officeart/2005/8/layout/default"/>
    <dgm:cxn modelId="{CEA7CD7C-2665-4246-A027-D80BD311F0B1}" type="presParOf" srcId="{D18F1A86-8BF2-4162-A7B1-DCFCEFD3C3F2}" destId="{6C0C6CC4-EC51-4B6C-8AB0-18192BD726DB}" srcOrd="16" destOrd="0" presId="urn:microsoft.com/office/officeart/2005/8/layout/default"/>
    <dgm:cxn modelId="{C569FBC8-3233-44C7-A216-7F9794490A0C}" type="presParOf" srcId="{D18F1A86-8BF2-4162-A7B1-DCFCEFD3C3F2}" destId="{3E280D5E-7B62-454E-94DA-1DCB4FC9BA8A}" srcOrd="17" destOrd="0" presId="urn:microsoft.com/office/officeart/2005/8/layout/default"/>
    <dgm:cxn modelId="{2C7B3701-1356-42D5-B9C0-DC664F15A7A0}" type="presParOf" srcId="{D18F1A86-8BF2-4162-A7B1-DCFCEFD3C3F2}" destId="{6C34D46C-9642-40B4-BFF0-AE1C4A5EFA3B}"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28686EE-841F-4433-AA86-822A752AC0C4}"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C7A5CCDC-AA65-4A25-97A2-2EAD34AB9294}">
      <dgm:prSet/>
      <dgm:spPr/>
      <dgm:t>
        <a:bodyPr/>
        <a:lstStyle/>
        <a:p>
          <a:r>
            <a:rPr lang="fr-CA" dirty="0">
              <a:latin typeface="Bierstadt" panose="020B0004020202020204" pitchFamily="34" charset="0"/>
            </a:rPr>
            <a:t>En 2011, les Québécois consacraient </a:t>
          </a:r>
          <a:r>
            <a:rPr lang="fr-CA" i="1" dirty="0">
              <a:latin typeface="Bierstadt" panose="020B0004020202020204" pitchFamily="34" charset="0"/>
            </a:rPr>
            <a:t>en moyenne</a:t>
          </a:r>
          <a:r>
            <a:rPr lang="fr-CA" dirty="0">
              <a:latin typeface="Bierstadt" panose="020B0004020202020204" pitchFamily="34" charset="0"/>
            </a:rPr>
            <a:t> 12% de leurs revenus à l’alimentation</a:t>
          </a:r>
          <a:endParaRPr lang="en-US" dirty="0">
            <a:latin typeface="Bierstadt" panose="020B0004020202020204" pitchFamily="34" charset="0"/>
          </a:endParaRPr>
        </a:p>
      </dgm:t>
    </dgm:pt>
    <dgm:pt modelId="{ABB7CE2C-3685-4611-A889-DEB3BBD44F97}" type="parTrans" cxnId="{2F49CDF2-9A34-41EB-AFFB-EEFF29467C1A}">
      <dgm:prSet/>
      <dgm:spPr/>
      <dgm:t>
        <a:bodyPr/>
        <a:lstStyle/>
        <a:p>
          <a:endParaRPr lang="en-US"/>
        </a:p>
      </dgm:t>
    </dgm:pt>
    <dgm:pt modelId="{FE264BAC-4A62-4C2A-894B-862507A8FB3B}" type="sibTrans" cxnId="{2F49CDF2-9A34-41EB-AFFB-EEFF29467C1A}">
      <dgm:prSet/>
      <dgm:spPr/>
      <dgm:t>
        <a:bodyPr/>
        <a:lstStyle/>
        <a:p>
          <a:endParaRPr lang="en-US"/>
        </a:p>
      </dgm:t>
    </dgm:pt>
    <dgm:pt modelId="{5F63915F-AE7A-4245-868A-9D733A5FDEFD}">
      <dgm:prSet/>
      <dgm:spPr/>
      <dgm:t>
        <a:bodyPr/>
        <a:lstStyle/>
        <a:p>
          <a:r>
            <a:rPr lang="fr-CA" dirty="0">
              <a:latin typeface="Bierstadt" panose="020B0004020202020204" pitchFamily="34" charset="0"/>
            </a:rPr>
            <a:t>Le montant dédié à l’alimentation s’accroît avec le niveau d’éducation</a:t>
          </a:r>
          <a:endParaRPr lang="en-US" dirty="0">
            <a:latin typeface="Bierstadt" panose="020B0004020202020204" pitchFamily="34" charset="0"/>
          </a:endParaRPr>
        </a:p>
      </dgm:t>
    </dgm:pt>
    <dgm:pt modelId="{8F594B1E-CD73-43AD-BED7-2DD61FC48430}" type="parTrans" cxnId="{6330315F-012F-48A8-9B9E-8662352C06A0}">
      <dgm:prSet/>
      <dgm:spPr/>
      <dgm:t>
        <a:bodyPr/>
        <a:lstStyle/>
        <a:p>
          <a:endParaRPr lang="en-US"/>
        </a:p>
      </dgm:t>
    </dgm:pt>
    <dgm:pt modelId="{1FE9A02F-EED6-490C-89FA-F0909E05CC1E}" type="sibTrans" cxnId="{6330315F-012F-48A8-9B9E-8662352C06A0}">
      <dgm:prSet/>
      <dgm:spPr/>
      <dgm:t>
        <a:bodyPr/>
        <a:lstStyle/>
        <a:p>
          <a:endParaRPr lang="en-US"/>
        </a:p>
      </dgm:t>
    </dgm:pt>
    <dgm:pt modelId="{039CEED7-AB17-46B0-B105-339805199CB2}">
      <dgm:prSet/>
      <dgm:spPr/>
      <dgm:t>
        <a:bodyPr/>
        <a:lstStyle/>
        <a:p>
          <a:r>
            <a:rPr lang="fr-CA" dirty="0">
              <a:latin typeface="Bierstadt" panose="020B0004020202020204" pitchFamily="34" charset="0"/>
            </a:rPr>
            <a:t>Les supermarchés sont les principaux lieux d’approvisionnement des Canadiens</a:t>
          </a:r>
          <a:endParaRPr lang="en-US" dirty="0">
            <a:latin typeface="Bierstadt" panose="020B0004020202020204" pitchFamily="34" charset="0"/>
          </a:endParaRPr>
        </a:p>
      </dgm:t>
    </dgm:pt>
    <dgm:pt modelId="{507E65D4-5591-4B2A-8C11-5B6A1F26076A}" type="parTrans" cxnId="{31AE998A-DBBE-44C7-8272-A8E2C6C91F9E}">
      <dgm:prSet/>
      <dgm:spPr/>
      <dgm:t>
        <a:bodyPr/>
        <a:lstStyle/>
        <a:p>
          <a:endParaRPr lang="en-US"/>
        </a:p>
      </dgm:t>
    </dgm:pt>
    <dgm:pt modelId="{E75519AF-998F-445F-92D1-E158BC94E7E7}" type="sibTrans" cxnId="{31AE998A-DBBE-44C7-8272-A8E2C6C91F9E}">
      <dgm:prSet/>
      <dgm:spPr/>
      <dgm:t>
        <a:bodyPr/>
        <a:lstStyle/>
        <a:p>
          <a:endParaRPr lang="en-US"/>
        </a:p>
      </dgm:t>
    </dgm:pt>
    <dgm:pt modelId="{B4157251-84A2-4EE9-8BF6-A0172D663FA1}">
      <dgm:prSet/>
      <dgm:spPr/>
      <dgm:t>
        <a:bodyPr/>
        <a:lstStyle/>
        <a:p>
          <a:r>
            <a:rPr lang="fr-CA">
              <a:latin typeface="Bierstadt" panose="020B0004020202020204" pitchFamily="34" charset="0"/>
            </a:rPr>
            <a:t>82% des Canadiens vont faire leurs courses alimentaires en automobile</a:t>
          </a:r>
          <a:endParaRPr lang="en-US">
            <a:latin typeface="Bierstadt" panose="020B0004020202020204" pitchFamily="34" charset="0"/>
          </a:endParaRPr>
        </a:p>
      </dgm:t>
    </dgm:pt>
    <dgm:pt modelId="{24BD945B-E37E-466E-907E-95F7DB75F394}" type="parTrans" cxnId="{EDF7A14E-237F-4542-8126-FD0BA368DEF2}">
      <dgm:prSet/>
      <dgm:spPr/>
      <dgm:t>
        <a:bodyPr/>
        <a:lstStyle/>
        <a:p>
          <a:endParaRPr lang="en-US"/>
        </a:p>
      </dgm:t>
    </dgm:pt>
    <dgm:pt modelId="{DC121B6B-57F2-4010-A699-3CDEF96C94C7}" type="sibTrans" cxnId="{EDF7A14E-237F-4542-8126-FD0BA368DEF2}">
      <dgm:prSet/>
      <dgm:spPr/>
      <dgm:t>
        <a:bodyPr/>
        <a:lstStyle/>
        <a:p>
          <a:endParaRPr lang="en-US"/>
        </a:p>
      </dgm:t>
    </dgm:pt>
    <dgm:pt modelId="{EC0BB429-062C-4157-8BB5-365CF24BB514}">
      <dgm:prSet/>
      <dgm:spPr/>
      <dgm:t>
        <a:bodyPr/>
        <a:lstStyle/>
        <a:p>
          <a:r>
            <a:rPr lang="fr-CA" dirty="0">
              <a:latin typeface="Bierstadt" panose="020B0004020202020204" pitchFamily="34" charset="0"/>
            </a:rPr>
            <a:t>25% des dépenses alimentaires des Québécois se font au restaurant</a:t>
          </a:r>
          <a:endParaRPr lang="en-US" dirty="0">
            <a:latin typeface="Bierstadt" panose="020B0004020202020204" pitchFamily="34" charset="0"/>
          </a:endParaRPr>
        </a:p>
      </dgm:t>
    </dgm:pt>
    <dgm:pt modelId="{FADB51DF-49B9-4240-A978-238DF9598533}" type="parTrans" cxnId="{9EE5F8D8-2A61-4788-B1AE-89058638CA6E}">
      <dgm:prSet/>
      <dgm:spPr/>
      <dgm:t>
        <a:bodyPr/>
        <a:lstStyle/>
        <a:p>
          <a:endParaRPr lang="en-US"/>
        </a:p>
      </dgm:t>
    </dgm:pt>
    <dgm:pt modelId="{6EF3EF8C-7FEA-40C8-BEE7-8802DCC4D886}" type="sibTrans" cxnId="{9EE5F8D8-2A61-4788-B1AE-89058638CA6E}">
      <dgm:prSet/>
      <dgm:spPr/>
      <dgm:t>
        <a:bodyPr/>
        <a:lstStyle/>
        <a:p>
          <a:endParaRPr lang="en-US"/>
        </a:p>
      </dgm:t>
    </dgm:pt>
    <dgm:pt modelId="{C214E67D-5762-4C4E-9CFD-3E5090FC3BBF}" type="pres">
      <dgm:prSet presAssocID="{828686EE-841F-4433-AA86-822A752AC0C4}" presName="diagram" presStyleCnt="0">
        <dgm:presLayoutVars>
          <dgm:dir/>
          <dgm:resizeHandles val="exact"/>
        </dgm:presLayoutVars>
      </dgm:prSet>
      <dgm:spPr/>
    </dgm:pt>
    <dgm:pt modelId="{86F4137E-9821-469D-A979-A0774164AC0C}" type="pres">
      <dgm:prSet presAssocID="{C7A5CCDC-AA65-4A25-97A2-2EAD34AB9294}" presName="node" presStyleLbl="node1" presStyleIdx="0" presStyleCnt="5">
        <dgm:presLayoutVars>
          <dgm:bulletEnabled val="1"/>
        </dgm:presLayoutVars>
      </dgm:prSet>
      <dgm:spPr>
        <a:prstGeom prst="roundRect">
          <a:avLst/>
        </a:prstGeom>
      </dgm:spPr>
    </dgm:pt>
    <dgm:pt modelId="{F9B5C508-7215-4C31-8898-8B62E3DB0616}" type="pres">
      <dgm:prSet presAssocID="{FE264BAC-4A62-4C2A-894B-862507A8FB3B}" presName="sibTrans" presStyleCnt="0"/>
      <dgm:spPr/>
    </dgm:pt>
    <dgm:pt modelId="{CF5700A7-5515-4AC8-ADD5-04C8730F6D5D}" type="pres">
      <dgm:prSet presAssocID="{5F63915F-AE7A-4245-868A-9D733A5FDEFD}" presName="node" presStyleLbl="node1" presStyleIdx="1" presStyleCnt="5">
        <dgm:presLayoutVars>
          <dgm:bulletEnabled val="1"/>
        </dgm:presLayoutVars>
      </dgm:prSet>
      <dgm:spPr>
        <a:prstGeom prst="roundRect">
          <a:avLst/>
        </a:prstGeom>
      </dgm:spPr>
    </dgm:pt>
    <dgm:pt modelId="{25A9B50D-091F-4BF6-B87F-6FCC2E029835}" type="pres">
      <dgm:prSet presAssocID="{1FE9A02F-EED6-490C-89FA-F0909E05CC1E}" presName="sibTrans" presStyleCnt="0"/>
      <dgm:spPr/>
    </dgm:pt>
    <dgm:pt modelId="{B4D0017F-FFD7-45C4-82BF-3E581FD66DD8}" type="pres">
      <dgm:prSet presAssocID="{039CEED7-AB17-46B0-B105-339805199CB2}" presName="node" presStyleLbl="node1" presStyleIdx="2" presStyleCnt="5">
        <dgm:presLayoutVars>
          <dgm:bulletEnabled val="1"/>
        </dgm:presLayoutVars>
      </dgm:prSet>
      <dgm:spPr>
        <a:prstGeom prst="roundRect">
          <a:avLst/>
        </a:prstGeom>
      </dgm:spPr>
    </dgm:pt>
    <dgm:pt modelId="{FA6F730E-D916-46E9-9A34-C57A208A9252}" type="pres">
      <dgm:prSet presAssocID="{E75519AF-998F-445F-92D1-E158BC94E7E7}" presName="sibTrans" presStyleCnt="0"/>
      <dgm:spPr/>
    </dgm:pt>
    <dgm:pt modelId="{CC5A9F15-5DAD-483D-8668-2512EED77741}" type="pres">
      <dgm:prSet presAssocID="{B4157251-84A2-4EE9-8BF6-A0172D663FA1}" presName="node" presStyleLbl="node1" presStyleIdx="3" presStyleCnt="5">
        <dgm:presLayoutVars>
          <dgm:bulletEnabled val="1"/>
        </dgm:presLayoutVars>
      </dgm:prSet>
      <dgm:spPr>
        <a:prstGeom prst="roundRect">
          <a:avLst/>
        </a:prstGeom>
      </dgm:spPr>
    </dgm:pt>
    <dgm:pt modelId="{914BF9C7-368A-4E13-A2D0-E89D51B1715B}" type="pres">
      <dgm:prSet presAssocID="{DC121B6B-57F2-4010-A699-3CDEF96C94C7}" presName="sibTrans" presStyleCnt="0"/>
      <dgm:spPr/>
    </dgm:pt>
    <dgm:pt modelId="{437303BC-0ADB-4861-B4AC-CC482B757EF1}" type="pres">
      <dgm:prSet presAssocID="{EC0BB429-062C-4157-8BB5-365CF24BB514}" presName="node" presStyleLbl="node1" presStyleIdx="4" presStyleCnt="5">
        <dgm:presLayoutVars>
          <dgm:bulletEnabled val="1"/>
        </dgm:presLayoutVars>
      </dgm:prSet>
      <dgm:spPr>
        <a:prstGeom prst="roundRect">
          <a:avLst/>
        </a:prstGeom>
      </dgm:spPr>
    </dgm:pt>
  </dgm:ptLst>
  <dgm:cxnLst>
    <dgm:cxn modelId="{31F39E27-E031-42A1-BBC2-E1736A355C32}" type="presOf" srcId="{828686EE-841F-4433-AA86-822A752AC0C4}" destId="{C214E67D-5762-4C4E-9CFD-3E5090FC3BBF}" srcOrd="0" destOrd="0" presId="urn:microsoft.com/office/officeart/2005/8/layout/default"/>
    <dgm:cxn modelId="{BD7EE22C-4B8D-4425-9CAD-2FFBA76FF0CF}" type="presOf" srcId="{EC0BB429-062C-4157-8BB5-365CF24BB514}" destId="{437303BC-0ADB-4861-B4AC-CC482B757EF1}" srcOrd="0" destOrd="0" presId="urn:microsoft.com/office/officeart/2005/8/layout/default"/>
    <dgm:cxn modelId="{6330315F-012F-48A8-9B9E-8662352C06A0}" srcId="{828686EE-841F-4433-AA86-822A752AC0C4}" destId="{5F63915F-AE7A-4245-868A-9D733A5FDEFD}" srcOrd="1" destOrd="0" parTransId="{8F594B1E-CD73-43AD-BED7-2DD61FC48430}" sibTransId="{1FE9A02F-EED6-490C-89FA-F0909E05CC1E}"/>
    <dgm:cxn modelId="{9B08CA47-2916-48F1-9B92-31593BA50004}" type="presOf" srcId="{039CEED7-AB17-46B0-B105-339805199CB2}" destId="{B4D0017F-FFD7-45C4-82BF-3E581FD66DD8}" srcOrd="0" destOrd="0" presId="urn:microsoft.com/office/officeart/2005/8/layout/default"/>
    <dgm:cxn modelId="{EDF7A14E-237F-4542-8126-FD0BA368DEF2}" srcId="{828686EE-841F-4433-AA86-822A752AC0C4}" destId="{B4157251-84A2-4EE9-8BF6-A0172D663FA1}" srcOrd="3" destOrd="0" parTransId="{24BD945B-E37E-466E-907E-95F7DB75F394}" sibTransId="{DC121B6B-57F2-4010-A699-3CDEF96C94C7}"/>
    <dgm:cxn modelId="{C6261555-2E41-4883-A892-477BBBD446F1}" type="presOf" srcId="{B4157251-84A2-4EE9-8BF6-A0172D663FA1}" destId="{CC5A9F15-5DAD-483D-8668-2512EED77741}" srcOrd="0" destOrd="0" presId="urn:microsoft.com/office/officeart/2005/8/layout/default"/>
    <dgm:cxn modelId="{A714C67C-6C45-49AA-A177-B8C2779759B3}" type="presOf" srcId="{5F63915F-AE7A-4245-868A-9D733A5FDEFD}" destId="{CF5700A7-5515-4AC8-ADD5-04C8730F6D5D}" srcOrd="0" destOrd="0" presId="urn:microsoft.com/office/officeart/2005/8/layout/default"/>
    <dgm:cxn modelId="{31AE998A-DBBE-44C7-8272-A8E2C6C91F9E}" srcId="{828686EE-841F-4433-AA86-822A752AC0C4}" destId="{039CEED7-AB17-46B0-B105-339805199CB2}" srcOrd="2" destOrd="0" parTransId="{507E65D4-5591-4B2A-8C11-5B6A1F26076A}" sibTransId="{E75519AF-998F-445F-92D1-E158BC94E7E7}"/>
    <dgm:cxn modelId="{2E4061B7-0F16-4712-87E3-D0ABB8BDF67C}" type="presOf" srcId="{C7A5CCDC-AA65-4A25-97A2-2EAD34AB9294}" destId="{86F4137E-9821-469D-A979-A0774164AC0C}" srcOrd="0" destOrd="0" presId="urn:microsoft.com/office/officeart/2005/8/layout/default"/>
    <dgm:cxn modelId="{9EE5F8D8-2A61-4788-B1AE-89058638CA6E}" srcId="{828686EE-841F-4433-AA86-822A752AC0C4}" destId="{EC0BB429-062C-4157-8BB5-365CF24BB514}" srcOrd="4" destOrd="0" parTransId="{FADB51DF-49B9-4240-A978-238DF9598533}" sibTransId="{6EF3EF8C-7FEA-40C8-BEE7-8802DCC4D886}"/>
    <dgm:cxn modelId="{2F49CDF2-9A34-41EB-AFFB-EEFF29467C1A}" srcId="{828686EE-841F-4433-AA86-822A752AC0C4}" destId="{C7A5CCDC-AA65-4A25-97A2-2EAD34AB9294}" srcOrd="0" destOrd="0" parTransId="{ABB7CE2C-3685-4611-A889-DEB3BBD44F97}" sibTransId="{FE264BAC-4A62-4C2A-894B-862507A8FB3B}"/>
    <dgm:cxn modelId="{5B255A3A-6BED-4B59-BBC5-1D17C8448A70}" type="presParOf" srcId="{C214E67D-5762-4C4E-9CFD-3E5090FC3BBF}" destId="{86F4137E-9821-469D-A979-A0774164AC0C}" srcOrd="0" destOrd="0" presId="urn:microsoft.com/office/officeart/2005/8/layout/default"/>
    <dgm:cxn modelId="{7AE45C35-5790-4D3C-8666-4461DABE4A34}" type="presParOf" srcId="{C214E67D-5762-4C4E-9CFD-3E5090FC3BBF}" destId="{F9B5C508-7215-4C31-8898-8B62E3DB0616}" srcOrd="1" destOrd="0" presId="urn:microsoft.com/office/officeart/2005/8/layout/default"/>
    <dgm:cxn modelId="{1CE34AD3-F5A9-403F-AA18-30BADC7752A5}" type="presParOf" srcId="{C214E67D-5762-4C4E-9CFD-3E5090FC3BBF}" destId="{CF5700A7-5515-4AC8-ADD5-04C8730F6D5D}" srcOrd="2" destOrd="0" presId="urn:microsoft.com/office/officeart/2005/8/layout/default"/>
    <dgm:cxn modelId="{553A33EC-E79D-49E6-8F71-9F85CF3FAAD8}" type="presParOf" srcId="{C214E67D-5762-4C4E-9CFD-3E5090FC3BBF}" destId="{25A9B50D-091F-4BF6-B87F-6FCC2E029835}" srcOrd="3" destOrd="0" presId="urn:microsoft.com/office/officeart/2005/8/layout/default"/>
    <dgm:cxn modelId="{50912F22-839D-4E11-823F-22CCE6945949}" type="presParOf" srcId="{C214E67D-5762-4C4E-9CFD-3E5090FC3BBF}" destId="{B4D0017F-FFD7-45C4-82BF-3E581FD66DD8}" srcOrd="4" destOrd="0" presId="urn:microsoft.com/office/officeart/2005/8/layout/default"/>
    <dgm:cxn modelId="{6CEB87E9-944E-4576-8CFC-C74D133B283C}" type="presParOf" srcId="{C214E67D-5762-4C4E-9CFD-3E5090FC3BBF}" destId="{FA6F730E-D916-46E9-9A34-C57A208A9252}" srcOrd="5" destOrd="0" presId="urn:microsoft.com/office/officeart/2005/8/layout/default"/>
    <dgm:cxn modelId="{3E59E726-BB02-41CD-B378-527048801D37}" type="presParOf" srcId="{C214E67D-5762-4C4E-9CFD-3E5090FC3BBF}" destId="{CC5A9F15-5DAD-483D-8668-2512EED77741}" srcOrd="6" destOrd="0" presId="urn:microsoft.com/office/officeart/2005/8/layout/default"/>
    <dgm:cxn modelId="{9A3A264C-7B45-40F8-91A0-C8B99D721996}" type="presParOf" srcId="{C214E67D-5762-4C4E-9CFD-3E5090FC3BBF}" destId="{914BF9C7-368A-4E13-A2D0-E89D51B1715B}" srcOrd="7" destOrd="0" presId="urn:microsoft.com/office/officeart/2005/8/layout/default"/>
    <dgm:cxn modelId="{0C5BF31F-8AA8-4C7D-9AA1-DF2337A4C231}" type="presParOf" srcId="{C214E67D-5762-4C4E-9CFD-3E5090FC3BBF}" destId="{437303BC-0ADB-4861-B4AC-CC482B757EF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682B5E2-432D-40F5-9E93-4396BD812508}"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9AAE30A-BEEC-4B29-8711-FFDF2AF4F512}">
      <dgm:prSet custT="1"/>
      <dgm:spPr/>
      <dgm:t>
        <a:bodyPr/>
        <a:lstStyle/>
        <a:p>
          <a:pPr>
            <a:defRPr b="1"/>
          </a:pPr>
          <a:r>
            <a:rPr lang="fr-CA" sz="2000" dirty="0">
              <a:latin typeface="Bierstadt" panose="020B0004020202020204" pitchFamily="34" charset="0"/>
            </a:rPr>
            <a:t>Consommation de 5 fruits et légumes par jour</a:t>
          </a:r>
          <a:endParaRPr lang="en-US" sz="2000" dirty="0">
            <a:latin typeface="Bierstadt" panose="020B0004020202020204" pitchFamily="34" charset="0"/>
          </a:endParaRPr>
        </a:p>
      </dgm:t>
    </dgm:pt>
    <dgm:pt modelId="{36A0851A-AE41-4879-AAFD-6EEF0E86F346}" type="parTrans" cxnId="{ABFF3D06-9B1B-43CF-AC66-CC1B7E8EAF19}">
      <dgm:prSet/>
      <dgm:spPr/>
      <dgm:t>
        <a:bodyPr/>
        <a:lstStyle/>
        <a:p>
          <a:endParaRPr lang="en-US"/>
        </a:p>
      </dgm:t>
    </dgm:pt>
    <dgm:pt modelId="{92A69F8E-FECA-4439-9F92-F48189D38052}" type="sibTrans" cxnId="{ABFF3D06-9B1B-43CF-AC66-CC1B7E8EAF19}">
      <dgm:prSet/>
      <dgm:spPr/>
      <dgm:t>
        <a:bodyPr/>
        <a:lstStyle/>
        <a:p>
          <a:endParaRPr lang="en-US"/>
        </a:p>
      </dgm:t>
    </dgm:pt>
    <dgm:pt modelId="{64FB1ABF-314F-4855-A924-8236D3830FCC}">
      <dgm:prSet custT="1"/>
      <dgm:spPr/>
      <dgm:t>
        <a:bodyPr/>
        <a:lstStyle/>
        <a:p>
          <a:r>
            <a:rPr lang="fr-CA" sz="2000" dirty="0">
              <a:latin typeface="Bierstadt" panose="020B0004020202020204" pitchFamily="34" charset="0"/>
            </a:rPr>
            <a:t>Québec : 46,6%</a:t>
          </a:r>
          <a:endParaRPr lang="en-US" sz="2000" dirty="0">
            <a:latin typeface="Bierstadt" panose="020B0004020202020204" pitchFamily="34" charset="0"/>
          </a:endParaRPr>
        </a:p>
      </dgm:t>
    </dgm:pt>
    <dgm:pt modelId="{AD501DC1-0C15-48EC-99DD-E283D7E23AC4}" type="parTrans" cxnId="{46003607-F818-4D6E-9838-22ADCA4DD446}">
      <dgm:prSet/>
      <dgm:spPr/>
      <dgm:t>
        <a:bodyPr/>
        <a:lstStyle/>
        <a:p>
          <a:endParaRPr lang="en-US"/>
        </a:p>
      </dgm:t>
    </dgm:pt>
    <dgm:pt modelId="{F3D6D941-998B-4C75-929E-A8842C07E84A}" type="sibTrans" cxnId="{46003607-F818-4D6E-9838-22ADCA4DD446}">
      <dgm:prSet/>
      <dgm:spPr/>
      <dgm:t>
        <a:bodyPr/>
        <a:lstStyle/>
        <a:p>
          <a:endParaRPr lang="en-US"/>
        </a:p>
      </dgm:t>
    </dgm:pt>
    <dgm:pt modelId="{ED679FFD-E232-4FFC-A565-DA1D19916A34}">
      <dgm:prSet custT="1"/>
      <dgm:spPr/>
      <dgm:t>
        <a:bodyPr/>
        <a:lstStyle/>
        <a:p>
          <a:r>
            <a:rPr lang="fr-CA" sz="2000" dirty="0">
              <a:latin typeface="Bierstadt" panose="020B0004020202020204" pitchFamily="34" charset="0"/>
            </a:rPr>
            <a:t>Centre-du-Québec : 42%</a:t>
          </a:r>
          <a:endParaRPr lang="en-US" sz="2000" dirty="0">
            <a:latin typeface="Bierstadt" panose="020B0004020202020204" pitchFamily="34" charset="0"/>
          </a:endParaRPr>
        </a:p>
      </dgm:t>
    </dgm:pt>
    <dgm:pt modelId="{58304E1E-26A5-4944-B271-BF36EB68235C}" type="parTrans" cxnId="{3E2837C3-8C5E-4C93-AEDA-3B662AC2EFFB}">
      <dgm:prSet/>
      <dgm:spPr/>
      <dgm:t>
        <a:bodyPr/>
        <a:lstStyle/>
        <a:p>
          <a:endParaRPr lang="en-US"/>
        </a:p>
      </dgm:t>
    </dgm:pt>
    <dgm:pt modelId="{7FF2DE87-1CE0-4F62-AC35-DCAA3BCA1566}" type="sibTrans" cxnId="{3E2837C3-8C5E-4C93-AEDA-3B662AC2EFFB}">
      <dgm:prSet/>
      <dgm:spPr/>
      <dgm:t>
        <a:bodyPr/>
        <a:lstStyle/>
        <a:p>
          <a:endParaRPr lang="en-US"/>
        </a:p>
      </dgm:t>
    </dgm:pt>
    <dgm:pt modelId="{9D5F0DF7-218C-4D2D-A37A-85E2B64D1840}">
      <dgm:prSet custT="1"/>
      <dgm:spPr/>
      <dgm:t>
        <a:bodyPr/>
        <a:lstStyle/>
        <a:p>
          <a:pPr>
            <a:defRPr b="1"/>
          </a:pPr>
          <a:r>
            <a:rPr lang="fr-CA" sz="2000" b="1" dirty="0">
              <a:latin typeface="Bierstadt" panose="020B0004020202020204" pitchFamily="34" charset="0"/>
            </a:rPr>
            <a:t>Consommation d’1 boisson sucrée et plus par jour</a:t>
          </a:r>
          <a:endParaRPr lang="en-US" sz="2000" b="1" dirty="0">
            <a:latin typeface="Bierstadt" panose="020B0004020202020204" pitchFamily="34" charset="0"/>
          </a:endParaRPr>
        </a:p>
      </dgm:t>
    </dgm:pt>
    <dgm:pt modelId="{3BA9A024-4614-4A2B-AD45-6D7C9C7BE2E7}" type="parTrans" cxnId="{B2730328-DE01-43C4-9AEE-37B2145DA154}">
      <dgm:prSet/>
      <dgm:spPr/>
      <dgm:t>
        <a:bodyPr/>
        <a:lstStyle/>
        <a:p>
          <a:endParaRPr lang="en-US"/>
        </a:p>
      </dgm:t>
    </dgm:pt>
    <dgm:pt modelId="{6D09210F-BBCA-416A-BFDA-12FC2FBB92D2}" type="sibTrans" cxnId="{B2730328-DE01-43C4-9AEE-37B2145DA154}">
      <dgm:prSet/>
      <dgm:spPr/>
      <dgm:t>
        <a:bodyPr/>
        <a:lstStyle/>
        <a:p>
          <a:endParaRPr lang="en-US"/>
        </a:p>
      </dgm:t>
    </dgm:pt>
    <dgm:pt modelId="{60633EE2-0EA7-4A42-B28A-19D4DBDDE474}">
      <dgm:prSet custT="1"/>
      <dgm:spPr/>
      <dgm:t>
        <a:bodyPr/>
        <a:lstStyle/>
        <a:p>
          <a:r>
            <a:rPr lang="fr-CA" sz="2000" dirty="0">
              <a:latin typeface="Bierstadt" panose="020B0004020202020204" pitchFamily="34" charset="0"/>
            </a:rPr>
            <a:t>Québec : 19%</a:t>
          </a:r>
          <a:endParaRPr lang="en-US" sz="2000" dirty="0">
            <a:latin typeface="Bierstadt" panose="020B0004020202020204" pitchFamily="34" charset="0"/>
          </a:endParaRPr>
        </a:p>
      </dgm:t>
    </dgm:pt>
    <dgm:pt modelId="{31221164-1E43-4D9B-A17A-CEB1439207E4}" type="parTrans" cxnId="{1EB97FFA-E813-45B7-827C-FAF4E2C32AE7}">
      <dgm:prSet/>
      <dgm:spPr/>
      <dgm:t>
        <a:bodyPr/>
        <a:lstStyle/>
        <a:p>
          <a:endParaRPr lang="en-US"/>
        </a:p>
      </dgm:t>
    </dgm:pt>
    <dgm:pt modelId="{E7A4124D-36F5-469F-AE8D-39853CB130DB}" type="sibTrans" cxnId="{1EB97FFA-E813-45B7-827C-FAF4E2C32AE7}">
      <dgm:prSet/>
      <dgm:spPr/>
      <dgm:t>
        <a:bodyPr/>
        <a:lstStyle/>
        <a:p>
          <a:endParaRPr lang="en-US"/>
        </a:p>
      </dgm:t>
    </dgm:pt>
    <dgm:pt modelId="{B48B73BC-70FF-4332-A011-822FCC5E21E6}">
      <dgm:prSet custT="1"/>
      <dgm:spPr/>
      <dgm:t>
        <a:bodyPr/>
        <a:lstStyle/>
        <a:p>
          <a:r>
            <a:rPr lang="fr-CA" sz="2000" dirty="0">
              <a:latin typeface="Bierstadt" panose="020B0004020202020204" pitchFamily="34" charset="0"/>
            </a:rPr>
            <a:t>Centre-du-Québec : 23%</a:t>
          </a:r>
          <a:endParaRPr lang="en-US" sz="2200" dirty="0">
            <a:latin typeface="Bierstadt" panose="020B0004020202020204" pitchFamily="34" charset="0"/>
          </a:endParaRPr>
        </a:p>
      </dgm:t>
    </dgm:pt>
    <dgm:pt modelId="{63CDF6BB-0964-4CCB-B125-4C7C61F48F85}" type="parTrans" cxnId="{575DD61E-04FA-489D-B36D-9A851B51CE55}">
      <dgm:prSet/>
      <dgm:spPr/>
      <dgm:t>
        <a:bodyPr/>
        <a:lstStyle/>
        <a:p>
          <a:endParaRPr lang="en-US"/>
        </a:p>
      </dgm:t>
    </dgm:pt>
    <dgm:pt modelId="{039613E2-E9AD-4E20-9FD8-BA0E4EB0A020}" type="sibTrans" cxnId="{575DD61E-04FA-489D-B36D-9A851B51CE55}">
      <dgm:prSet/>
      <dgm:spPr/>
      <dgm:t>
        <a:bodyPr/>
        <a:lstStyle/>
        <a:p>
          <a:endParaRPr lang="en-US"/>
        </a:p>
      </dgm:t>
    </dgm:pt>
    <dgm:pt modelId="{1836DC52-22C9-4DDB-B37D-BCB42AE80646}" type="pres">
      <dgm:prSet presAssocID="{7682B5E2-432D-40F5-9E93-4396BD812508}" presName="root" presStyleCnt="0">
        <dgm:presLayoutVars>
          <dgm:dir/>
          <dgm:resizeHandles val="exact"/>
        </dgm:presLayoutVars>
      </dgm:prSet>
      <dgm:spPr/>
    </dgm:pt>
    <dgm:pt modelId="{D71A8D23-5684-4803-AC25-3EB919D3E3C3}" type="pres">
      <dgm:prSet presAssocID="{89AAE30A-BEEC-4B29-8711-FFDF2AF4F512}" presName="compNode" presStyleCnt="0"/>
      <dgm:spPr/>
    </dgm:pt>
    <dgm:pt modelId="{55B859E0-3829-4EA0-ACE0-DF65BD80F849}" type="pres">
      <dgm:prSet presAssocID="{89AAE30A-BEEC-4B29-8711-FFDF2AF4F512}" presName="iconRect" presStyleLbl="node1" presStyleIdx="0" presStyleCnt="2" custLinFactNeighborX="57391" custLinFactNeighborY="4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ruit Bowl"/>
        </a:ext>
      </dgm:extLst>
    </dgm:pt>
    <dgm:pt modelId="{D7C5F8D2-3AB8-4028-AE3B-018B1805096C}" type="pres">
      <dgm:prSet presAssocID="{89AAE30A-BEEC-4B29-8711-FFDF2AF4F512}" presName="iconSpace" presStyleCnt="0"/>
      <dgm:spPr/>
    </dgm:pt>
    <dgm:pt modelId="{561DE7CD-B82E-4D66-953F-80A80F87D4E4}" type="pres">
      <dgm:prSet presAssocID="{89AAE30A-BEEC-4B29-8711-FFDF2AF4F512}" presName="parTx" presStyleLbl="revTx" presStyleIdx="0" presStyleCnt="4">
        <dgm:presLayoutVars>
          <dgm:chMax val="0"/>
          <dgm:chPref val="0"/>
        </dgm:presLayoutVars>
      </dgm:prSet>
      <dgm:spPr/>
    </dgm:pt>
    <dgm:pt modelId="{47CC0DB0-AC95-495D-9B63-6EFC9F4D3DA3}" type="pres">
      <dgm:prSet presAssocID="{89AAE30A-BEEC-4B29-8711-FFDF2AF4F512}" presName="txSpace" presStyleCnt="0"/>
      <dgm:spPr/>
    </dgm:pt>
    <dgm:pt modelId="{DF7DC524-876D-47BC-BE1A-451783F366D0}" type="pres">
      <dgm:prSet presAssocID="{89AAE30A-BEEC-4B29-8711-FFDF2AF4F512}" presName="desTx" presStyleLbl="revTx" presStyleIdx="1" presStyleCnt="4">
        <dgm:presLayoutVars/>
      </dgm:prSet>
      <dgm:spPr/>
    </dgm:pt>
    <dgm:pt modelId="{A942C4F4-1338-46F7-B6C1-14F255C71CB5}" type="pres">
      <dgm:prSet presAssocID="{92A69F8E-FECA-4439-9F92-F48189D38052}" presName="sibTrans" presStyleCnt="0"/>
      <dgm:spPr/>
    </dgm:pt>
    <dgm:pt modelId="{DC0DC203-8699-437A-8AFA-02120DC9B9EE}" type="pres">
      <dgm:prSet presAssocID="{9D5F0DF7-218C-4D2D-A37A-85E2B64D1840}" presName="compNode" presStyleCnt="0"/>
      <dgm:spPr/>
    </dgm:pt>
    <dgm:pt modelId="{C192A12F-741B-4B56-9002-60CF12524DA8}" type="pres">
      <dgm:prSet presAssocID="{9D5F0DF7-218C-4D2D-A37A-85E2B64D1840}" presName="iconRect" presStyleLbl="node1" presStyleIdx="1" presStyleCnt="2" custLinFactNeighborX="77755" custLinFactNeighborY="245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uteille"/>
        </a:ext>
      </dgm:extLst>
    </dgm:pt>
    <dgm:pt modelId="{0FAAEF07-62B4-4886-8AAC-52DE78C96717}" type="pres">
      <dgm:prSet presAssocID="{9D5F0DF7-218C-4D2D-A37A-85E2B64D1840}" presName="iconSpace" presStyleCnt="0"/>
      <dgm:spPr/>
    </dgm:pt>
    <dgm:pt modelId="{0ECB44D1-3B02-408D-BE64-994F5C4C2B25}" type="pres">
      <dgm:prSet presAssocID="{9D5F0DF7-218C-4D2D-A37A-85E2B64D1840}" presName="parTx" presStyleLbl="revTx" presStyleIdx="2" presStyleCnt="4">
        <dgm:presLayoutVars>
          <dgm:chMax val="0"/>
          <dgm:chPref val="0"/>
        </dgm:presLayoutVars>
      </dgm:prSet>
      <dgm:spPr/>
    </dgm:pt>
    <dgm:pt modelId="{9709721A-FC44-43D6-8CBC-AFF1336F92CD}" type="pres">
      <dgm:prSet presAssocID="{9D5F0DF7-218C-4D2D-A37A-85E2B64D1840}" presName="txSpace" presStyleCnt="0"/>
      <dgm:spPr/>
    </dgm:pt>
    <dgm:pt modelId="{652AEE4B-914E-4748-9EC0-76D90D89BE30}" type="pres">
      <dgm:prSet presAssocID="{9D5F0DF7-218C-4D2D-A37A-85E2B64D1840}" presName="desTx" presStyleLbl="revTx" presStyleIdx="3" presStyleCnt="4">
        <dgm:presLayoutVars/>
      </dgm:prSet>
      <dgm:spPr/>
    </dgm:pt>
  </dgm:ptLst>
  <dgm:cxnLst>
    <dgm:cxn modelId="{ABFF3D06-9B1B-43CF-AC66-CC1B7E8EAF19}" srcId="{7682B5E2-432D-40F5-9E93-4396BD812508}" destId="{89AAE30A-BEEC-4B29-8711-FFDF2AF4F512}" srcOrd="0" destOrd="0" parTransId="{36A0851A-AE41-4879-AAFD-6EEF0E86F346}" sibTransId="{92A69F8E-FECA-4439-9F92-F48189D38052}"/>
    <dgm:cxn modelId="{46003607-F818-4D6E-9838-22ADCA4DD446}" srcId="{89AAE30A-BEEC-4B29-8711-FFDF2AF4F512}" destId="{64FB1ABF-314F-4855-A924-8236D3830FCC}" srcOrd="0" destOrd="0" parTransId="{AD501DC1-0C15-48EC-99DD-E283D7E23AC4}" sibTransId="{F3D6D941-998B-4C75-929E-A8842C07E84A}"/>
    <dgm:cxn modelId="{1BF7F415-CAB4-41A0-AA24-F11F31871987}" type="presOf" srcId="{89AAE30A-BEEC-4B29-8711-FFDF2AF4F512}" destId="{561DE7CD-B82E-4D66-953F-80A80F87D4E4}" srcOrd="0" destOrd="0" presId="urn:microsoft.com/office/officeart/2018/2/layout/IconLabelDescriptionList"/>
    <dgm:cxn modelId="{575DD61E-04FA-489D-B36D-9A851B51CE55}" srcId="{9D5F0DF7-218C-4D2D-A37A-85E2B64D1840}" destId="{B48B73BC-70FF-4332-A011-822FCC5E21E6}" srcOrd="1" destOrd="0" parTransId="{63CDF6BB-0964-4CCB-B125-4C7C61F48F85}" sibTransId="{039613E2-E9AD-4E20-9FD8-BA0E4EB0A020}"/>
    <dgm:cxn modelId="{B2F8241F-1C46-4230-AFF2-F4C72C7F2FFA}" type="presOf" srcId="{60633EE2-0EA7-4A42-B28A-19D4DBDDE474}" destId="{652AEE4B-914E-4748-9EC0-76D90D89BE30}" srcOrd="0" destOrd="0" presId="urn:microsoft.com/office/officeart/2018/2/layout/IconLabelDescriptionList"/>
    <dgm:cxn modelId="{B2730328-DE01-43C4-9AEE-37B2145DA154}" srcId="{7682B5E2-432D-40F5-9E93-4396BD812508}" destId="{9D5F0DF7-218C-4D2D-A37A-85E2B64D1840}" srcOrd="1" destOrd="0" parTransId="{3BA9A024-4614-4A2B-AD45-6D7C9C7BE2E7}" sibTransId="{6D09210F-BBCA-416A-BFDA-12FC2FBB92D2}"/>
    <dgm:cxn modelId="{171E766F-ED42-4B0D-B3A4-F7BBBA33753C}" type="presOf" srcId="{7682B5E2-432D-40F5-9E93-4396BD812508}" destId="{1836DC52-22C9-4DDB-B37D-BCB42AE80646}" srcOrd="0" destOrd="0" presId="urn:microsoft.com/office/officeart/2018/2/layout/IconLabelDescriptionList"/>
    <dgm:cxn modelId="{A1060879-ACF7-4F67-AEF8-C4FFC3D4DF7F}" type="presOf" srcId="{B48B73BC-70FF-4332-A011-822FCC5E21E6}" destId="{652AEE4B-914E-4748-9EC0-76D90D89BE30}" srcOrd="0" destOrd="1" presId="urn:microsoft.com/office/officeart/2018/2/layout/IconLabelDescriptionList"/>
    <dgm:cxn modelId="{A7E7B5A0-8CD6-4698-8B6F-478A20A3F5B4}" type="presOf" srcId="{9D5F0DF7-218C-4D2D-A37A-85E2B64D1840}" destId="{0ECB44D1-3B02-408D-BE64-994F5C4C2B25}" srcOrd="0" destOrd="0" presId="urn:microsoft.com/office/officeart/2018/2/layout/IconLabelDescriptionList"/>
    <dgm:cxn modelId="{3E2837C3-8C5E-4C93-AEDA-3B662AC2EFFB}" srcId="{89AAE30A-BEEC-4B29-8711-FFDF2AF4F512}" destId="{ED679FFD-E232-4FFC-A565-DA1D19916A34}" srcOrd="1" destOrd="0" parTransId="{58304E1E-26A5-4944-B271-BF36EB68235C}" sibTransId="{7FF2DE87-1CE0-4F62-AC35-DCAA3BCA1566}"/>
    <dgm:cxn modelId="{7C3048CF-671C-40A3-8519-2316EE73DF8C}" type="presOf" srcId="{ED679FFD-E232-4FFC-A565-DA1D19916A34}" destId="{DF7DC524-876D-47BC-BE1A-451783F366D0}" srcOrd="0" destOrd="1" presId="urn:microsoft.com/office/officeart/2018/2/layout/IconLabelDescriptionList"/>
    <dgm:cxn modelId="{A60042F1-7232-4EE2-8651-B2A9464AA5D4}" type="presOf" srcId="{64FB1ABF-314F-4855-A924-8236D3830FCC}" destId="{DF7DC524-876D-47BC-BE1A-451783F366D0}" srcOrd="0" destOrd="0" presId="urn:microsoft.com/office/officeart/2018/2/layout/IconLabelDescriptionList"/>
    <dgm:cxn modelId="{1EB97FFA-E813-45B7-827C-FAF4E2C32AE7}" srcId="{9D5F0DF7-218C-4D2D-A37A-85E2B64D1840}" destId="{60633EE2-0EA7-4A42-B28A-19D4DBDDE474}" srcOrd="0" destOrd="0" parTransId="{31221164-1E43-4D9B-A17A-CEB1439207E4}" sibTransId="{E7A4124D-36F5-469F-AE8D-39853CB130DB}"/>
    <dgm:cxn modelId="{5B261CAE-6A87-4F18-BBA9-DB81E0CEF955}" type="presParOf" srcId="{1836DC52-22C9-4DDB-B37D-BCB42AE80646}" destId="{D71A8D23-5684-4803-AC25-3EB919D3E3C3}" srcOrd="0" destOrd="0" presId="urn:microsoft.com/office/officeart/2018/2/layout/IconLabelDescriptionList"/>
    <dgm:cxn modelId="{E95F65D6-A25F-4D81-96C6-A8C800E0BCC5}" type="presParOf" srcId="{D71A8D23-5684-4803-AC25-3EB919D3E3C3}" destId="{55B859E0-3829-4EA0-ACE0-DF65BD80F849}" srcOrd="0" destOrd="0" presId="urn:microsoft.com/office/officeart/2018/2/layout/IconLabelDescriptionList"/>
    <dgm:cxn modelId="{D9993730-021D-43B5-8443-9A9A79112273}" type="presParOf" srcId="{D71A8D23-5684-4803-AC25-3EB919D3E3C3}" destId="{D7C5F8D2-3AB8-4028-AE3B-018B1805096C}" srcOrd="1" destOrd="0" presId="urn:microsoft.com/office/officeart/2018/2/layout/IconLabelDescriptionList"/>
    <dgm:cxn modelId="{059154FF-503D-4537-8399-013B22658BF7}" type="presParOf" srcId="{D71A8D23-5684-4803-AC25-3EB919D3E3C3}" destId="{561DE7CD-B82E-4D66-953F-80A80F87D4E4}" srcOrd="2" destOrd="0" presId="urn:microsoft.com/office/officeart/2018/2/layout/IconLabelDescriptionList"/>
    <dgm:cxn modelId="{BC7FF221-083A-4645-BB8B-6D09AB679574}" type="presParOf" srcId="{D71A8D23-5684-4803-AC25-3EB919D3E3C3}" destId="{47CC0DB0-AC95-495D-9B63-6EFC9F4D3DA3}" srcOrd="3" destOrd="0" presId="urn:microsoft.com/office/officeart/2018/2/layout/IconLabelDescriptionList"/>
    <dgm:cxn modelId="{5E1F99AA-A713-4084-AE01-F935B3D0324D}" type="presParOf" srcId="{D71A8D23-5684-4803-AC25-3EB919D3E3C3}" destId="{DF7DC524-876D-47BC-BE1A-451783F366D0}" srcOrd="4" destOrd="0" presId="urn:microsoft.com/office/officeart/2018/2/layout/IconLabelDescriptionList"/>
    <dgm:cxn modelId="{FBB694F2-CE4F-4DE0-B263-8A785094B9B2}" type="presParOf" srcId="{1836DC52-22C9-4DDB-B37D-BCB42AE80646}" destId="{A942C4F4-1338-46F7-B6C1-14F255C71CB5}" srcOrd="1" destOrd="0" presId="urn:microsoft.com/office/officeart/2018/2/layout/IconLabelDescriptionList"/>
    <dgm:cxn modelId="{341A3C33-23B5-479E-9A2C-F89D34808F81}" type="presParOf" srcId="{1836DC52-22C9-4DDB-B37D-BCB42AE80646}" destId="{DC0DC203-8699-437A-8AFA-02120DC9B9EE}" srcOrd="2" destOrd="0" presId="urn:microsoft.com/office/officeart/2018/2/layout/IconLabelDescriptionList"/>
    <dgm:cxn modelId="{6C656B4F-1598-47D3-8F3A-5D617C4A30A6}" type="presParOf" srcId="{DC0DC203-8699-437A-8AFA-02120DC9B9EE}" destId="{C192A12F-741B-4B56-9002-60CF12524DA8}" srcOrd="0" destOrd="0" presId="urn:microsoft.com/office/officeart/2018/2/layout/IconLabelDescriptionList"/>
    <dgm:cxn modelId="{86F652E9-0ECB-440C-95E8-F315FC8BB262}" type="presParOf" srcId="{DC0DC203-8699-437A-8AFA-02120DC9B9EE}" destId="{0FAAEF07-62B4-4886-8AAC-52DE78C96717}" srcOrd="1" destOrd="0" presId="urn:microsoft.com/office/officeart/2018/2/layout/IconLabelDescriptionList"/>
    <dgm:cxn modelId="{49971FA4-A52F-4032-A59A-86BE51B605F7}" type="presParOf" srcId="{DC0DC203-8699-437A-8AFA-02120DC9B9EE}" destId="{0ECB44D1-3B02-408D-BE64-994F5C4C2B25}" srcOrd="2" destOrd="0" presId="urn:microsoft.com/office/officeart/2018/2/layout/IconLabelDescriptionList"/>
    <dgm:cxn modelId="{83C21376-F04A-4815-B80E-71939DBB4BB3}" type="presParOf" srcId="{DC0DC203-8699-437A-8AFA-02120DC9B9EE}" destId="{9709721A-FC44-43D6-8CBC-AFF1336F92CD}" srcOrd="3" destOrd="0" presId="urn:microsoft.com/office/officeart/2018/2/layout/IconLabelDescriptionList"/>
    <dgm:cxn modelId="{A1997F75-A6A8-46FF-8C30-49B4F54DACED}" type="presParOf" srcId="{DC0DC203-8699-437A-8AFA-02120DC9B9EE}" destId="{652AEE4B-914E-4748-9EC0-76D90D89BE30}"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F6C1F67-65E6-4C93-B087-065857B1B011}"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454B07A-618B-426D-8367-AB567E4035D9}">
      <dgm:prSet/>
      <dgm:spPr/>
      <dgm:t>
        <a:bodyPr/>
        <a:lstStyle/>
        <a:p>
          <a:pPr>
            <a:lnSpc>
              <a:spcPct val="100000"/>
            </a:lnSpc>
          </a:pPr>
          <a:r>
            <a:rPr lang="fr-CA" dirty="0"/>
            <a:t>Diminution du temps consacré à la cuisine</a:t>
          </a:r>
          <a:endParaRPr lang="en-US" dirty="0"/>
        </a:p>
      </dgm:t>
    </dgm:pt>
    <dgm:pt modelId="{58C8CDD7-8423-4821-AD1A-446947EDDAA4}" type="parTrans" cxnId="{9EF6CC2F-05A9-4B7D-AF0E-28F449D44013}">
      <dgm:prSet/>
      <dgm:spPr/>
      <dgm:t>
        <a:bodyPr/>
        <a:lstStyle/>
        <a:p>
          <a:endParaRPr lang="en-US"/>
        </a:p>
      </dgm:t>
    </dgm:pt>
    <dgm:pt modelId="{A3D42E6F-A576-440D-844F-490A9BE6B5F2}" type="sibTrans" cxnId="{9EF6CC2F-05A9-4B7D-AF0E-28F449D44013}">
      <dgm:prSet/>
      <dgm:spPr/>
      <dgm:t>
        <a:bodyPr/>
        <a:lstStyle/>
        <a:p>
          <a:pPr>
            <a:lnSpc>
              <a:spcPct val="100000"/>
            </a:lnSpc>
          </a:pPr>
          <a:endParaRPr lang="en-US"/>
        </a:p>
      </dgm:t>
    </dgm:pt>
    <dgm:pt modelId="{6DADD4E1-3CFD-42C0-B2C1-9CA09865A29A}">
      <dgm:prSet/>
      <dgm:spPr/>
      <dgm:t>
        <a:bodyPr/>
        <a:lstStyle/>
        <a:p>
          <a:pPr>
            <a:lnSpc>
              <a:spcPct val="100000"/>
            </a:lnSpc>
          </a:pPr>
          <a:r>
            <a:rPr lang="fr-CA"/>
            <a:t>Augmentation de la consommation de collations</a:t>
          </a:r>
          <a:endParaRPr lang="en-US"/>
        </a:p>
      </dgm:t>
    </dgm:pt>
    <dgm:pt modelId="{54F3DF5A-8768-4978-AFC3-248B86662CB2}" type="parTrans" cxnId="{39553AD0-E12F-4342-902A-E05036628E98}">
      <dgm:prSet/>
      <dgm:spPr/>
      <dgm:t>
        <a:bodyPr/>
        <a:lstStyle/>
        <a:p>
          <a:endParaRPr lang="en-US"/>
        </a:p>
      </dgm:t>
    </dgm:pt>
    <dgm:pt modelId="{6ED0652F-9DA6-416D-8339-D2EEC48742AB}" type="sibTrans" cxnId="{39553AD0-E12F-4342-902A-E05036628E98}">
      <dgm:prSet/>
      <dgm:spPr/>
      <dgm:t>
        <a:bodyPr/>
        <a:lstStyle/>
        <a:p>
          <a:endParaRPr lang="en-US"/>
        </a:p>
      </dgm:t>
    </dgm:pt>
    <dgm:pt modelId="{08A9344C-0E03-4B4D-BB8A-6EC9720513EF}">
      <dgm:prSet/>
      <dgm:spPr/>
      <dgm:t>
        <a:bodyPr/>
        <a:lstStyle/>
        <a:p>
          <a:pPr>
            <a:lnSpc>
              <a:spcPct val="100000"/>
            </a:lnSpc>
          </a:pPr>
          <a:r>
            <a:rPr lang="fr-CA" dirty="0"/>
            <a:t>Augmentation de la consommation de plats emballés et prêts à servir</a:t>
          </a:r>
          <a:endParaRPr lang="en-US" dirty="0"/>
        </a:p>
      </dgm:t>
    </dgm:pt>
    <dgm:pt modelId="{804D3C9A-C84A-4B8D-8B9C-A95C7901EADB}" type="sibTrans" cxnId="{F40C6D41-22E4-4BA5-9792-DE2148299807}">
      <dgm:prSet/>
      <dgm:spPr/>
      <dgm:t>
        <a:bodyPr/>
        <a:lstStyle/>
        <a:p>
          <a:endParaRPr lang="en-US"/>
        </a:p>
      </dgm:t>
    </dgm:pt>
    <dgm:pt modelId="{30453AAA-8191-4B86-BE82-21D5FCC69A31}" type="parTrans" cxnId="{F40C6D41-22E4-4BA5-9792-DE2148299807}">
      <dgm:prSet/>
      <dgm:spPr/>
      <dgm:t>
        <a:bodyPr/>
        <a:lstStyle/>
        <a:p>
          <a:endParaRPr lang="en-US"/>
        </a:p>
      </dgm:t>
    </dgm:pt>
    <dgm:pt modelId="{CF6ADB44-E330-4245-8186-559C6B1BE54A}">
      <dgm:prSet/>
      <dgm:spPr/>
      <dgm:t>
        <a:bodyPr/>
        <a:lstStyle/>
        <a:p>
          <a:pPr>
            <a:lnSpc>
              <a:spcPct val="100000"/>
            </a:lnSpc>
          </a:pPr>
          <a:r>
            <a:rPr lang="fr-CA" dirty="0"/>
            <a:t>Diminution de la planification des menus</a:t>
          </a:r>
          <a:endParaRPr lang="en-US" dirty="0"/>
        </a:p>
      </dgm:t>
    </dgm:pt>
    <dgm:pt modelId="{E0BA6584-3521-4A3C-89BA-C3F8CB9CC0EF}" type="sibTrans" cxnId="{9A3D2147-7528-4804-B507-D188638C710E}">
      <dgm:prSet/>
      <dgm:spPr/>
      <dgm:t>
        <a:bodyPr/>
        <a:lstStyle/>
        <a:p>
          <a:pPr>
            <a:lnSpc>
              <a:spcPct val="100000"/>
            </a:lnSpc>
          </a:pPr>
          <a:endParaRPr lang="en-US"/>
        </a:p>
      </dgm:t>
    </dgm:pt>
    <dgm:pt modelId="{CCDB00C3-7311-47B2-9037-29B6B27E4F2C}" type="parTrans" cxnId="{9A3D2147-7528-4804-B507-D188638C710E}">
      <dgm:prSet/>
      <dgm:spPr/>
      <dgm:t>
        <a:bodyPr/>
        <a:lstStyle/>
        <a:p>
          <a:endParaRPr lang="en-US"/>
        </a:p>
      </dgm:t>
    </dgm:pt>
    <dgm:pt modelId="{AA39023D-B125-432E-854D-E7B3EC95F503}" type="pres">
      <dgm:prSet presAssocID="{4F6C1F67-65E6-4C93-B087-065857B1B011}" presName="root" presStyleCnt="0">
        <dgm:presLayoutVars>
          <dgm:dir/>
          <dgm:resizeHandles val="exact"/>
        </dgm:presLayoutVars>
      </dgm:prSet>
      <dgm:spPr/>
    </dgm:pt>
    <dgm:pt modelId="{12F23B9D-FEBB-43AF-A0BD-99C476E6B91C}" type="pres">
      <dgm:prSet presAssocID="{4F6C1F67-65E6-4C93-B087-065857B1B011}" presName="container" presStyleCnt="0">
        <dgm:presLayoutVars>
          <dgm:dir/>
          <dgm:resizeHandles val="exact"/>
        </dgm:presLayoutVars>
      </dgm:prSet>
      <dgm:spPr/>
    </dgm:pt>
    <dgm:pt modelId="{720602A3-77DE-4949-8A57-1A6BC55C586D}" type="pres">
      <dgm:prSet presAssocID="{C454B07A-618B-426D-8367-AB567E4035D9}" presName="compNode" presStyleCnt="0"/>
      <dgm:spPr/>
    </dgm:pt>
    <dgm:pt modelId="{A432D42B-306A-44A7-AD12-78743DE7FAEC}" type="pres">
      <dgm:prSet presAssocID="{C454B07A-618B-426D-8367-AB567E4035D9}" presName="iconBgRect" presStyleLbl="bgShp" presStyleIdx="0" presStyleCnt="4"/>
      <dgm:spPr/>
    </dgm:pt>
    <dgm:pt modelId="{2702538D-0962-4F92-B756-27BCCAF54EDB}" type="pres">
      <dgm:prSet presAssocID="{C454B07A-618B-426D-8367-AB567E4035D9}" presName="iconRect" presStyleLbl="node1" presStyleIdx="0"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Fork and knife"/>
        </a:ext>
      </dgm:extLst>
    </dgm:pt>
    <dgm:pt modelId="{4000C866-6121-49C1-85BC-66042854B239}" type="pres">
      <dgm:prSet presAssocID="{C454B07A-618B-426D-8367-AB567E4035D9}" presName="spaceRect" presStyleCnt="0"/>
      <dgm:spPr/>
    </dgm:pt>
    <dgm:pt modelId="{2CC43928-A8B1-46E4-A6D2-BABD6CA9BF32}" type="pres">
      <dgm:prSet presAssocID="{C454B07A-618B-426D-8367-AB567E4035D9}" presName="textRect" presStyleLbl="revTx" presStyleIdx="0" presStyleCnt="4">
        <dgm:presLayoutVars>
          <dgm:chMax val="1"/>
          <dgm:chPref val="1"/>
        </dgm:presLayoutVars>
      </dgm:prSet>
      <dgm:spPr/>
    </dgm:pt>
    <dgm:pt modelId="{4CA132F8-67E3-449C-A73A-0369364DD53C}" type="pres">
      <dgm:prSet presAssocID="{A3D42E6F-A576-440D-844F-490A9BE6B5F2}" presName="sibTrans" presStyleLbl="sibTrans2D1" presStyleIdx="0" presStyleCnt="0"/>
      <dgm:spPr/>
    </dgm:pt>
    <dgm:pt modelId="{B7F86CFA-5459-4BDF-8161-F30687F87D06}" type="pres">
      <dgm:prSet presAssocID="{CF6ADB44-E330-4245-8186-559C6B1BE54A}" presName="compNode" presStyleCnt="0"/>
      <dgm:spPr/>
    </dgm:pt>
    <dgm:pt modelId="{B6C5725D-6C18-4D8E-B19B-D4FF33EACAE8}" type="pres">
      <dgm:prSet presAssocID="{CF6ADB44-E330-4245-8186-559C6B1BE54A}" presName="iconBgRect" presStyleLbl="bgShp" presStyleIdx="1" presStyleCnt="4"/>
      <dgm:spPr/>
    </dgm:pt>
    <dgm:pt modelId="{C50E6F4E-C7A6-4E4F-A42A-B1A2E89C1069}" type="pres">
      <dgm:prSet presAssocID="{CF6ADB44-E330-4245-8186-559C6B1BE54A}" presName="iconRect" presStyleLbl="node1" presStyleIdx="1"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wnward trend"/>
        </a:ext>
      </dgm:extLst>
    </dgm:pt>
    <dgm:pt modelId="{F9B8BAD8-77C8-41F4-8C49-490649A68420}" type="pres">
      <dgm:prSet presAssocID="{CF6ADB44-E330-4245-8186-559C6B1BE54A}" presName="spaceRect" presStyleCnt="0"/>
      <dgm:spPr/>
    </dgm:pt>
    <dgm:pt modelId="{96DB9D95-625A-44C0-B4D6-7E28557345B3}" type="pres">
      <dgm:prSet presAssocID="{CF6ADB44-E330-4245-8186-559C6B1BE54A}" presName="textRect" presStyleLbl="revTx" presStyleIdx="1" presStyleCnt="4">
        <dgm:presLayoutVars>
          <dgm:chMax val="1"/>
          <dgm:chPref val="1"/>
        </dgm:presLayoutVars>
      </dgm:prSet>
      <dgm:spPr/>
    </dgm:pt>
    <dgm:pt modelId="{405B7543-A32C-477F-9DCC-CDD95835B3F5}" type="pres">
      <dgm:prSet presAssocID="{E0BA6584-3521-4A3C-89BA-C3F8CB9CC0EF}" presName="sibTrans" presStyleLbl="sibTrans2D1" presStyleIdx="0" presStyleCnt="0"/>
      <dgm:spPr/>
    </dgm:pt>
    <dgm:pt modelId="{CA95A18C-70F5-417B-9C3F-8AFF259E25A1}" type="pres">
      <dgm:prSet presAssocID="{08A9344C-0E03-4B4D-BB8A-6EC9720513EF}" presName="compNode" presStyleCnt="0"/>
      <dgm:spPr/>
    </dgm:pt>
    <dgm:pt modelId="{46E4E8F2-8B6F-4521-AA3F-E4819055AB46}" type="pres">
      <dgm:prSet presAssocID="{08A9344C-0E03-4B4D-BB8A-6EC9720513EF}" presName="iconBgRect" presStyleLbl="bgShp" presStyleIdx="2" presStyleCnt="4"/>
      <dgm:spPr/>
    </dgm:pt>
    <dgm:pt modelId="{8AF4FB93-98AC-4226-8751-07BB3A489BE7}" type="pres">
      <dgm:prSet presAssocID="{08A9344C-0E03-4B4D-BB8A-6EC9720513EF}" presName="iconRect" presStyleLbl="node1" presStyleIdx="2" presStyleCnt="4"/>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erveur"/>
        </a:ext>
      </dgm:extLst>
    </dgm:pt>
    <dgm:pt modelId="{1A11FDFE-E7B3-4D22-A592-457A07D6BEEF}" type="pres">
      <dgm:prSet presAssocID="{08A9344C-0E03-4B4D-BB8A-6EC9720513EF}" presName="spaceRect" presStyleCnt="0"/>
      <dgm:spPr/>
    </dgm:pt>
    <dgm:pt modelId="{4314A9B7-7392-475B-AE95-C2D1F78DB881}" type="pres">
      <dgm:prSet presAssocID="{08A9344C-0E03-4B4D-BB8A-6EC9720513EF}" presName="textRect" presStyleLbl="revTx" presStyleIdx="2" presStyleCnt="4">
        <dgm:presLayoutVars>
          <dgm:chMax val="1"/>
          <dgm:chPref val="1"/>
        </dgm:presLayoutVars>
      </dgm:prSet>
      <dgm:spPr/>
    </dgm:pt>
    <dgm:pt modelId="{D72E73F1-EFAB-4B65-A431-E978EEAE8C01}" type="pres">
      <dgm:prSet presAssocID="{804D3C9A-C84A-4B8D-8B9C-A95C7901EADB}" presName="sibTrans" presStyleLbl="sibTrans2D1" presStyleIdx="0" presStyleCnt="0"/>
      <dgm:spPr/>
    </dgm:pt>
    <dgm:pt modelId="{486788E9-51CB-45FC-8C40-1863A8B1BFD1}" type="pres">
      <dgm:prSet presAssocID="{6DADD4E1-3CFD-42C0-B2C1-9CA09865A29A}" presName="compNode" presStyleCnt="0"/>
      <dgm:spPr/>
    </dgm:pt>
    <dgm:pt modelId="{51C09344-6808-4055-B4F5-D3DAABADCEE6}" type="pres">
      <dgm:prSet presAssocID="{6DADD4E1-3CFD-42C0-B2C1-9CA09865A29A}" presName="iconBgRect" presStyleLbl="bgShp" presStyleIdx="3" presStyleCnt="4"/>
      <dgm:spPr/>
    </dgm:pt>
    <dgm:pt modelId="{E50B1C77-5FE2-4849-A307-BE9417BA81A9}" type="pres">
      <dgm:prSet presAssocID="{6DADD4E1-3CFD-42C0-B2C1-9CA09865A29A}" presName="iconRect" presStyleLbl="node1" presStyleIdx="3"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AF19D729-4EE5-44E7-8F86-DEF12EBF810F}" type="pres">
      <dgm:prSet presAssocID="{6DADD4E1-3CFD-42C0-B2C1-9CA09865A29A}" presName="spaceRect" presStyleCnt="0"/>
      <dgm:spPr/>
    </dgm:pt>
    <dgm:pt modelId="{71304C70-9146-475A-B243-43BE765F73FE}" type="pres">
      <dgm:prSet presAssocID="{6DADD4E1-3CFD-42C0-B2C1-9CA09865A29A}" presName="textRect" presStyleLbl="revTx" presStyleIdx="3" presStyleCnt="4">
        <dgm:presLayoutVars>
          <dgm:chMax val="1"/>
          <dgm:chPref val="1"/>
        </dgm:presLayoutVars>
      </dgm:prSet>
      <dgm:spPr/>
    </dgm:pt>
  </dgm:ptLst>
  <dgm:cxnLst>
    <dgm:cxn modelId="{B06D321E-B3E4-43CC-86E3-83DF8CF4D6AE}" type="presOf" srcId="{CF6ADB44-E330-4245-8186-559C6B1BE54A}" destId="{96DB9D95-625A-44C0-B4D6-7E28557345B3}" srcOrd="0" destOrd="0" presId="urn:microsoft.com/office/officeart/2018/2/layout/IconCircleList"/>
    <dgm:cxn modelId="{21599A21-CE49-4366-94E6-8E5F7CD97012}" type="presOf" srcId="{08A9344C-0E03-4B4D-BB8A-6EC9720513EF}" destId="{4314A9B7-7392-475B-AE95-C2D1F78DB881}" srcOrd="0" destOrd="0" presId="urn:microsoft.com/office/officeart/2018/2/layout/IconCircleList"/>
    <dgm:cxn modelId="{9EF6CC2F-05A9-4B7D-AF0E-28F449D44013}" srcId="{4F6C1F67-65E6-4C93-B087-065857B1B011}" destId="{C454B07A-618B-426D-8367-AB567E4035D9}" srcOrd="0" destOrd="0" parTransId="{58C8CDD7-8423-4821-AD1A-446947EDDAA4}" sibTransId="{A3D42E6F-A576-440D-844F-490A9BE6B5F2}"/>
    <dgm:cxn modelId="{6391F934-2FEB-4022-8F13-C3E731D73CBB}" type="presOf" srcId="{E0BA6584-3521-4A3C-89BA-C3F8CB9CC0EF}" destId="{405B7543-A32C-477F-9DCC-CDD95835B3F5}" srcOrd="0" destOrd="0" presId="urn:microsoft.com/office/officeart/2018/2/layout/IconCircleList"/>
    <dgm:cxn modelId="{F40C6D41-22E4-4BA5-9792-DE2148299807}" srcId="{4F6C1F67-65E6-4C93-B087-065857B1B011}" destId="{08A9344C-0E03-4B4D-BB8A-6EC9720513EF}" srcOrd="2" destOrd="0" parTransId="{30453AAA-8191-4B86-BE82-21D5FCC69A31}" sibTransId="{804D3C9A-C84A-4B8D-8B9C-A95C7901EADB}"/>
    <dgm:cxn modelId="{9A3D2147-7528-4804-B507-D188638C710E}" srcId="{4F6C1F67-65E6-4C93-B087-065857B1B011}" destId="{CF6ADB44-E330-4245-8186-559C6B1BE54A}" srcOrd="1" destOrd="0" parTransId="{CCDB00C3-7311-47B2-9037-29B6B27E4F2C}" sibTransId="{E0BA6584-3521-4A3C-89BA-C3F8CB9CC0EF}"/>
    <dgm:cxn modelId="{3ED6996E-2080-4915-92F8-D4CB0DC50E17}" type="presOf" srcId="{804D3C9A-C84A-4B8D-8B9C-A95C7901EADB}" destId="{D72E73F1-EFAB-4B65-A431-E978EEAE8C01}" srcOrd="0" destOrd="0" presId="urn:microsoft.com/office/officeart/2018/2/layout/IconCircleList"/>
    <dgm:cxn modelId="{9F3B1B77-DC7C-498A-99E9-5298F266EF9C}" type="presOf" srcId="{4F6C1F67-65E6-4C93-B087-065857B1B011}" destId="{AA39023D-B125-432E-854D-E7B3EC95F503}" srcOrd="0" destOrd="0" presId="urn:microsoft.com/office/officeart/2018/2/layout/IconCircleList"/>
    <dgm:cxn modelId="{86ED9E77-16FE-4DE7-A787-0DE3AB36333C}" type="presOf" srcId="{A3D42E6F-A576-440D-844F-490A9BE6B5F2}" destId="{4CA132F8-67E3-449C-A73A-0369364DD53C}" srcOrd="0" destOrd="0" presId="urn:microsoft.com/office/officeart/2018/2/layout/IconCircleList"/>
    <dgm:cxn modelId="{9D9FAC83-995E-412A-89D5-9552B9A048C6}" type="presOf" srcId="{6DADD4E1-3CFD-42C0-B2C1-9CA09865A29A}" destId="{71304C70-9146-475A-B243-43BE765F73FE}" srcOrd="0" destOrd="0" presId="urn:microsoft.com/office/officeart/2018/2/layout/IconCircleList"/>
    <dgm:cxn modelId="{E2F14896-6114-4559-84FC-2916055896F5}" type="presOf" srcId="{C454B07A-618B-426D-8367-AB567E4035D9}" destId="{2CC43928-A8B1-46E4-A6D2-BABD6CA9BF32}" srcOrd="0" destOrd="0" presId="urn:microsoft.com/office/officeart/2018/2/layout/IconCircleList"/>
    <dgm:cxn modelId="{39553AD0-E12F-4342-902A-E05036628E98}" srcId="{4F6C1F67-65E6-4C93-B087-065857B1B011}" destId="{6DADD4E1-3CFD-42C0-B2C1-9CA09865A29A}" srcOrd="3" destOrd="0" parTransId="{54F3DF5A-8768-4978-AFC3-248B86662CB2}" sibTransId="{6ED0652F-9DA6-416D-8339-D2EEC48742AB}"/>
    <dgm:cxn modelId="{BB6E4365-E929-4524-858C-E58EFFD32F65}" type="presParOf" srcId="{AA39023D-B125-432E-854D-E7B3EC95F503}" destId="{12F23B9D-FEBB-43AF-A0BD-99C476E6B91C}" srcOrd="0" destOrd="0" presId="urn:microsoft.com/office/officeart/2018/2/layout/IconCircleList"/>
    <dgm:cxn modelId="{A71799ED-BFC0-4970-AEFE-3194CCE5D127}" type="presParOf" srcId="{12F23B9D-FEBB-43AF-A0BD-99C476E6B91C}" destId="{720602A3-77DE-4949-8A57-1A6BC55C586D}" srcOrd="0" destOrd="0" presId="urn:microsoft.com/office/officeart/2018/2/layout/IconCircleList"/>
    <dgm:cxn modelId="{83F9894B-02CC-4A48-B6D8-DA5A42E7CA42}" type="presParOf" srcId="{720602A3-77DE-4949-8A57-1A6BC55C586D}" destId="{A432D42B-306A-44A7-AD12-78743DE7FAEC}" srcOrd="0" destOrd="0" presId="urn:microsoft.com/office/officeart/2018/2/layout/IconCircleList"/>
    <dgm:cxn modelId="{209CD0CE-C0D8-475D-882E-E200507D4D54}" type="presParOf" srcId="{720602A3-77DE-4949-8A57-1A6BC55C586D}" destId="{2702538D-0962-4F92-B756-27BCCAF54EDB}" srcOrd="1" destOrd="0" presId="urn:microsoft.com/office/officeart/2018/2/layout/IconCircleList"/>
    <dgm:cxn modelId="{6A28CDED-AFA1-4004-80BE-47AEB267CC8E}" type="presParOf" srcId="{720602A3-77DE-4949-8A57-1A6BC55C586D}" destId="{4000C866-6121-49C1-85BC-66042854B239}" srcOrd="2" destOrd="0" presId="urn:microsoft.com/office/officeart/2018/2/layout/IconCircleList"/>
    <dgm:cxn modelId="{722DA810-52C7-48E2-85BF-B59034DC7AFA}" type="presParOf" srcId="{720602A3-77DE-4949-8A57-1A6BC55C586D}" destId="{2CC43928-A8B1-46E4-A6D2-BABD6CA9BF32}" srcOrd="3" destOrd="0" presId="urn:microsoft.com/office/officeart/2018/2/layout/IconCircleList"/>
    <dgm:cxn modelId="{D7B48231-B441-4C83-9F29-13D1C708D0FF}" type="presParOf" srcId="{12F23B9D-FEBB-43AF-A0BD-99C476E6B91C}" destId="{4CA132F8-67E3-449C-A73A-0369364DD53C}" srcOrd="1" destOrd="0" presId="urn:microsoft.com/office/officeart/2018/2/layout/IconCircleList"/>
    <dgm:cxn modelId="{3CB9237E-99A6-4EE0-93E2-F5A003D09B94}" type="presParOf" srcId="{12F23B9D-FEBB-43AF-A0BD-99C476E6B91C}" destId="{B7F86CFA-5459-4BDF-8161-F30687F87D06}" srcOrd="2" destOrd="0" presId="urn:microsoft.com/office/officeart/2018/2/layout/IconCircleList"/>
    <dgm:cxn modelId="{67E9F75D-CF38-4A32-8DCC-C1D0CF01DBC1}" type="presParOf" srcId="{B7F86CFA-5459-4BDF-8161-F30687F87D06}" destId="{B6C5725D-6C18-4D8E-B19B-D4FF33EACAE8}" srcOrd="0" destOrd="0" presId="urn:microsoft.com/office/officeart/2018/2/layout/IconCircleList"/>
    <dgm:cxn modelId="{4D7744CF-A5F3-4C3C-A1AB-0F9E1ABD5B7C}" type="presParOf" srcId="{B7F86CFA-5459-4BDF-8161-F30687F87D06}" destId="{C50E6F4E-C7A6-4E4F-A42A-B1A2E89C1069}" srcOrd="1" destOrd="0" presId="urn:microsoft.com/office/officeart/2018/2/layout/IconCircleList"/>
    <dgm:cxn modelId="{D15BC91A-7FC9-479A-91E5-F3A17320349B}" type="presParOf" srcId="{B7F86CFA-5459-4BDF-8161-F30687F87D06}" destId="{F9B8BAD8-77C8-41F4-8C49-490649A68420}" srcOrd="2" destOrd="0" presId="urn:microsoft.com/office/officeart/2018/2/layout/IconCircleList"/>
    <dgm:cxn modelId="{041B56BD-47E0-4B55-B54E-59B46823752C}" type="presParOf" srcId="{B7F86CFA-5459-4BDF-8161-F30687F87D06}" destId="{96DB9D95-625A-44C0-B4D6-7E28557345B3}" srcOrd="3" destOrd="0" presId="urn:microsoft.com/office/officeart/2018/2/layout/IconCircleList"/>
    <dgm:cxn modelId="{1955E019-9023-43B2-8280-914BCD505A34}" type="presParOf" srcId="{12F23B9D-FEBB-43AF-A0BD-99C476E6B91C}" destId="{405B7543-A32C-477F-9DCC-CDD95835B3F5}" srcOrd="3" destOrd="0" presId="urn:microsoft.com/office/officeart/2018/2/layout/IconCircleList"/>
    <dgm:cxn modelId="{14A40100-92C6-4F47-BB5B-97FFEA185059}" type="presParOf" srcId="{12F23B9D-FEBB-43AF-A0BD-99C476E6B91C}" destId="{CA95A18C-70F5-417B-9C3F-8AFF259E25A1}" srcOrd="4" destOrd="0" presId="urn:microsoft.com/office/officeart/2018/2/layout/IconCircleList"/>
    <dgm:cxn modelId="{EA003FF0-9EED-4EAC-9B82-4E4C0DABB6B5}" type="presParOf" srcId="{CA95A18C-70F5-417B-9C3F-8AFF259E25A1}" destId="{46E4E8F2-8B6F-4521-AA3F-E4819055AB46}" srcOrd="0" destOrd="0" presId="urn:microsoft.com/office/officeart/2018/2/layout/IconCircleList"/>
    <dgm:cxn modelId="{85DE4B0C-6EFF-42E2-8422-5FF6E38BF0AF}" type="presParOf" srcId="{CA95A18C-70F5-417B-9C3F-8AFF259E25A1}" destId="{8AF4FB93-98AC-4226-8751-07BB3A489BE7}" srcOrd="1" destOrd="0" presId="urn:microsoft.com/office/officeart/2018/2/layout/IconCircleList"/>
    <dgm:cxn modelId="{8D533BD3-EA16-40EC-A61E-34EA5F63B76E}" type="presParOf" srcId="{CA95A18C-70F5-417B-9C3F-8AFF259E25A1}" destId="{1A11FDFE-E7B3-4D22-A592-457A07D6BEEF}" srcOrd="2" destOrd="0" presId="urn:microsoft.com/office/officeart/2018/2/layout/IconCircleList"/>
    <dgm:cxn modelId="{C4DE453F-48AD-4820-A178-30B61985AD1E}" type="presParOf" srcId="{CA95A18C-70F5-417B-9C3F-8AFF259E25A1}" destId="{4314A9B7-7392-475B-AE95-C2D1F78DB881}" srcOrd="3" destOrd="0" presId="urn:microsoft.com/office/officeart/2018/2/layout/IconCircleList"/>
    <dgm:cxn modelId="{D220BE2A-5433-4A29-B66C-6645C3668CE6}" type="presParOf" srcId="{12F23B9D-FEBB-43AF-A0BD-99C476E6B91C}" destId="{D72E73F1-EFAB-4B65-A431-E978EEAE8C01}" srcOrd="5" destOrd="0" presId="urn:microsoft.com/office/officeart/2018/2/layout/IconCircleList"/>
    <dgm:cxn modelId="{459A2E07-E02B-45A7-9ABB-9701BFDF92BB}" type="presParOf" srcId="{12F23B9D-FEBB-43AF-A0BD-99C476E6B91C}" destId="{486788E9-51CB-45FC-8C40-1863A8B1BFD1}" srcOrd="6" destOrd="0" presId="urn:microsoft.com/office/officeart/2018/2/layout/IconCircleList"/>
    <dgm:cxn modelId="{03A96876-57D2-4B32-B031-9B949F86C004}" type="presParOf" srcId="{486788E9-51CB-45FC-8C40-1863A8B1BFD1}" destId="{51C09344-6808-4055-B4F5-D3DAABADCEE6}" srcOrd="0" destOrd="0" presId="urn:microsoft.com/office/officeart/2018/2/layout/IconCircleList"/>
    <dgm:cxn modelId="{2BA3173B-C631-4956-AAE4-B6C0C330B619}" type="presParOf" srcId="{486788E9-51CB-45FC-8C40-1863A8B1BFD1}" destId="{E50B1C77-5FE2-4849-A307-BE9417BA81A9}" srcOrd="1" destOrd="0" presId="urn:microsoft.com/office/officeart/2018/2/layout/IconCircleList"/>
    <dgm:cxn modelId="{D2623DD0-D76E-485E-A95E-00C356377836}" type="presParOf" srcId="{486788E9-51CB-45FC-8C40-1863A8B1BFD1}" destId="{AF19D729-4EE5-44E7-8F86-DEF12EBF810F}" srcOrd="2" destOrd="0" presId="urn:microsoft.com/office/officeart/2018/2/layout/IconCircleList"/>
    <dgm:cxn modelId="{E0A7E03A-4E4F-4626-BC5B-61519F587563}" type="presParOf" srcId="{486788E9-51CB-45FC-8C40-1863A8B1BFD1}" destId="{71304C70-9146-475A-B243-43BE765F73FE}"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50D3A-512F-4BE7-8EC3-9A407C13CA26}">
      <dsp:nvSpPr>
        <dsp:cNvPr id="0" name=""/>
        <dsp:cNvSpPr/>
      </dsp:nvSpPr>
      <dsp:spPr>
        <a:xfrm>
          <a:off x="2633" y="469205"/>
          <a:ext cx="2088869" cy="125332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latin typeface="Bierstadt" panose="020B0004020202020204" pitchFamily="34" charset="0"/>
            </a:rPr>
            <a:t>Soutien à l’accès au logement : </a:t>
          </a:r>
        </a:p>
        <a:p>
          <a:pPr marL="0" lvl="0" indent="0" algn="ctr" defTabSz="711200">
            <a:lnSpc>
              <a:spcPct val="90000"/>
            </a:lnSpc>
            <a:spcBef>
              <a:spcPct val="0"/>
            </a:spcBef>
            <a:spcAft>
              <a:spcPct val="35000"/>
            </a:spcAft>
            <a:buNone/>
          </a:pPr>
          <a:r>
            <a:rPr lang="en-US" sz="1600" kern="1200" dirty="0">
              <a:latin typeface="Bierstadt" panose="020B0004020202020204" pitchFamily="34" charset="0"/>
            </a:rPr>
            <a:t>1</a:t>
          </a:r>
        </a:p>
      </dsp:txBody>
      <dsp:txXfrm>
        <a:off x="63815" y="530387"/>
        <a:ext cx="1966505" cy="1130957"/>
      </dsp:txXfrm>
    </dsp:sp>
    <dsp:sp modelId="{927CFD5E-8467-4B66-93D8-2666BA8F5088}">
      <dsp:nvSpPr>
        <dsp:cNvPr id="0" name=""/>
        <dsp:cNvSpPr/>
      </dsp:nvSpPr>
      <dsp:spPr>
        <a:xfrm>
          <a:off x="2300389" y="469205"/>
          <a:ext cx="2088869" cy="125332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latin typeface="Bierstadt" panose="020B0004020202020204" pitchFamily="34" charset="0"/>
            </a:rPr>
            <a:t>Développement social territorial : </a:t>
          </a:r>
        </a:p>
        <a:p>
          <a:pPr marL="0" lvl="0" indent="0" algn="ctr" defTabSz="711200">
            <a:lnSpc>
              <a:spcPct val="90000"/>
            </a:lnSpc>
            <a:spcBef>
              <a:spcPct val="0"/>
            </a:spcBef>
            <a:spcAft>
              <a:spcPct val="35000"/>
            </a:spcAft>
            <a:buNone/>
          </a:pPr>
          <a:r>
            <a:rPr lang="en-US" sz="1600" kern="1200" dirty="0">
              <a:latin typeface="Bierstadt" panose="020B0004020202020204" pitchFamily="34" charset="0"/>
            </a:rPr>
            <a:t>2</a:t>
          </a:r>
        </a:p>
      </dsp:txBody>
      <dsp:txXfrm>
        <a:off x="2361571" y="530387"/>
        <a:ext cx="1966505" cy="1130957"/>
      </dsp:txXfrm>
    </dsp:sp>
    <dsp:sp modelId="{27E36485-7A01-4D93-8E70-3FEEA7250875}">
      <dsp:nvSpPr>
        <dsp:cNvPr id="0" name=""/>
        <dsp:cNvSpPr/>
      </dsp:nvSpPr>
      <dsp:spPr>
        <a:xfrm>
          <a:off x="4598145" y="469205"/>
          <a:ext cx="2088869" cy="125332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latin typeface="Bierstadt" panose="020B0004020202020204" pitchFamily="34" charset="0"/>
            </a:rPr>
            <a:t>Mesure d’insertion à l’emploi : </a:t>
          </a:r>
        </a:p>
        <a:p>
          <a:pPr marL="0" lvl="0" indent="0" algn="ctr" defTabSz="711200">
            <a:lnSpc>
              <a:spcPct val="90000"/>
            </a:lnSpc>
            <a:spcBef>
              <a:spcPct val="0"/>
            </a:spcBef>
            <a:spcAft>
              <a:spcPct val="35000"/>
            </a:spcAft>
            <a:buNone/>
          </a:pPr>
          <a:r>
            <a:rPr lang="en-US" sz="1600" kern="1200" dirty="0">
              <a:latin typeface="Bierstadt" panose="020B0004020202020204" pitchFamily="34" charset="0"/>
            </a:rPr>
            <a:t>-</a:t>
          </a:r>
        </a:p>
      </dsp:txBody>
      <dsp:txXfrm>
        <a:off x="4659327" y="530387"/>
        <a:ext cx="1966505" cy="1130957"/>
      </dsp:txXfrm>
    </dsp:sp>
    <dsp:sp modelId="{7C2F917F-1274-4E8F-BFA3-7E7666E00C7A}">
      <dsp:nvSpPr>
        <dsp:cNvPr id="0" name=""/>
        <dsp:cNvSpPr/>
      </dsp:nvSpPr>
      <dsp:spPr>
        <a:xfrm>
          <a:off x="6895901" y="469205"/>
          <a:ext cx="2088869" cy="125332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latin typeface="Bierstadt" panose="020B0004020202020204" pitchFamily="34" charset="0"/>
            </a:rPr>
            <a:t>Soutien à la création d’emplois de qualité rémunérés : </a:t>
          </a:r>
        </a:p>
        <a:p>
          <a:pPr marL="0" lvl="0" indent="0" algn="ctr" defTabSz="711200">
            <a:lnSpc>
              <a:spcPct val="90000"/>
            </a:lnSpc>
            <a:spcBef>
              <a:spcPct val="0"/>
            </a:spcBef>
            <a:spcAft>
              <a:spcPct val="35000"/>
            </a:spcAft>
            <a:buNone/>
          </a:pPr>
          <a:r>
            <a:rPr lang="fr-CA" sz="1600" kern="1200" dirty="0">
              <a:latin typeface="Bierstadt" panose="020B0004020202020204" pitchFamily="34" charset="0"/>
            </a:rPr>
            <a:t>-</a:t>
          </a:r>
          <a:endParaRPr lang="en-US" sz="1600" kern="1200" dirty="0">
            <a:latin typeface="Bierstadt" panose="020B0004020202020204" pitchFamily="34" charset="0"/>
          </a:endParaRPr>
        </a:p>
      </dsp:txBody>
      <dsp:txXfrm>
        <a:off x="6957083" y="530387"/>
        <a:ext cx="1966505" cy="1130957"/>
      </dsp:txXfrm>
    </dsp:sp>
    <dsp:sp modelId="{079E70F9-8534-43EE-8039-BDFE1867F465}">
      <dsp:nvSpPr>
        <dsp:cNvPr id="0" name=""/>
        <dsp:cNvSpPr/>
      </dsp:nvSpPr>
      <dsp:spPr>
        <a:xfrm>
          <a:off x="1151511" y="1931413"/>
          <a:ext cx="2088869" cy="125332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latin typeface="Bierstadt" panose="020B0004020202020204" pitchFamily="34" charset="0"/>
            </a:rPr>
            <a:t>Soutien à la qualification et à la réussite éducative : </a:t>
          </a:r>
        </a:p>
        <a:p>
          <a:pPr marL="0" lvl="0" indent="0" algn="ctr" defTabSz="711200">
            <a:lnSpc>
              <a:spcPct val="90000"/>
            </a:lnSpc>
            <a:spcBef>
              <a:spcPct val="0"/>
            </a:spcBef>
            <a:spcAft>
              <a:spcPct val="35000"/>
            </a:spcAft>
            <a:buNone/>
          </a:pPr>
          <a:r>
            <a:rPr lang="en-US" sz="1600" kern="1200" dirty="0">
              <a:latin typeface="Bierstadt" panose="020B0004020202020204" pitchFamily="34" charset="0"/>
            </a:rPr>
            <a:t>2</a:t>
          </a:r>
        </a:p>
      </dsp:txBody>
      <dsp:txXfrm>
        <a:off x="1212693" y="1992595"/>
        <a:ext cx="1966505" cy="1130957"/>
      </dsp:txXfrm>
    </dsp:sp>
    <dsp:sp modelId="{91473080-D49F-4E1F-AE4A-A2DBC2854A40}">
      <dsp:nvSpPr>
        <dsp:cNvPr id="0" name=""/>
        <dsp:cNvSpPr/>
      </dsp:nvSpPr>
      <dsp:spPr>
        <a:xfrm>
          <a:off x="3449267" y="1931413"/>
          <a:ext cx="2088869" cy="125332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latin typeface="Bierstadt" panose="020B0004020202020204" pitchFamily="34" charset="0"/>
            </a:rPr>
            <a:t>Soutien à la relève agricole : </a:t>
          </a:r>
        </a:p>
        <a:p>
          <a:pPr marL="0" lvl="0" indent="0" algn="ctr" defTabSz="711200">
            <a:lnSpc>
              <a:spcPct val="90000"/>
            </a:lnSpc>
            <a:spcBef>
              <a:spcPct val="0"/>
            </a:spcBef>
            <a:spcAft>
              <a:spcPct val="35000"/>
            </a:spcAft>
            <a:buNone/>
          </a:pPr>
          <a:r>
            <a:rPr lang="en-US" sz="1600" kern="1200" dirty="0">
              <a:latin typeface="Bierstadt" panose="020B0004020202020204" pitchFamily="34" charset="0"/>
            </a:rPr>
            <a:t>1</a:t>
          </a:r>
        </a:p>
      </dsp:txBody>
      <dsp:txXfrm>
        <a:off x="3510449" y="1992595"/>
        <a:ext cx="1966505" cy="1130957"/>
      </dsp:txXfrm>
    </dsp:sp>
    <dsp:sp modelId="{454D5814-CB00-4B0F-A69B-10E6B80C4834}">
      <dsp:nvSpPr>
        <dsp:cNvPr id="0" name=""/>
        <dsp:cNvSpPr/>
      </dsp:nvSpPr>
      <dsp:spPr>
        <a:xfrm>
          <a:off x="5747023" y="1931413"/>
          <a:ext cx="2088869" cy="125332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latin typeface="Bierstadt" panose="020B0004020202020204" pitchFamily="34" charset="0"/>
            </a:rPr>
            <a:t>Soutien à la rénovation domiciliaire : </a:t>
          </a:r>
        </a:p>
        <a:p>
          <a:pPr marL="0" lvl="0" indent="0" algn="ctr" defTabSz="711200">
            <a:lnSpc>
              <a:spcPct val="90000"/>
            </a:lnSpc>
            <a:spcBef>
              <a:spcPct val="0"/>
            </a:spcBef>
            <a:spcAft>
              <a:spcPct val="35000"/>
            </a:spcAft>
            <a:buNone/>
          </a:pPr>
          <a:r>
            <a:rPr lang="en-US" sz="1600" kern="1200" dirty="0">
              <a:latin typeface="Bierstadt" panose="020B0004020202020204" pitchFamily="34" charset="0"/>
            </a:rPr>
            <a:t>-</a:t>
          </a:r>
        </a:p>
      </dsp:txBody>
      <dsp:txXfrm>
        <a:off x="5808205" y="1992595"/>
        <a:ext cx="1966505" cy="113095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50D3A-512F-4BE7-8EC3-9A407C13CA26}">
      <dsp:nvSpPr>
        <dsp:cNvPr id="0" name=""/>
        <dsp:cNvSpPr/>
      </dsp:nvSpPr>
      <dsp:spPr>
        <a:xfrm>
          <a:off x="3312" y="271911"/>
          <a:ext cx="2627907" cy="1576744"/>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Activités de surveillance des aubaines et de couponnage :</a:t>
          </a:r>
        </a:p>
        <a:p>
          <a:pPr marL="0" lvl="0" indent="0" algn="ctr" defTabSz="800100">
            <a:lnSpc>
              <a:spcPct val="90000"/>
            </a:lnSpc>
            <a:spcBef>
              <a:spcPct val="0"/>
            </a:spcBef>
            <a:spcAft>
              <a:spcPct val="35000"/>
            </a:spcAft>
            <a:buNone/>
          </a:pPr>
          <a:r>
            <a:rPr lang="en-US" sz="2000" b="1" kern="1200" dirty="0">
              <a:effectLst/>
              <a:latin typeface="Bierstadt" panose="020B0004020202020204" pitchFamily="34" charset="0"/>
            </a:rPr>
            <a:t>-</a:t>
          </a:r>
        </a:p>
      </dsp:txBody>
      <dsp:txXfrm>
        <a:off x="80282" y="348881"/>
        <a:ext cx="2473967" cy="1422804"/>
      </dsp:txXfrm>
    </dsp:sp>
    <dsp:sp modelId="{927CFD5E-8467-4B66-93D8-2666BA8F5088}">
      <dsp:nvSpPr>
        <dsp:cNvPr id="0" name=""/>
        <dsp:cNvSpPr/>
      </dsp:nvSpPr>
      <dsp:spPr>
        <a:xfrm>
          <a:off x="2894010" y="271911"/>
          <a:ext cx="2627907" cy="1576744"/>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Ateliers de gestion budgétaires :</a:t>
          </a:r>
        </a:p>
        <a:p>
          <a:pPr marL="0" lvl="0" indent="0" algn="ctr" defTabSz="800100">
            <a:lnSpc>
              <a:spcPct val="90000"/>
            </a:lnSpc>
            <a:spcBef>
              <a:spcPct val="0"/>
            </a:spcBef>
            <a:spcAft>
              <a:spcPct val="35000"/>
            </a:spcAft>
            <a:buNone/>
          </a:pPr>
          <a:r>
            <a:rPr lang="fr-CA" sz="2000" b="1" kern="1200" dirty="0">
              <a:effectLst/>
              <a:latin typeface="Bierstadt" panose="020B0004020202020204" pitchFamily="34" charset="0"/>
            </a:rPr>
            <a:t>-</a:t>
          </a:r>
          <a:endParaRPr lang="en-US" sz="2000" b="1" kern="1200" dirty="0">
            <a:effectLst/>
            <a:latin typeface="Bierstadt" panose="020B0004020202020204" pitchFamily="34" charset="0"/>
          </a:endParaRPr>
        </a:p>
      </dsp:txBody>
      <dsp:txXfrm>
        <a:off x="2970980" y="348881"/>
        <a:ext cx="2473967" cy="1422804"/>
      </dsp:txXfrm>
    </dsp:sp>
    <dsp:sp modelId="{27E36485-7A01-4D93-8E70-3FEEA7250875}">
      <dsp:nvSpPr>
        <dsp:cNvPr id="0" name=""/>
        <dsp:cNvSpPr/>
      </dsp:nvSpPr>
      <dsp:spPr>
        <a:xfrm>
          <a:off x="5784709" y="271911"/>
          <a:ext cx="2627907" cy="1576744"/>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Ateliers sur la conservation des aliments : </a:t>
          </a:r>
        </a:p>
        <a:p>
          <a:pPr marL="0" lvl="0" indent="0" algn="ctr" defTabSz="800100">
            <a:lnSpc>
              <a:spcPct val="90000"/>
            </a:lnSpc>
            <a:spcBef>
              <a:spcPct val="0"/>
            </a:spcBef>
            <a:spcAft>
              <a:spcPct val="35000"/>
            </a:spcAft>
            <a:buNone/>
          </a:pPr>
          <a:r>
            <a:rPr lang="en-US" sz="2000" b="1" kern="1200" dirty="0">
              <a:effectLst/>
              <a:latin typeface="Bierstadt" panose="020B0004020202020204" pitchFamily="34" charset="0"/>
            </a:rPr>
            <a:t>-</a:t>
          </a:r>
        </a:p>
      </dsp:txBody>
      <dsp:txXfrm>
        <a:off x="5861679" y="348881"/>
        <a:ext cx="2473967" cy="1422804"/>
      </dsp:txXfrm>
    </dsp:sp>
    <dsp:sp modelId="{7C2F917F-1274-4E8F-BFA3-7E7666E00C7A}">
      <dsp:nvSpPr>
        <dsp:cNvPr id="0" name=""/>
        <dsp:cNvSpPr/>
      </dsp:nvSpPr>
      <dsp:spPr>
        <a:xfrm>
          <a:off x="8675407" y="271911"/>
          <a:ext cx="2627907" cy="1576744"/>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Activités éducatives et de sensibilisation : </a:t>
          </a:r>
        </a:p>
        <a:p>
          <a:pPr marL="0" lvl="0" indent="0" algn="ctr" defTabSz="800100">
            <a:lnSpc>
              <a:spcPct val="90000"/>
            </a:lnSpc>
            <a:spcBef>
              <a:spcPct val="0"/>
            </a:spcBef>
            <a:spcAft>
              <a:spcPct val="35000"/>
            </a:spcAft>
            <a:buNone/>
          </a:pPr>
          <a:r>
            <a:rPr lang="en-US" sz="2000" b="1" kern="1200" dirty="0">
              <a:effectLst/>
              <a:latin typeface="Bierstadt" panose="020B0004020202020204" pitchFamily="34" charset="0"/>
            </a:rPr>
            <a:t>10</a:t>
          </a:r>
        </a:p>
      </dsp:txBody>
      <dsp:txXfrm>
        <a:off x="8752377" y="348881"/>
        <a:ext cx="2473967" cy="1422804"/>
      </dsp:txXfrm>
    </dsp:sp>
    <dsp:sp modelId="{079E70F9-8534-43EE-8039-BDFE1867F465}">
      <dsp:nvSpPr>
        <dsp:cNvPr id="0" name=""/>
        <dsp:cNvSpPr/>
      </dsp:nvSpPr>
      <dsp:spPr>
        <a:xfrm>
          <a:off x="1448661" y="2111446"/>
          <a:ext cx="2627907" cy="1576744"/>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Ateliers culinaires et nutritionnels / cuisines éducatives :</a:t>
          </a:r>
        </a:p>
        <a:p>
          <a:pPr marL="0" lvl="0" indent="0" algn="ctr" defTabSz="800100">
            <a:lnSpc>
              <a:spcPct val="90000"/>
            </a:lnSpc>
            <a:spcBef>
              <a:spcPct val="0"/>
            </a:spcBef>
            <a:spcAft>
              <a:spcPct val="35000"/>
            </a:spcAft>
            <a:buNone/>
          </a:pPr>
          <a:r>
            <a:rPr lang="en-US" sz="2000" b="1" kern="1200" dirty="0">
              <a:effectLst/>
              <a:latin typeface="Bierstadt" panose="020B0004020202020204" pitchFamily="34" charset="0"/>
            </a:rPr>
            <a:t>4</a:t>
          </a:r>
        </a:p>
      </dsp:txBody>
      <dsp:txXfrm>
        <a:off x="1525631" y="2188416"/>
        <a:ext cx="2473967" cy="1422804"/>
      </dsp:txXfrm>
    </dsp:sp>
    <dsp:sp modelId="{D07414D9-427A-454B-8417-3672AF3BD1F5}">
      <dsp:nvSpPr>
        <dsp:cNvPr id="0" name=""/>
        <dsp:cNvSpPr/>
      </dsp:nvSpPr>
      <dsp:spPr>
        <a:xfrm>
          <a:off x="4339360" y="2111446"/>
          <a:ext cx="2627907" cy="1576744"/>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Ateliers de jardinage :</a:t>
          </a:r>
        </a:p>
        <a:p>
          <a:pPr marL="0" lvl="0" indent="0" algn="ctr" defTabSz="800100">
            <a:lnSpc>
              <a:spcPct val="90000"/>
            </a:lnSpc>
            <a:spcBef>
              <a:spcPct val="0"/>
            </a:spcBef>
            <a:spcAft>
              <a:spcPct val="35000"/>
            </a:spcAft>
            <a:buNone/>
          </a:pPr>
          <a:r>
            <a:rPr lang="fr-CA" sz="2000" b="1" kern="1200" dirty="0">
              <a:effectLst/>
              <a:latin typeface="Bierstadt" panose="020B0004020202020204" pitchFamily="34" charset="0"/>
            </a:rPr>
            <a:t>5</a:t>
          </a:r>
        </a:p>
      </dsp:txBody>
      <dsp:txXfrm>
        <a:off x="4416330" y="2188416"/>
        <a:ext cx="2473967" cy="1422804"/>
      </dsp:txXfrm>
    </dsp:sp>
    <dsp:sp modelId="{5C602A6C-F968-4358-8CFF-7EA5EC495DF4}">
      <dsp:nvSpPr>
        <dsp:cNvPr id="0" name=""/>
        <dsp:cNvSpPr/>
      </dsp:nvSpPr>
      <dsp:spPr>
        <a:xfrm>
          <a:off x="7230058" y="2111446"/>
          <a:ext cx="2627907" cy="1576744"/>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Projets éducatifs et de sensibilisation à la gestion des matières résiduelles :</a:t>
          </a:r>
        </a:p>
        <a:p>
          <a:pPr marL="0" lvl="0" indent="0" algn="ctr" defTabSz="800100">
            <a:lnSpc>
              <a:spcPct val="90000"/>
            </a:lnSpc>
            <a:spcBef>
              <a:spcPct val="0"/>
            </a:spcBef>
            <a:spcAft>
              <a:spcPct val="35000"/>
            </a:spcAft>
            <a:buNone/>
          </a:pPr>
          <a:r>
            <a:rPr lang="fr-CA" sz="2000" b="1" kern="1200" dirty="0">
              <a:effectLst/>
              <a:latin typeface="Bierstadt" panose="020B0004020202020204" pitchFamily="34" charset="0"/>
            </a:rPr>
            <a:t>5</a:t>
          </a:r>
        </a:p>
      </dsp:txBody>
      <dsp:txXfrm>
        <a:off x="7307028" y="2188416"/>
        <a:ext cx="2473967" cy="142280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FBC57-CE20-4F27-9A19-80435646ED81}">
      <dsp:nvSpPr>
        <dsp:cNvPr id="0" name=""/>
        <dsp:cNvSpPr/>
      </dsp:nvSpPr>
      <dsp:spPr>
        <a:xfrm rot="5400000">
          <a:off x="5325270" y="-1931379"/>
          <a:ext cx="1474403" cy="5705856"/>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fr-CA" sz="1700" kern="1200" dirty="0">
              <a:latin typeface="Bierstadt" panose="020B0004020202020204" pitchFamily="34" charset="0"/>
            </a:rPr>
            <a:t>TCMÉ : transport collectif et adapté</a:t>
          </a:r>
          <a:endParaRPr lang="en-US" sz="1700" kern="1200" dirty="0">
            <a:latin typeface="Bierstadt" panose="020B0004020202020204" pitchFamily="34" charset="0"/>
          </a:endParaRPr>
        </a:p>
      </dsp:txBody>
      <dsp:txXfrm rot="-5400000">
        <a:off x="3209544" y="256321"/>
        <a:ext cx="5633882" cy="1330455"/>
      </dsp:txXfrm>
    </dsp:sp>
    <dsp:sp modelId="{C645693E-58C5-496D-8CA1-2C087DD7714F}">
      <dsp:nvSpPr>
        <dsp:cNvPr id="0" name=""/>
        <dsp:cNvSpPr/>
      </dsp:nvSpPr>
      <dsp:spPr>
        <a:xfrm>
          <a:off x="0" y="46"/>
          <a:ext cx="3209544" cy="1843003"/>
        </a:xfrm>
        <a:prstGeom prst="roundRect">
          <a:avLst/>
        </a:prstGeom>
        <a:solidFill>
          <a:schemeClr val="accent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fr-CA" sz="2400" kern="1200" dirty="0">
              <a:latin typeface="Bierstadt" panose="020B0004020202020204" pitchFamily="34" charset="0"/>
            </a:rPr>
            <a:t>Les services de transport collectifs de la MRC</a:t>
          </a:r>
          <a:endParaRPr lang="en-US" sz="2400" kern="1200" dirty="0">
            <a:latin typeface="Bierstadt" panose="020B0004020202020204" pitchFamily="34" charset="0"/>
          </a:endParaRPr>
        </a:p>
      </dsp:txBody>
      <dsp:txXfrm>
        <a:off x="89968" y="90014"/>
        <a:ext cx="3029608" cy="1663067"/>
      </dsp:txXfrm>
    </dsp:sp>
    <dsp:sp modelId="{4867F8B1-7C10-41D3-AD7E-BD03DC8CAF05}">
      <dsp:nvSpPr>
        <dsp:cNvPr id="0" name=""/>
        <dsp:cNvSpPr/>
      </dsp:nvSpPr>
      <dsp:spPr>
        <a:xfrm rot="5400000">
          <a:off x="5325270" y="3773"/>
          <a:ext cx="1474403" cy="5705856"/>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ts val="600"/>
            </a:spcAft>
            <a:buChar char="•"/>
          </a:pPr>
          <a:r>
            <a:rPr lang="fr-CA" sz="1700" b="1" kern="1200" dirty="0">
              <a:latin typeface="Bierstadt" panose="020B0004020202020204" pitchFamily="34" charset="0"/>
            </a:rPr>
            <a:t>1</a:t>
          </a:r>
          <a:r>
            <a:rPr lang="fr-CA" sz="1700" kern="1200" dirty="0">
              <a:latin typeface="Bierstadt" panose="020B0004020202020204" pitchFamily="34" charset="0"/>
            </a:rPr>
            <a:t> initiative d’aide au transport vers des lieux d’approvisionnement alimentaire</a:t>
          </a:r>
          <a:endParaRPr lang="en-US" sz="1700" kern="1200" dirty="0">
            <a:latin typeface="Bierstadt" panose="020B0004020202020204" pitchFamily="34" charset="0"/>
          </a:endParaRPr>
        </a:p>
        <a:p>
          <a:pPr marL="171450" lvl="1" indent="-171450" algn="l" defTabSz="755650">
            <a:lnSpc>
              <a:spcPct val="90000"/>
            </a:lnSpc>
            <a:spcBef>
              <a:spcPct val="0"/>
            </a:spcBef>
            <a:spcAft>
              <a:spcPts val="600"/>
            </a:spcAft>
            <a:buChar char="•"/>
          </a:pPr>
          <a:r>
            <a:rPr lang="fr-CA" sz="1700" b="1" kern="1200" dirty="0">
              <a:latin typeface="Bierstadt" panose="020B0004020202020204" pitchFamily="34" charset="0"/>
            </a:rPr>
            <a:t>Aucun</a:t>
          </a:r>
          <a:r>
            <a:rPr lang="fr-CA" sz="1700" kern="1200" dirty="0">
              <a:latin typeface="Bierstadt" panose="020B0004020202020204" pitchFamily="34" charset="0"/>
            </a:rPr>
            <a:t> programme de tarification sociale des services de transport en commun vers les ressources et organismes en sécurité alimentaire</a:t>
          </a:r>
          <a:endParaRPr lang="en-US" sz="1700" kern="1200" dirty="0">
            <a:latin typeface="Bierstadt" panose="020B0004020202020204" pitchFamily="34" charset="0"/>
          </a:endParaRPr>
        </a:p>
      </dsp:txBody>
      <dsp:txXfrm rot="-5400000">
        <a:off x="3209544" y="2191473"/>
        <a:ext cx="5633882" cy="1330455"/>
      </dsp:txXfrm>
    </dsp:sp>
    <dsp:sp modelId="{DC600D7A-F494-40A0-BE6C-DC115A48BFFC}">
      <dsp:nvSpPr>
        <dsp:cNvPr id="0" name=""/>
        <dsp:cNvSpPr/>
      </dsp:nvSpPr>
      <dsp:spPr>
        <a:xfrm>
          <a:off x="0" y="1935200"/>
          <a:ext cx="3209544" cy="1843003"/>
        </a:xfrm>
        <a:prstGeom prst="roundRect">
          <a:avLst/>
        </a:prstGeom>
        <a:solidFill>
          <a:schemeClr val="accent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fr-CA" sz="2400" kern="1200" dirty="0">
              <a:latin typeface="Bierstadt" panose="020B0004020202020204" pitchFamily="34" charset="0"/>
            </a:rPr>
            <a:t>Initiatives d’aide au transport et à la sécurité alimentaire</a:t>
          </a:r>
          <a:endParaRPr lang="en-US" sz="2400" kern="1200" dirty="0">
            <a:latin typeface="Bierstadt" panose="020B0004020202020204" pitchFamily="34" charset="0"/>
          </a:endParaRPr>
        </a:p>
      </dsp:txBody>
      <dsp:txXfrm>
        <a:off x="89968" y="2025168"/>
        <a:ext cx="3029608" cy="166306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646D4-CE98-46A8-BEDD-98941BDC8FA1}">
      <dsp:nvSpPr>
        <dsp:cNvPr id="0" name=""/>
        <dsp:cNvSpPr/>
      </dsp:nvSpPr>
      <dsp:spPr>
        <a:xfrm>
          <a:off x="1284166" y="173731"/>
          <a:ext cx="1017528" cy="10275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7000" r="-7000"/>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E83EF27-9D6A-4E2A-BE40-F1CCE935D1BA}">
      <dsp:nvSpPr>
        <dsp:cNvPr id="0" name=""/>
        <dsp:cNvSpPr/>
      </dsp:nvSpPr>
      <dsp:spPr>
        <a:xfrm>
          <a:off x="434320" y="1325982"/>
          <a:ext cx="4311566" cy="1102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b="1"/>
          </a:pPr>
          <a:r>
            <a:rPr lang="fr-CA" sz="1600" kern="1200" dirty="0">
              <a:latin typeface="Bierstadt" panose="020B0004020202020204" pitchFamily="34" charset="0"/>
            </a:rPr>
            <a:t>Des données rares, mais…</a:t>
          </a:r>
        </a:p>
        <a:p>
          <a:pPr marL="0" lvl="0" indent="0" algn="l" defTabSz="711200">
            <a:lnSpc>
              <a:spcPct val="90000"/>
            </a:lnSpc>
            <a:spcBef>
              <a:spcPct val="0"/>
            </a:spcBef>
            <a:spcAft>
              <a:spcPct val="35000"/>
            </a:spcAft>
            <a:buNone/>
            <a:defRPr b="1"/>
          </a:pPr>
          <a:endParaRPr lang="fr-CA" sz="1600" kern="1200" dirty="0">
            <a:latin typeface="Bierstadt" panose="020B0004020202020204" pitchFamily="34" charset="0"/>
          </a:endParaRPr>
        </a:p>
        <a:p>
          <a:pPr marL="0" lvl="0" indent="0" algn="l" defTabSz="711200">
            <a:lnSpc>
              <a:spcPct val="90000"/>
            </a:lnSpc>
            <a:spcBef>
              <a:spcPct val="0"/>
            </a:spcBef>
            <a:spcAft>
              <a:spcPct val="35000"/>
            </a:spcAft>
            <a:buNone/>
            <a:defRPr b="1"/>
          </a:pPr>
          <a:r>
            <a:rPr lang="fr-CA" sz="1600" kern="1200" dirty="0">
              <a:latin typeface="Bierstadt" panose="020B0004020202020204" pitchFamily="34" charset="0"/>
            </a:rPr>
            <a:t>…une étude de cas montréalaise pour une estimation de la situation (Ménard 2019)</a:t>
          </a:r>
        </a:p>
        <a:p>
          <a:pPr marL="0" lvl="0" indent="0" algn="l" defTabSz="711200">
            <a:lnSpc>
              <a:spcPct val="90000"/>
            </a:lnSpc>
            <a:spcBef>
              <a:spcPct val="0"/>
            </a:spcBef>
            <a:spcAft>
              <a:spcPct val="35000"/>
            </a:spcAft>
            <a:buNone/>
            <a:defRPr b="1"/>
          </a:pPr>
          <a:endParaRPr lang="fr-CA" sz="1400" kern="1200" dirty="0">
            <a:latin typeface="Bierstadt" panose="020B0004020202020204" pitchFamily="34" charset="0"/>
          </a:endParaRPr>
        </a:p>
        <a:p>
          <a:pPr marL="0" lvl="0" indent="0" algn="l" defTabSz="711200">
            <a:lnSpc>
              <a:spcPct val="90000"/>
            </a:lnSpc>
            <a:spcBef>
              <a:spcPct val="0"/>
            </a:spcBef>
            <a:spcAft>
              <a:spcPct val="35000"/>
            </a:spcAft>
            <a:buNone/>
            <a:defRPr b="1"/>
          </a:pPr>
          <a:endParaRPr lang="en-US" sz="1400" kern="1200" dirty="0">
            <a:latin typeface="Bierstadt" panose="020B0004020202020204" pitchFamily="34" charset="0"/>
          </a:endParaRPr>
        </a:p>
      </dsp:txBody>
      <dsp:txXfrm>
        <a:off x="434320" y="1325982"/>
        <a:ext cx="4311566" cy="1102058"/>
      </dsp:txXfrm>
    </dsp:sp>
    <dsp:sp modelId="{BADA289A-2915-4783-B56E-BA9879F4D3E9}">
      <dsp:nvSpPr>
        <dsp:cNvPr id="0" name=""/>
        <dsp:cNvSpPr/>
      </dsp:nvSpPr>
      <dsp:spPr>
        <a:xfrm>
          <a:off x="444064" y="2880393"/>
          <a:ext cx="4311566" cy="231036"/>
        </a:xfrm>
        <a:prstGeom prst="rect">
          <a:avLst/>
        </a:prstGeom>
        <a:noFill/>
        <a:ln>
          <a:noFill/>
        </a:ln>
        <a:effectLst/>
      </dsp:spPr>
      <dsp:style>
        <a:lnRef idx="0">
          <a:scrgbClr r="0" g="0" b="0"/>
        </a:lnRef>
        <a:fillRef idx="0">
          <a:scrgbClr r="0" g="0" b="0"/>
        </a:fillRef>
        <a:effectRef idx="0">
          <a:scrgbClr r="0" g="0" b="0"/>
        </a:effectRef>
        <a:fontRef idx="minor"/>
      </dsp:style>
    </dsp:sp>
    <dsp:sp modelId="{1BFA5B39-0434-4E1C-BCE2-A96232DA8162}">
      <dsp:nvSpPr>
        <dsp:cNvPr id="0" name=""/>
        <dsp:cNvSpPr/>
      </dsp:nvSpPr>
      <dsp:spPr>
        <a:xfrm>
          <a:off x="6813658" y="103465"/>
          <a:ext cx="1160754" cy="102758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6000" b="-6000"/>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4C793B1-0B38-4C1E-907B-4057C8734CB3}">
      <dsp:nvSpPr>
        <dsp:cNvPr id="0" name=""/>
        <dsp:cNvSpPr/>
      </dsp:nvSpPr>
      <dsp:spPr>
        <a:xfrm>
          <a:off x="5510155" y="1727947"/>
          <a:ext cx="4311566" cy="1102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90000"/>
            </a:lnSpc>
            <a:spcBef>
              <a:spcPct val="0"/>
            </a:spcBef>
            <a:spcAft>
              <a:spcPct val="35000"/>
            </a:spcAft>
            <a:buNone/>
            <a:defRPr b="1"/>
          </a:pPr>
          <a:endParaRPr lang="en-US" sz="3600" kern="1200" dirty="0"/>
        </a:p>
      </dsp:txBody>
      <dsp:txXfrm>
        <a:off x="5510155" y="1727947"/>
        <a:ext cx="4311566" cy="1102058"/>
      </dsp:txXfrm>
    </dsp:sp>
    <dsp:sp modelId="{F75A977D-1002-4DAB-8A7B-7F0F72B58728}">
      <dsp:nvSpPr>
        <dsp:cNvPr id="0" name=""/>
        <dsp:cNvSpPr/>
      </dsp:nvSpPr>
      <dsp:spPr>
        <a:xfrm>
          <a:off x="5636397" y="1011002"/>
          <a:ext cx="4311566" cy="231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ts val="1200"/>
            </a:spcAft>
            <a:buNone/>
          </a:pPr>
          <a:r>
            <a:rPr lang="fr-CA" sz="1600" b="1" kern="1200" dirty="0">
              <a:latin typeface="Bierstadt" panose="020B0004020202020204" pitchFamily="34" charset="0"/>
            </a:rPr>
            <a:t>Supermarché : </a:t>
          </a:r>
          <a:r>
            <a:rPr lang="fr-CA" sz="1600" kern="1200" dirty="0">
              <a:latin typeface="Bierstadt" panose="020B0004020202020204" pitchFamily="34" charset="0"/>
            </a:rPr>
            <a:t>72% des pertes = fruits et légumes (en poids)</a:t>
          </a:r>
          <a:endParaRPr lang="en-US" sz="1600" kern="1200" dirty="0">
            <a:latin typeface="Bierstadt" panose="020B0004020202020204" pitchFamily="34" charset="0"/>
          </a:endParaRPr>
        </a:p>
        <a:p>
          <a:pPr marL="0" lvl="0" indent="0" algn="l" defTabSz="711200">
            <a:lnSpc>
              <a:spcPct val="90000"/>
            </a:lnSpc>
            <a:spcBef>
              <a:spcPct val="0"/>
            </a:spcBef>
            <a:spcAft>
              <a:spcPts val="1200"/>
            </a:spcAft>
            <a:buNone/>
          </a:pPr>
          <a:r>
            <a:rPr lang="fr-CA" sz="1600" b="1" kern="1200" dirty="0">
              <a:latin typeface="Bierstadt" panose="020B0004020202020204" pitchFamily="34" charset="0"/>
            </a:rPr>
            <a:t>Grossiste en fruits et légumes : </a:t>
          </a:r>
          <a:r>
            <a:rPr lang="fr-CA" sz="1600" kern="1200" dirty="0">
              <a:latin typeface="Bierstadt" panose="020B0004020202020204" pitchFamily="34" charset="0"/>
            </a:rPr>
            <a:t>73% des pertes jetées, seulement 37%  redirigées (transformateurs ou organismes de bienfaisance) </a:t>
          </a:r>
          <a:endParaRPr lang="en-US" sz="1600" kern="1200" dirty="0">
            <a:solidFill>
              <a:srgbClr val="FF0000"/>
            </a:solidFill>
            <a:latin typeface="Bierstadt" panose="020B0004020202020204" pitchFamily="34" charset="0"/>
          </a:endParaRPr>
        </a:p>
        <a:p>
          <a:pPr marL="0" lvl="0" indent="0" algn="l" defTabSz="711200">
            <a:lnSpc>
              <a:spcPct val="90000"/>
            </a:lnSpc>
            <a:spcBef>
              <a:spcPct val="0"/>
            </a:spcBef>
            <a:spcAft>
              <a:spcPts val="1200"/>
            </a:spcAft>
            <a:buNone/>
          </a:pPr>
          <a:r>
            <a:rPr lang="fr-CA" sz="1600" b="1" kern="1200" dirty="0">
              <a:latin typeface="Bierstadt" panose="020B0004020202020204" pitchFamily="34" charset="0"/>
            </a:rPr>
            <a:t>Boulangerie industrielle : </a:t>
          </a:r>
          <a:r>
            <a:rPr lang="fr-CA" sz="1600" kern="1200" dirty="0">
              <a:latin typeface="Bierstadt" panose="020B0004020202020204" pitchFamily="34" charset="0"/>
            </a:rPr>
            <a:t>13% de produits déclassés, dont 57% consommables. Peu de redistribution, car </a:t>
          </a:r>
          <a:r>
            <a:rPr lang="fr-CA" sz="1600" b="1" u="sng" kern="1200" dirty="0">
              <a:solidFill>
                <a:schemeClr val="tx1">
                  <a:lumMod val="95000"/>
                  <a:lumOff val="5000"/>
                </a:schemeClr>
              </a:solidFill>
              <a:latin typeface="Bierstadt" panose="020B0004020202020204" pitchFamily="34" charset="0"/>
            </a:rPr>
            <a:t>non rentable</a:t>
          </a:r>
          <a:r>
            <a:rPr lang="fr-CA" sz="1600" b="0" u="none" kern="1200" dirty="0">
              <a:solidFill>
                <a:schemeClr val="tx1">
                  <a:lumMod val="95000"/>
                  <a:lumOff val="5000"/>
                </a:schemeClr>
              </a:solidFill>
              <a:latin typeface="Bierstadt" panose="020B0004020202020204" pitchFamily="34" charset="0"/>
            </a:rPr>
            <a:t>.</a:t>
          </a:r>
          <a:endParaRPr lang="en-US" sz="1200" b="1" u="sng" kern="1200" dirty="0">
            <a:solidFill>
              <a:schemeClr val="tx1">
                <a:lumMod val="95000"/>
                <a:lumOff val="5000"/>
              </a:schemeClr>
            </a:solidFill>
            <a:latin typeface="Bierstadt" panose="020B0004020202020204" pitchFamily="34" charset="0"/>
          </a:endParaRPr>
        </a:p>
      </dsp:txBody>
      <dsp:txXfrm>
        <a:off x="5636397" y="1011002"/>
        <a:ext cx="4311566" cy="23103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BA398-22ED-4CB9-BE58-0B5111525F73}">
      <dsp:nvSpPr>
        <dsp:cNvPr id="0" name=""/>
        <dsp:cNvSpPr/>
      </dsp:nvSpPr>
      <dsp:spPr>
        <a:xfrm>
          <a:off x="2110785" y="297428"/>
          <a:ext cx="994127" cy="871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5E45178-8604-4E7D-8A75-B6CB64071804}">
      <dsp:nvSpPr>
        <dsp:cNvPr id="0" name=""/>
        <dsp:cNvSpPr/>
      </dsp:nvSpPr>
      <dsp:spPr>
        <a:xfrm>
          <a:off x="353115" y="2040530"/>
          <a:ext cx="4483555" cy="131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endParaRPr lang="en-US" sz="1100" kern="1200" dirty="0"/>
        </a:p>
      </dsp:txBody>
      <dsp:txXfrm>
        <a:off x="353115" y="2040530"/>
        <a:ext cx="4483555" cy="1313920"/>
      </dsp:txXfrm>
    </dsp:sp>
    <dsp:sp modelId="{2096A3CC-1350-4D39-865C-AA52F1CC8440}">
      <dsp:nvSpPr>
        <dsp:cNvPr id="0" name=""/>
        <dsp:cNvSpPr/>
      </dsp:nvSpPr>
      <dsp:spPr>
        <a:xfrm>
          <a:off x="7162316" y="148648"/>
          <a:ext cx="942101" cy="9736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5C7D990-67CD-4CFE-8811-5047FE239109}">
      <dsp:nvSpPr>
        <dsp:cNvPr id="0" name=""/>
        <dsp:cNvSpPr/>
      </dsp:nvSpPr>
      <dsp:spPr>
        <a:xfrm>
          <a:off x="5574094" y="2944676"/>
          <a:ext cx="4320000" cy="1012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222500">
            <a:lnSpc>
              <a:spcPct val="90000"/>
            </a:lnSpc>
            <a:spcBef>
              <a:spcPct val="0"/>
            </a:spcBef>
            <a:spcAft>
              <a:spcPct val="35000"/>
            </a:spcAft>
            <a:buNone/>
          </a:pPr>
          <a:endParaRPr lang="en-US" sz="5000" kern="1200" dirty="0"/>
        </a:p>
      </dsp:txBody>
      <dsp:txXfrm>
        <a:off x="5574094" y="2944676"/>
        <a:ext cx="4320000" cy="101265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50D3A-512F-4BE7-8EC3-9A407C13CA26}">
      <dsp:nvSpPr>
        <dsp:cNvPr id="0" name=""/>
        <dsp:cNvSpPr/>
      </dsp:nvSpPr>
      <dsp:spPr>
        <a:xfrm>
          <a:off x="701475" y="2771"/>
          <a:ext cx="3041968" cy="182518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Compostage :</a:t>
          </a:r>
        </a:p>
        <a:p>
          <a:pPr marL="0" lvl="0" indent="0" algn="ctr" defTabSz="800100">
            <a:lnSpc>
              <a:spcPct val="90000"/>
            </a:lnSpc>
            <a:spcBef>
              <a:spcPct val="0"/>
            </a:spcBef>
            <a:spcAft>
              <a:spcPct val="35000"/>
            </a:spcAft>
            <a:buNone/>
          </a:pPr>
          <a:r>
            <a:rPr lang="en-US" sz="2000" b="1" kern="1200" dirty="0">
              <a:effectLst/>
              <a:latin typeface="Bierstadt" panose="020B0004020202020204" pitchFamily="34" charset="0"/>
            </a:rPr>
            <a:t>1</a:t>
          </a:r>
        </a:p>
      </dsp:txBody>
      <dsp:txXfrm>
        <a:off x="790573" y="91869"/>
        <a:ext cx="2863772" cy="1646985"/>
      </dsp:txXfrm>
    </dsp:sp>
    <dsp:sp modelId="{927CFD5E-8467-4B66-93D8-2666BA8F5088}">
      <dsp:nvSpPr>
        <dsp:cNvPr id="0" name=""/>
        <dsp:cNvSpPr/>
      </dsp:nvSpPr>
      <dsp:spPr>
        <a:xfrm>
          <a:off x="4047641" y="2771"/>
          <a:ext cx="3041968" cy="182518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Recyclage :</a:t>
          </a:r>
        </a:p>
        <a:p>
          <a:pPr marL="0" lvl="0" indent="0" algn="ctr" defTabSz="800100">
            <a:lnSpc>
              <a:spcPct val="90000"/>
            </a:lnSpc>
            <a:spcBef>
              <a:spcPct val="0"/>
            </a:spcBef>
            <a:spcAft>
              <a:spcPct val="35000"/>
            </a:spcAft>
            <a:buNone/>
          </a:pPr>
          <a:r>
            <a:rPr lang="en-US" sz="2000" b="1" kern="1200" dirty="0">
              <a:effectLst/>
              <a:latin typeface="Bierstadt" panose="020B0004020202020204" pitchFamily="34" charset="0"/>
            </a:rPr>
            <a:t>2</a:t>
          </a:r>
        </a:p>
      </dsp:txBody>
      <dsp:txXfrm>
        <a:off x="4136739" y="91869"/>
        <a:ext cx="2863772" cy="1646985"/>
      </dsp:txXfrm>
    </dsp:sp>
    <dsp:sp modelId="{27E36485-7A01-4D93-8E70-3FEEA7250875}">
      <dsp:nvSpPr>
        <dsp:cNvPr id="0" name=""/>
        <dsp:cNvSpPr/>
      </dsp:nvSpPr>
      <dsp:spPr>
        <a:xfrm>
          <a:off x="7393806" y="2771"/>
          <a:ext cx="3211345" cy="182518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Récupération des aliments : </a:t>
          </a:r>
        </a:p>
        <a:p>
          <a:pPr marL="0" lvl="0" indent="0" algn="ctr" defTabSz="800100">
            <a:lnSpc>
              <a:spcPct val="90000"/>
            </a:lnSpc>
            <a:spcBef>
              <a:spcPct val="0"/>
            </a:spcBef>
            <a:spcAft>
              <a:spcPct val="35000"/>
            </a:spcAft>
            <a:buNone/>
          </a:pPr>
          <a:r>
            <a:rPr lang="en-US" sz="2000" b="1" kern="1200" dirty="0">
              <a:effectLst/>
              <a:latin typeface="Bierstadt" panose="020B0004020202020204" pitchFamily="34" charset="0"/>
            </a:rPr>
            <a:t>1</a:t>
          </a:r>
        </a:p>
      </dsp:txBody>
      <dsp:txXfrm>
        <a:off x="7482904" y="91869"/>
        <a:ext cx="3033149" cy="1646985"/>
      </dsp:txXfrm>
    </dsp:sp>
    <dsp:sp modelId="{7C2F917F-1274-4E8F-BFA3-7E7666E00C7A}">
      <dsp:nvSpPr>
        <dsp:cNvPr id="0" name=""/>
        <dsp:cNvSpPr/>
      </dsp:nvSpPr>
      <dsp:spPr>
        <a:xfrm>
          <a:off x="2459246" y="2132149"/>
          <a:ext cx="3041968" cy="182518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Taxation des déchets : </a:t>
          </a:r>
        </a:p>
        <a:p>
          <a:pPr marL="0" lvl="0" indent="0" algn="ctr" defTabSz="800100">
            <a:lnSpc>
              <a:spcPct val="90000"/>
            </a:lnSpc>
            <a:spcBef>
              <a:spcPct val="0"/>
            </a:spcBef>
            <a:spcAft>
              <a:spcPct val="35000"/>
            </a:spcAft>
            <a:buNone/>
          </a:pPr>
          <a:r>
            <a:rPr lang="en-US" sz="2000" b="1" kern="1200" dirty="0">
              <a:effectLst/>
              <a:latin typeface="Bierstadt" panose="020B0004020202020204" pitchFamily="34" charset="0"/>
            </a:rPr>
            <a:t>-</a:t>
          </a:r>
        </a:p>
      </dsp:txBody>
      <dsp:txXfrm>
        <a:off x="2548344" y="2221247"/>
        <a:ext cx="2863772" cy="1646985"/>
      </dsp:txXfrm>
    </dsp:sp>
    <dsp:sp modelId="{079E70F9-8534-43EE-8039-BDFE1867F465}">
      <dsp:nvSpPr>
        <dsp:cNvPr id="0" name=""/>
        <dsp:cNvSpPr/>
      </dsp:nvSpPr>
      <dsp:spPr>
        <a:xfrm>
          <a:off x="5805412" y="2132149"/>
          <a:ext cx="3041968" cy="182518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Autres pratiques innovantes :</a:t>
          </a:r>
        </a:p>
        <a:p>
          <a:pPr marL="0" lvl="0" indent="0" algn="ctr" defTabSz="800100">
            <a:lnSpc>
              <a:spcPct val="90000"/>
            </a:lnSpc>
            <a:spcBef>
              <a:spcPct val="0"/>
            </a:spcBef>
            <a:spcAft>
              <a:spcPct val="35000"/>
            </a:spcAft>
            <a:buNone/>
          </a:pPr>
          <a:r>
            <a:rPr lang="en-US" sz="2000" b="1" kern="1200" dirty="0">
              <a:effectLst/>
              <a:latin typeface="Bierstadt" panose="020B0004020202020204" pitchFamily="34" charset="0"/>
            </a:rPr>
            <a:t>1</a:t>
          </a:r>
        </a:p>
      </dsp:txBody>
      <dsp:txXfrm>
        <a:off x="5894510" y="2221247"/>
        <a:ext cx="2863772" cy="16469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F6D9D-EC4C-4D7F-BCB1-3079FF32694D}">
      <dsp:nvSpPr>
        <dsp:cNvPr id="0" name=""/>
        <dsp:cNvSpPr/>
      </dsp:nvSpPr>
      <dsp:spPr>
        <a:xfrm>
          <a:off x="880282" y="183966"/>
          <a:ext cx="1069891" cy="9807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ACE5C55-4D09-4F74-B7E9-D85FCBE5F8C2}">
      <dsp:nvSpPr>
        <dsp:cNvPr id="0" name=""/>
        <dsp:cNvSpPr/>
      </dsp:nvSpPr>
      <dsp:spPr>
        <a:xfrm>
          <a:off x="12697" y="1222115"/>
          <a:ext cx="3056833" cy="42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100000"/>
            </a:lnSpc>
            <a:spcBef>
              <a:spcPct val="0"/>
            </a:spcBef>
            <a:spcAft>
              <a:spcPct val="35000"/>
            </a:spcAft>
            <a:buNone/>
            <a:defRPr b="1"/>
          </a:pPr>
          <a:r>
            <a:rPr lang="fr-CA" sz="2200" kern="1200" dirty="0">
              <a:latin typeface="Bierstadt" panose="020B0004020202020204" pitchFamily="34" charset="0"/>
            </a:rPr>
            <a:t>Pour la main-d’œuvre </a:t>
          </a:r>
          <a:endParaRPr lang="en-US" sz="2200" kern="1200" dirty="0">
            <a:latin typeface="Bierstadt" panose="020B0004020202020204" pitchFamily="34" charset="0"/>
          </a:endParaRPr>
        </a:p>
      </dsp:txBody>
      <dsp:txXfrm>
        <a:off x="12697" y="1222115"/>
        <a:ext cx="3056833" cy="420312"/>
      </dsp:txXfrm>
    </dsp:sp>
    <dsp:sp modelId="{DDF01DEA-3C01-45F6-8798-4CC56E4B600C}">
      <dsp:nvSpPr>
        <dsp:cNvPr id="0" name=""/>
        <dsp:cNvSpPr/>
      </dsp:nvSpPr>
      <dsp:spPr>
        <a:xfrm>
          <a:off x="12697" y="1696677"/>
          <a:ext cx="3056833" cy="1140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fr-CA" sz="1700" kern="1200" dirty="0">
              <a:latin typeface="Bierstadt" panose="020B0004020202020204" pitchFamily="34" charset="0"/>
            </a:rPr>
            <a:t>Agri-intégration (UPA C-d-Q)</a:t>
          </a:r>
          <a:endParaRPr lang="en-US" sz="1700" kern="1200" dirty="0">
            <a:latin typeface="Bierstadt" panose="020B0004020202020204" pitchFamily="34" charset="0"/>
          </a:endParaRPr>
        </a:p>
        <a:p>
          <a:pPr marL="0" lvl="0" indent="0" algn="l" defTabSz="755650">
            <a:lnSpc>
              <a:spcPct val="100000"/>
            </a:lnSpc>
            <a:spcBef>
              <a:spcPct val="0"/>
            </a:spcBef>
            <a:spcAft>
              <a:spcPct val="35000"/>
            </a:spcAft>
            <a:buNone/>
          </a:pPr>
          <a:r>
            <a:rPr lang="fr-CA" sz="1700" kern="1200" dirty="0" err="1">
              <a:latin typeface="Bierstadt" panose="020B0004020202020204" pitchFamily="34" charset="0"/>
            </a:rPr>
            <a:t>FermEmploi</a:t>
          </a:r>
          <a:r>
            <a:rPr lang="fr-CA" sz="1700" kern="1200" dirty="0">
              <a:latin typeface="Bierstadt" panose="020B0004020202020204" pitchFamily="34" charset="0"/>
            </a:rPr>
            <a:t>, </a:t>
          </a:r>
          <a:r>
            <a:rPr lang="fr-CA" sz="1700" kern="1200" dirty="0" err="1">
              <a:latin typeface="Bierstadt" panose="020B0004020202020204" pitchFamily="34" charset="0"/>
            </a:rPr>
            <a:t>AgriEmploi</a:t>
          </a:r>
          <a:r>
            <a:rPr lang="fr-CA" sz="1700" kern="1200" dirty="0">
              <a:latin typeface="Bierstadt" panose="020B0004020202020204" pitchFamily="34" charset="0"/>
            </a:rPr>
            <a:t>, PAMT, </a:t>
          </a:r>
          <a:r>
            <a:rPr lang="fr-CA" sz="1700" kern="1200" dirty="0" err="1">
              <a:latin typeface="Bierstadt" panose="020B0004020202020204" pitchFamily="34" charset="0"/>
            </a:rPr>
            <a:t>AgriFrancisation</a:t>
          </a:r>
          <a:r>
            <a:rPr lang="fr-CA" sz="1700" kern="1200" dirty="0">
              <a:latin typeface="Bierstadt" panose="020B0004020202020204" pitchFamily="34" charset="0"/>
            </a:rPr>
            <a:t> (</a:t>
          </a:r>
          <a:r>
            <a:rPr lang="fr-CA" sz="1700" kern="1200" dirty="0" err="1">
              <a:latin typeface="Bierstadt" panose="020B0004020202020204" pitchFamily="34" charset="0"/>
            </a:rPr>
            <a:t>Agricarrière</a:t>
          </a:r>
          <a:r>
            <a:rPr lang="fr-CA" sz="1700" kern="1200" dirty="0">
              <a:latin typeface="Bierstadt" panose="020B0004020202020204" pitchFamily="34" charset="0"/>
            </a:rPr>
            <a:t>)</a:t>
          </a:r>
          <a:endParaRPr lang="en-US" sz="1700" kern="1200" dirty="0">
            <a:latin typeface="Bierstadt" panose="020B0004020202020204" pitchFamily="34" charset="0"/>
          </a:endParaRPr>
        </a:p>
      </dsp:txBody>
      <dsp:txXfrm>
        <a:off x="12697" y="1696677"/>
        <a:ext cx="3056833" cy="1140568"/>
      </dsp:txXfrm>
    </dsp:sp>
    <dsp:sp modelId="{332C026F-D0B2-4C4E-A2F3-0EA93AAED67F}">
      <dsp:nvSpPr>
        <dsp:cNvPr id="0" name=""/>
        <dsp:cNvSpPr/>
      </dsp:nvSpPr>
      <dsp:spPr>
        <a:xfrm>
          <a:off x="4062999" y="204139"/>
          <a:ext cx="1069891" cy="9807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AD162AD-A8A7-4014-8BDE-44C1996AEA71}">
      <dsp:nvSpPr>
        <dsp:cNvPr id="0" name=""/>
        <dsp:cNvSpPr/>
      </dsp:nvSpPr>
      <dsp:spPr>
        <a:xfrm>
          <a:off x="3604476" y="1222115"/>
          <a:ext cx="3056833" cy="42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100000"/>
            </a:lnSpc>
            <a:spcBef>
              <a:spcPct val="0"/>
            </a:spcBef>
            <a:spcAft>
              <a:spcPct val="35000"/>
            </a:spcAft>
            <a:buNone/>
            <a:defRPr b="1"/>
          </a:pPr>
          <a:r>
            <a:rPr lang="fr-CA" sz="2200" kern="1200">
              <a:latin typeface="Bierstadt" panose="020B0004020202020204" pitchFamily="34" charset="0"/>
            </a:rPr>
            <a:t>Pour la relève agricole</a:t>
          </a:r>
          <a:endParaRPr lang="en-US" sz="2200" kern="1200">
            <a:latin typeface="Bierstadt" panose="020B0004020202020204" pitchFamily="34" charset="0"/>
          </a:endParaRPr>
        </a:p>
      </dsp:txBody>
      <dsp:txXfrm>
        <a:off x="3604476" y="1222115"/>
        <a:ext cx="3056833" cy="420312"/>
      </dsp:txXfrm>
    </dsp:sp>
    <dsp:sp modelId="{EEE0BC3C-A7E5-4AD2-9145-C1699448E812}">
      <dsp:nvSpPr>
        <dsp:cNvPr id="0" name=""/>
        <dsp:cNvSpPr/>
      </dsp:nvSpPr>
      <dsp:spPr>
        <a:xfrm>
          <a:off x="3604476" y="1696677"/>
          <a:ext cx="3056833" cy="1140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fr-CA" sz="1700" kern="1200">
              <a:latin typeface="Bierstadt" panose="020B0004020202020204" pitchFamily="34" charset="0"/>
            </a:rPr>
            <a:t>ARTERRE</a:t>
          </a:r>
          <a:endParaRPr lang="en-US" sz="1700" kern="1200">
            <a:latin typeface="Bierstadt" panose="020B0004020202020204" pitchFamily="34" charset="0"/>
          </a:endParaRPr>
        </a:p>
        <a:p>
          <a:pPr marL="0" lvl="0" indent="0" algn="l" defTabSz="755650">
            <a:lnSpc>
              <a:spcPct val="100000"/>
            </a:lnSpc>
            <a:spcBef>
              <a:spcPct val="0"/>
            </a:spcBef>
            <a:spcAft>
              <a:spcPct val="35000"/>
            </a:spcAft>
            <a:buNone/>
          </a:pPr>
          <a:r>
            <a:rPr lang="fr-CA" sz="1700" kern="1200" dirty="0">
              <a:latin typeface="Bierstadt" panose="020B0004020202020204" pitchFamily="34" charset="0"/>
            </a:rPr>
            <a:t>Formation collégiale (Cégep de Victoriaville)</a:t>
          </a:r>
          <a:endParaRPr lang="en-US" sz="1700" kern="1200" dirty="0">
            <a:latin typeface="Bierstadt" panose="020B0004020202020204" pitchFamily="34" charset="0"/>
          </a:endParaRPr>
        </a:p>
        <a:p>
          <a:pPr marL="0" lvl="0" indent="0" algn="l" defTabSz="755650">
            <a:lnSpc>
              <a:spcPct val="100000"/>
            </a:lnSpc>
            <a:spcBef>
              <a:spcPct val="0"/>
            </a:spcBef>
            <a:spcAft>
              <a:spcPct val="35000"/>
            </a:spcAft>
            <a:buNone/>
          </a:pPr>
          <a:r>
            <a:rPr lang="fr-CA" sz="1700" kern="1200" dirty="0">
              <a:latin typeface="Bierstadt" panose="020B0004020202020204" pitchFamily="34" charset="0"/>
            </a:rPr>
            <a:t>Formation professionnelle (École d’agriculture de Nicolet)</a:t>
          </a:r>
          <a:endParaRPr lang="en-US" sz="1700" kern="1200" dirty="0">
            <a:latin typeface="Bierstadt" panose="020B0004020202020204" pitchFamily="34" charset="0"/>
          </a:endParaRPr>
        </a:p>
      </dsp:txBody>
      <dsp:txXfrm>
        <a:off x="3604476" y="1696677"/>
        <a:ext cx="3056833" cy="1140568"/>
      </dsp:txXfrm>
    </dsp:sp>
    <dsp:sp modelId="{09FB1338-31E6-408A-92C4-989A5A92B2CF}">
      <dsp:nvSpPr>
        <dsp:cNvPr id="0" name=""/>
        <dsp:cNvSpPr/>
      </dsp:nvSpPr>
      <dsp:spPr>
        <a:xfrm>
          <a:off x="8023570" y="164184"/>
          <a:ext cx="1069891" cy="9807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78FD885-9748-441C-873D-9B6013399376}">
      <dsp:nvSpPr>
        <dsp:cNvPr id="0" name=""/>
        <dsp:cNvSpPr/>
      </dsp:nvSpPr>
      <dsp:spPr>
        <a:xfrm>
          <a:off x="7196255" y="1222115"/>
          <a:ext cx="3056833" cy="42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100000"/>
            </a:lnSpc>
            <a:spcBef>
              <a:spcPct val="0"/>
            </a:spcBef>
            <a:spcAft>
              <a:spcPct val="35000"/>
            </a:spcAft>
            <a:buNone/>
            <a:defRPr b="1"/>
          </a:pPr>
          <a:r>
            <a:rPr lang="fr-CA" sz="2200" kern="1200">
              <a:latin typeface="Bierstadt" panose="020B0004020202020204" pitchFamily="34" charset="0"/>
            </a:rPr>
            <a:t>Événements ponctuels</a:t>
          </a:r>
          <a:endParaRPr lang="en-US" sz="2200" kern="1200">
            <a:latin typeface="Bierstadt" panose="020B0004020202020204" pitchFamily="34" charset="0"/>
          </a:endParaRPr>
        </a:p>
      </dsp:txBody>
      <dsp:txXfrm>
        <a:off x="7196255" y="1222115"/>
        <a:ext cx="3056833" cy="420312"/>
      </dsp:txXfrm>
    </dsp:sp>
    <dsp:sp modelId="{F37BA9CD-9768-470E-B3D5-A7BA5B42FC65}">
      <dsp:nvSpPr>
        <dsp:cNvPr id="0" name=""/>
        <dsp:cNvSpPr/>
      </dsp:nvSpPr>
      <dsp:spPr>
        <a:xfrm>
          <a:off x="7196255" y="1696677"/>
          <a:ext cx="3056833" cy="1140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fr-CA" sz="1700" kern="1200" dirty="0">
              <a:latin typeface="Bierstadt" panose="020B0004020202020204" pitchFamily="34" charset="0"/>
            </a:rPr>
            <a:t>Journées INAPCQ, Portes ouvertes de l’UPA, Salon des modes alternatifs d’établissement, circuits de la Balade Gourmande, Fête des semences de Nicolet, Exposition agricole de Victoriaville, Canneberge en fête, etc.</a:t>
          </a:r>
          <a:endParaRPr lang="en-US" sz="1700" kern="1200" dirty="0">
            <a:latin typeface="Bierstadt" panose="020B0004020202020204" pitchFamily="34" charset="0"/>
          </a:endParaRPr>
        </a:p>
      </dsp:txBody>
      <dsp:txXfrm>
        <a:off x="7196255" y="1696677"/>
        <a:ext cx="3056833" cy="1140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6FF07-D182-45CF-86B8-A55A12AE91EA}">
      <dsp:nvSpPr>
        <dsp:cNvPr id="0" name=""/>
        <dsp:cNvSpPr/>
      </dsp:nvSpPr>
      <dsp:spPr>
        <a:xfrm>
          <a:off x="0" y="22169"/>
          <a:ext cx="9383408" cy="917280"/>
        </a:xfrm>
        <a:prstGeom prst="roundRect">
          <a:avLst/>
        </a:prstGeom>
        <a:solidFill>
          <a:schemeClr val="accent1"/>
        </a:solidFill>
        <a:ln w="15875" cap="rnd"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CA" sz="2800" kern="1200" dirty="0">
              <a:latin typeface="Bierstadt" panose="020B0004020202020204" pitchFamily="34" charset="0"/>
            </a:rPr>
            <a:t>MAPAQ :</a:t>
          </a:r>
          <a:endParaRPr lang="en-US" sz="2800" kern="1200" dirty="0">
            <a:latin typeface="Bierstadt" panose="020B0004020202020204" pitchFamily="34" charset="0"/>
          </a:endParaRPr>
        </a:p>
      </dsp:txBody>
      <dsp:txXfrm>
        <a:off x="44778" y="66947"/>
        <a:ext cx="9293852" cy="827724"/>
      </dsp:txXfrm>
    </dsp:sp>
    <dsp:sp modelId="{5A986CB6-DD31-4E4B-8754-C65FD64EBFD5}">
      <dsp:nvSpPr>
        <dsp:cNvPr id="0" name=""/>
        <dsp:cNvSpPr/>
      </dsp:nvSpPr>
      <dsp:spPr>
        <a:xfrm>
          <a:off x="0" y="932368"/>
          <a:ext cx="9383408" cy="1217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923"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fr-CA" sz="2000" kern="1200" dirty="0">
              <a:latin typeface="Bierstadt" panose="020B0004020202020204" pitchFamily="34" charset="0"/>
            </a:rPr>
            <a:t>Divers projets: Gestion de l’eau par bassin versant, Étangs épurateurs, Aménagement faunique, Formation en drainage souterrain et de surface, Géomatique, Contrôle de l’érosion, etc.</a:t>
          </a:r>
          <a:endParaRPr lang="en-US" sz="2000" kern="1200" dirty="0">
            <a:latin typeface="Bierstadt" panose="020B0004020202020204" pitchFamily="34" charset="0"/>
          </a:endParaRPr>
        </a:p>
        <a:p>
          <a:pPr marL="228600" lvl="1" indent="-228600" algn="l" defTabSz="889000">
            <a:lnSpc>
              <a:spcPct val="90000"/>
            </a:lnSpc>
            <a:spcBef>
              <a:spcPct val="0"/>
            </a:spcBef>
            <a:spcAft>
              <a:spcPct val="20000"/>
            </a:spcAft>
            <a:buChar char="•"/>
          </a:pPr>
          <a:r>
            <a:rPr lang="fr-CA" sz="2000" kern="1200" dirty="0">
              <a:latin typeface="Bierstadt" panose="020B0004020202020204" pitchFamily="34" charset="0"/>
            </a:rPr>
            <a:t>Programme Prime-Vert</a:t>
          </a:r>
          <a:endParaRPr lang="en-US" sz="2000" kern="1200" dirty="0">
            <a:latin typeface="Bierstadt" panose="020B0004020202020204" pitchFamily="34" charset="0"/>
          </a:endParaRPr>
        </a:p>
      </dsp:txBody>
      <dsp:txXfrm>
        <a:off x="0" y="932368"/>
        <a:ext cx="9383408" cy="1217160"/>
      </dsp:txXfrm>
    </dsp:sp>
    <dsp:sp modelId="{A3C25E86-7761-40C1-8FA6-F7E1F8F06D7B}">
      <dsp:nvSpPr>
        <dsp:cNvPr id="0" name=""/>
        <dsp:cNvSpPr/>
      </dsp:nvSpPr>
      <dsp:spPr>
        <a:xfrm>
          <a:off x="0" y="2156609"/>
          <a:ext cx="9383408" cy="917280"/>
        </a:xfrm>
        <a:prstGeom prst="roundRect">
          <a:avLst/>
        </a:prstGeom>
        <a:solidFill>
          <a:schemeClr val="accent1">
            <a:hueOff val="0"/>
            <a:satOff val="0"/>
            <a:lumOff val="0"/>
            <a:alphaOff val="0"/>
          </a:schemeClr>
        </a:solidFill>
        <a:ln w="15875" cap="rnd"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CA" sz="2800" kern="1200" dirty="0">
              <a:latin typeface="Bierstadt" panose="020B0004020202020204" pitchFamily="34" charset="0"/>
            </a:rPr>
            <a:t>UPA du Centre-du-Québec :</a:t>
          </a:r>
          <a:endParaRPr lang="en-US" sz="2800" kern="1200" dirty="0">
            <a:latin typeface="Bierstadt" panose="020B0004020202020204" pitchFamily="34" charset="0"/>
          </a:endParaRPr>
        </a:p>
      </dsp:txBody>
      <dsp:txXfrm>
        <a:off x="44778" y="2201387"/>
        <a:ext cx="9293852" cy="827724"/>
      </dsp:txXfrm>
    </dsp:sp>
    <dsp:sp modelId="{07989894-7830-4E24-93FF-B0E40CF9B9A1}">
      <dsp:nvSpPr>
        <dsp:cNvPr id="0" name=""/>
        <dsp:cNvSpPr/>
      </dsp:nvSpPr>
      <dsp:spPr>
        <a:xfrm>
          <a:off x="0" y="3073889"/>
          <a:ext cx="9383408" cy="811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923"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fr-CA" sz="2000" kern="1200" dirty="0">
              <a:latin typeface="Bierstadt" panose="020B0004020202020204" pitchFamily="34" charset="0"/>
            </a:rPr>
            <a:t>Embauche de 4 agents en agroenvironnement pour appuyer les </a:t>
          </a:r>
          <a:r>
            <a:rPr lang="fr-CA" sz="2000" kern="1200" dirty="0" err="1">
              <a:latin typeface="Bierstadt" panose="020B0004020202020204" pitchFamily="34" charset="0"/>
            </a:rPr>
            <a:t>agriculteur.trice.s</a:t>
          </a:r>
          <a:r>
            <a:rPr lang="fr-CA" sz="2000" kern="1200" dirty="0">
              <a:latin typeface="Bierstadt" panose="020B0004020202020204" pitchFamily="34" charset="0"/>
            </a:rPr>
            <a:t>  dans leurs pratiques écoresponsables</a:t>
          </a:r>
          <a:endParaRPr lang="en-US" sz="2000" kern="1200" dirty="0">
            <a:latin typeface="Bierstadt" panose="020B0004020202020204" pitchFamily="34" charset="0"/>
          </a:endParaRPr>
        </a:p>
      </dsp:txBody>
      <dsp:txXfrm>
        <a:off x="0" y="3073889"/>
        <a:ext cx="9383408" cy="8114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50D3A-512F-4BE7-8EC3-9A407C13CA26}">
      <dsp:nvSpPr>
        <dsp:cNvPr id="0" name=""/>
        <dsp:cNvSpPr/>
      </dsp:nvSpPr>
      <dsp:spPr>
        <a:xfrm>
          <a:off x="0" y="1404"/>
          <a:ext cx="2808563" cy="1685138"/>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A" sz="2200" kern="1200" dirty="0">
              <a:latin typeface="Bierstadt" panose="020B0004020202020204" pitchFamily="34" charset="0"/>
            </a:rPr>
            <a:t>Jardinage urbain :</a:t>
          </a:r>
        </a:p>
        <a:p>
          <a:pPr marL="0" lvl="0" indent="0" algn="ctr" defTabSz="977900">
            <a:lnSpc>
              <a:spcPct val="90000"/>
            </a:lnSpc>
            <a:spcBef>
              <a:spcPct val="0"/>
            </a:spcBef>
            <a:spcAft>
              <a:spcPct val="35000"/>
            </a:spcAft>
            <a:buNone/>
          </a:pPr>
          <a:r>
            <a:rPr lang="en-US" sz="2200" kern="1200" dirty="0">
              <a:latin typeface="Bierstadt" panose="020B0004020202020204" pitchFamily="34" charset="0"/>
            </a:rPr>
            <a:t>1</a:t>
          </a:r>
        </a:p>
      </dsp:txBody>
      <dsp:txXfrm>
        <a:off x="82262" y="83666"/>
        <a:ext cx="2644039" cy="1520614"/>
      </dsp:txXfrm>
    </dsp:sp>
    <dsp:sp modelId="{927CFD5E-8467-4B66-93D8-2666BA8F5088}">
      <dsp:nvSpPr>
        <dsp:cNvPr id="0" name=""/>
        <dsp:cNvSpPr/>
      </dsp:nvSpPr>
      <dsp:spPr>
        <a:xfrm>
          <a:off x="3089420" y="1404"/>
          <a:ext cx="2808563" cy="1685138"/>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A" sz="2200" kern="1200" dirty="0">
              <a:latin typeface="Bierstadt" panose="020B0004020202020204" pitchFamily="34" charset="0"/>
            </a:rPr>
            <a:t>Aménagements comestibles : </a:t>
          </a:r>
        </a:p>
        <a:p>
          <a:pPr marL="0" lvl="0" indent="0" algn="ctr" defTabSz="977900">
            <a:lnSpc>
              <a:spcPct val="90000"/>
            </a:lnSpc>
            <a:spcBef>
              <a:spcPct val="0"/>
            </a:spcBef>
            <a:spcAft>
              <a:spcPct val="35000"/>
            </a:spcAft>
            <a:buNone/>
          </a:pPr>
          <a:r>
            <a:rPr lang="fr-CA" sz="2200" kern="1200" dirty="0">
              <a:latin typeface="Bierstadt" panose="020B0004020202020204" pitchFamily="34" charset="0"/>
            </a:rPr>
            <a:t>1</a:t>
          </a:r>
          <a:endParaRPr lang="en-US" sz="2200" kern="1200" dirty="0">
            <a:latin typeface="Bierstadt" panose="020B0004020202020204" pitchFamily="34" charset="0"/>
          </a:endParaRPr>
        </a:p>
      </dsp:txBody>
      <dsp:txXfrm>
        <a:off x="3171682" y="83666"/>
        <a:ext cx="2644039" cy="1520614"/>
      </dsp:txXfrm>
    </dsp:sp>
    <dsp:sp modelId="{27E36485-7A01-4D93-8E70-3FEEA7250875}">
      <dsp:nvSpPr>
        <dsp:cNvPr id="0" name=""/>
        <dsp:cNvSpPr/>
      </dsp:nvSpPr>
      <dsp:spPr>
        <a:xfrm>
          <a:off x="6178840" y="1404"/>
          <a:ext cx="2808563" cy="1685138"/>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A" sz="2200" kern="1200" dirty="0">
              <a:latin typeface="Bierstadt" panose="020B0004020202020204" pitchFamily="34" charset="0"/>
            </a:rPr>
            <a:t>Jardins collectifs : </a:t>
          </a:r>
        </a:p>
        <a:p>
          <a:pPr marL="0" lvl="0" indent="0" algn="ctr" defTabSz="977900">
            <a:lnSpc>
              <a:spcPct val="90000"/>
            </a:lnSpc>
            <a:spcBef>
              <a:spcPct val="0"/>
            </a:spcBef>
            <a:spcAft>
              <a:spcPct val="35000"/>
            </a:spcAft>
            <a:buNone/>
          </a:pPr>
          <a:r>
            <a:rPr lang="fr-CA" sz="2200" kern="1200" dirty="0">
              <a:latin typeface="Bierstadt" panose="020B0004020202020204" pitchFamily="34" charset="0"/>
            </a:rPr>
            <a:t>4</a:t>
          </a:r>
          <a:endParaRPr lang="en-US" sz="2200" kern="1200" dirty="0">
            <a:latin typeface="Bierstadt" panose="020B0004020202020204" pitchFamily="34" charset="0"/>
          </a:endParaRPr>
        </a:p>
      </dsp:txBody>
      <dsp:txXfrm>
        <a:off x="6261102" y="83666"/>
        <a:ext cx="2644039" cy="1520614"/>
      </dsp:txXfrm>
    </dsp:sp>
    <dsp:sp modelId="{7C2F917F-1274-4E8F-BFA3-7E7666E00C7A}">
      <dsp:nvSpPr>
        <dsp:cNvPr id="0" name=""/>
        <dsp:cNvSpPr/>
      </dsp:nvSpPr>
      <dsp:spPr>
        <a:xfrm>
          <a:off x="1544710" y="1967398"/>
          <a:ext cx="2808563" cy="1685138"/>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A" sz="2200" kern="1200" dirty="0">
              <a:latin typeface="Bierstadt" panose="020B0004020202020204" pitchFamily="34" charset="0"/>
            </a:rPr>
            <a:t>Jardins communautaires : </a:t>
          </a:r>
        </a:p>
        <a:p>
          <a:pPr marL="0" lvl="0" indent="0" algn="ctr" defTabSz="977900">
            <a:lnSpc>
              <a:spcPct val="90000"/>
            </a:lnSpc>
            <a:spcBef>
              <a:spcPct val="0"/>
            </a:spcBef>
            <a:spcAft>
              <a:spcPct val="35000"/>
            </a:spcAft>
            <a:buNone/>
          </a:pPr>
          <a:r>
            <a:rPr lang="en-US" sz="2200" kern="1200" dirty="0">
              <a:latin typeface="Bierstadt" panose="020B0004020202020204" pitchFamily="34" charset="0"/>
            </a:rPr>
            <a:t>4</a:t>
          </a:r>
        </a:p>
      </dsp:txBody>
      <dsp:txXfrm>
        <a:off x="1626972" y="2049660"/>
        <a:ext cx="2644039" cy="1520614"/>
      </dsp:txXfrm>
    </dsp:sp>
    <dsp:sp modelId="{079E70F9-8534-43EE-8039-BDFE1867F465}">
      <dsp:nvSpPr>
        <dsp:cNvPr id="0" name=""/>
        <dsp:cNvSpPr/>
      </dsp:nvSpPr>
      <dsp:spPr>
        <a:xfrm>
          <a:off x="4634130" y="1967398"/>
          <a:ext cx="2808563" cy="1685138"/>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A" sz="2200" kern="1200" dirty="0">
              <a:latin typeface="Bierstadt" panose="020B0004020202020204" pitchFamily="34" charset="0"/>
            </a:rPr>
            <a:t>Jardin de production (</a:t>
          </a:r>
          <a:r>
            <a:rPr lang="fr-CA" sz="2200" kern="1200" dirty="0" err="1">
              <a:latin typeface="Bierstadt" panose="020B0004020202020204" pitchFamily="34" charset="0"/>
            </a:rPr>
            <a:t>approv</a:t>
          </a:r>
          <a:r>
            <a:rPr lang="fr-CA" sz="2200" kern="1200" dirty="0">
              <a:latin typeface="Bierstadt" panose="020B0004020202020204" pitchFamily="34" charset="0"/>
            </a:rPr>
            <a:t>. alimentaire collectif) : </a:t>
          </a:r>
        </a:p>
        <a:p>
          <a:pPr marL="0" lvl="0" indent="0" algn="ctr" defTabSz="977900">
            <a:lnSpc>
              <a:spcPct val="90000"/>
            </a:lnSpc>
            <a:spcBef>
              <a:spcPct val="0"/>
            </a:spcBef>
            <a:spcAft>
              <a:spcPct val="35000"/>
            </a:spcAft>
            <a:buNone/>
          </a:pPr>
          <a:r>
            <a:rPr lang="fr-CA" sz="2200" kern="1200" dirty="0">
              <a:latin typeface="Bierstadt" panose="020B0004020202020204" pitchFamily="34" charset="0"/>
            </a:rPr>
            <a:t>-</a:t>
          </a:r>
          <a:endParaRPr lang="en-US" sz="2200" kern="1200" dirty="0">
            <a:latin typeface="Bierstadt" panose="020B0004020202020204" pitchFamily="34" charset="0"/>
          </a:endParaRPr>
        </a:p>
      </dsp:txBody>
      <dsp:txXfrm>
        <a:off x="4716392" y="2049660"/>
        <a:ext cx="2644039" cy="15206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F6D9D-EC4C-4D7F-BCB1-3079FF32694D}">
      <dsp:nvSpPr>
        <dsp:cNvPr id="0" name=""/>
        <dsp:cNvSpPr/>
      </dsp:nvSpPr>
      <dsp:spPr>
        <a:xfrm>
          <a:off x="1725819" y="3534"/>
          <a:ext cx="1509048" cy="143681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ACE5C55-4D09-4F74-B7E9-D85FCBE5F8C2}">
      <dsp:nvSpPr>
        <dsp:cNvPr id="0" name=""/>
        <dsp:cNvSpPr/>
      </dsp:nvSpPr>
      <dsp:spPr>
        <a:xfrm>
          <a:off x="461569" y="1399191"/>
          <a:ext cx="4311566" cy="615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b="1"/>
          </a:pPr>
          <a:r>
            <a:rPr lang="fr-CA" sz="2800" kern="1200" dirty="0">
              <a:latin typeface="Bierstadt" panose="020B0004020202020204" pitchFamily="34" charset="0"/>
            </a:rPr>
            <a:t>Récupération</a:t>
          </a:r>
          <a:endParaRPr lang="en-US" sz="2800" kern="1200" dirty="0">
            <a:latin typeface="Bierstadt" panose="020B0004020202020204" pitchFamily="34" charset="0"/>
          </a:endParaRPr>
        </a:p>
      </dsp:txBody>
      <dsp:txXfrm>
        <a:off x="461569" y="1399191"/>
        <a:ext cx="4311566" cy="615776"/>
      </dsp:txXfrm>
    </dsp:sp>
    <dsp:sp modelId="{DDF01DEA-3C01-45F6-8798-4CC56E4B600C}">
      <dsp:nvSpPr>
        <dsp:cNvPr id="0" name=""/>
        <dsp:cNvSpPr/>
      </dsp:nvSpPr>
      <dsp:spPr>
        <a:xfrm>
          <a:off x="444064" y="1954583"/>
          <a:ext cx="4311566" cy="1871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fr-CA" sz="1800" b="1" kern="1200" dirty="0">
              <a:latin typeface="Bierstadt" panose="020B0004020202020204" pitchFamily="34" charset="0"/>
            </a:rPr>
            <a:t>3,25 </a:t>
          </a:r>
          <a:r>
            <a:rPr lang="fr-CA" sz="1800" kern="1200" dirty="0">
              <a:latin typeface="Bierstadt" panose="020B0004020202020204" pitchFamily="34" charset="0"/>
            </a:rPr>
            <a:t>tonnes de denrées</a:t>
          </a:r>
          <a:endParaRPr lang="en-US" sz="1800" kern="1200" dirty="0">
            <a:latin typeface="Bierstadt" panose="020B0004020202020204" pitchFamily="34" charset="0"/>
          </a:endParaRPr>
        </a:p>
        <a:p>
          <a:pPr marL="0" lvl="0" indent="0" algn="l" defTabSz="800100">
            <a:lnSpc>
              <a:spcPct val="100000"/>
            </a:lnSpc>
            <a:spcBef>
              <a:spcPct val="0"/>
            </a:spcBef>
            <a:spcAft>
              <a:spcPct val="35000"/>
            </a:spcAft>
            <a:buNone/>
          </a:pPr>
          <a:r>
            <a:rPr lang="fr-CA" sz="1800" b="1" kern="1200" dirty="0">
              <a:latin typeface="Bierstadt" panose="020B0004020202020204" pitchFamily="34" charset="0"/>
            </a:rPr>
            <a:t>25 M$ </a:t>
          </a:r>
          <a:r>
            <a:rPr lang="fr-CA" sz="1800" kern="1200" dirty="0">
              <a:latin typeface="Bierstadt" panose="020B0004020202020204" pitchFamily="34" charset="0"/>
            </a:rPr>
            <a:t>de valeur marchande</a:t>
          </a:r>
        </a:p>
        <a:p>
          <a:pPr marL="0" lvl="0" indent="0" algn="l" defTabSz="800100">
            <a:lnSpc>
              <a:spcPct val="100000"/>
            </a:lnSpc>
            <a:spcBef>
              <a:spcPct val="0"/>
            </a:spcBef>
            <a:spcAft>
              <a:spcPct val="35000"/>
            </a:spcAft>
            <a:buNone/>
          </a:pPr>
          <a:r>
            <a:rPr lang="fr-CA" sz="1800" b="1" kern="1200" dirty="0">
              <a:latin typeface="Bierstadt" panose="020B0004020202020204" pitchFamily="34" charset="0"/>
            </a:rPr>
            <a:t>54% </a:t>
          </a:r>
          <a:r>
            <a:rPr lang="fr-CA" sz="1800" kern="1200" dirty="0">
              <a:latin typeface="Bierstadt" panose="020B0004020202020204" pitchFamily="34" charset="0"/>
            </a:rPr>
            <a:t>issues de fournisseurs région (+64% en 5 ans)</a:t>
          </a:r>
        </a:p>
        <a:p>
          <a:pPr marL="0" lvl="0" indent="0" algn="l" defTabSz="800100">
            <a:lnSpc>
              <a:spcPct val="100000"/>
            </a:lnSpc>
            <a:spcBef>
              <a:spcPct val="0"/>
            </a:spcBef>
            <a:spcAft>
              <a:spcPct val="35000"/>
            </a:spcAft>
            <a:buNone/>
          </a:pPr>
          <a:r>
            <a:rPr lang="fr-CA" sz="1800" kern="1200" dirty="0">
              <a:latin typeface="Bierstadt" panose="020B0004020202020204" pitchFamily="34" charset="0"/>
            </a:rPr>
            <a:t>Majoritairement des produits non-périssables </a:t>
          </a:r>
        </a:p>
      </dsp:txBody>
      <dsp:txXfrm>
        <a:off x="444064" y="1954583"/>
        <a:ext cx="4311566" cy="1871961"/>
      </dsp:txXfrm>
    </dsp:sp>
    <dsp:sp modelId="{332C026F-D0B2-4C4E-A2F3-0EA93AAED67F}">
      <dsp:nvSpPr>
        <dsp:cNvPr id="0" name=""/>
        <dsp:cNvSpPr/>
      </dsp:nvSpPr>
      <dsp:spPr>
        <a:xfrm>
          <a:off x="6882574" y="167538"/>
          <a:ext cx="1509048" cy="143681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AD162AD-A8A7-4014-8BDE-44C1996AEA71}">
      <dsp:nvSpPr>
        <dsp:cNvPr id="0" name=""/>
        <dsp:cNvSpPr/>
      </dsp:nvSpPr>
      <dsp:spPr>
        <a:xfrm>
          <a:off x="5445007" y="1376619"/>
          <a:ext cx="4311566" cy="615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b="1"/>
          </a:pPr>
          <a:r>
            <a:rPr lang="fr-CA" sz="2800" kern="1200" dirty="0">
              <a:latin typeface="Bierstadt" panose="020B0004020202020204" pitchFamily="34" charset="0"/>
            </a:rPr>
            <a:t>Distribution</a:t>
          </a:r>
          <a:endParaRPr lang="en-US" sz="2800" kern="1200" dirty="0">
            <a:latin typeface="Bierstadt" panose="020B0004020202020204" pitchFamily="34" charset="0"/>
          </a:endParaRPr>
        </a:p>
      </dsp:txBody>
      <dsp:txXfrm>
        <a:off x="5445007" y="1376619"/>
        <a:ext cx="4311566" cy="615776"/>
      </dsp:txXfrm>
    </dsp:sp>
    <dsp:sp modelId="{EEE0BC3C-A7E5-4AD2-9145-C1699448E812}">
      <dsp:nvSpPr>
        <dsp:cNvPr id="0" name=""/>
        <dsp:cNvSpPr/>
      </dsp:nvSpPr>
      <dsp:spPr>
        <a:xfrm>
          <a:off x="5452121" y="1957292"/>
          <a:ext cx="4311566" cy="2366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fr-CA" sz="1800" b="1" kern="1200" dirty="0">
              <a:latin typeface="Bierstadt" panose="020B0004020202020204" pitchFamily="34" charset="0"/>
            </a:rPr>
            <a:t>73</a:t>
          </a:r>
          <a:r>
            <a:rPr lang="fr-CA" sz="1800" kern="1200" dirty="0">
              <a:latin typeface="Bierstadt" panose="020B0004020202020204" pitchFamily="34" charset="0"/>
            </a:rPr>
            <a:t> organismes membres accrédités ; </a:t>
          </a:r>
          <a:r>
            <a:rPr lang="fr-CA" sz="1800" b="1" kern="1200" dirty="0">
              <a:latin typeface="Bierstadt" panose="020B0004020202020204" pitchFamily="34" charset="0"/>
            </a:rPr>
            <a:t>103 </a:t>
          </a:r>
          <a:r>
            <a:rPr lang="fr-CA" sz="1800" kern="1200" dirty="0">
              <a:latin typeface="Bierstadt" panose="020B0004020202020204" pitchFamily="34" charset="0"/>
            </a:rPr>
            <a:t>services (dont </a:t>
          </a:r>
          <a:r>
            <a:rPr lang="fr-CA" sz="1800" b="1" kern="1200" dirty="0">
              <a:latin typeface="Bierstadt" panose="020B0004020202020204" pitchFamily="34" charset="0"/>
            </a:rPr>
            <a:t>24</a:t>
          </a:r>
          <a:r>
            <a:rPr lang="fr-CA" sz="1800" kern="1200" dirty="0">
              <a:latin typeface="Bierstadt" panose="020B0004020202020204" pitchFamily="34" charset="0"/>
            </a:rPr>
            <a:t> au C-d-Q)</a:t>
          </a:r>
          <a:endParaRPr lang="en-US" sz="1800" kern="1200" dirty="0">
            <a:latin typeface="Bierstadt" panose="020B0004020202020204" pitchFamily="34" charset="0"/>
          </a:endParaRPr>
        </a:p>
        <a:p>
          <a:pPr marL="0" lvl="0" indent="0" algn="l" defTabSz="800100">
            <a:lnSpc>
              <a:spcPct val="100000"/>
            </a:lnSpc>
            <a:spcBef>
              <a:spcPct val="0"/>
            </a:spcBef>
            <a:spcAft>
              <a:spcPct val="35000"/>
            </a:spcAft>
            <a:buNone/>
          </a:pPr>
          <a:r>
            <a:rPr lang="fr-CA" sz="1800" b="1" kern="1200" dirty="0">
              <a:latin typeface="Bierstadt" panose="020B0004020202020204" pitchFamily="34" charset="0"/>
            </a:rPr>
            <a:t>25 000 </a:t>
          </a:r>
          <a:r>
            <a:rPr lang="fr-CA" sz="1800" kern="1200" dirty="0">
              <a:latin typeface="Bierstadt" panose="020B0004020202020204" pitchFamily="34" charset="0"/>
            </a:rPr>
            <a:t>bénéficiaires (+36% en 5 ans)</a:t>
          </a:r>
        </a:p>
        <a:p>
          <a:pPr marL="0" lvl="0" indent="0" algn="l" defTabSz="800100">
            <a:lnSpc>
              <a:spcPct val="100000"/>
            </a:lnSpc>
            <a:spcBef>
              <a:spcPct val="0"/>
            </a:spcBef>
            <a:spcAft>
              <a:spcPct val="35000"/>
            </a:spcAft>
            <a:buNone/>
          </a:pPr>
          <a:r>
            <a:rPr lang="fr-CA" sz="1800" kern="1200" dirty="0">
              <a:latin typeface="Bierstadt" panose="020B0004020202020204" pitchFamily="34" charset="0"/>
            </a:rPr>
            <a:t>Diversification des bénéficiaires (baisse de la part des ménages sur l’aide sociale)</a:t>
          </a:r>
        </a:p>
      </dsp:txBody>
      <dsp:txXfrm>
        <a:off x="5452121" y="1957292"/>
        <a:ext cx="4311566" cy="23668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50D3A-512F-4BE7-8EC3-9A407C13CA26}">
      <dsp:nvSpPr>
        <dsp:cNvPr id="0" name=""/>
        <dsp:cNvSpPr/>
      </dsp:nvSpPr>
      <dsp:spPr>
        <a:xfrm>
          <a:off x="3864" y="619998"/>
          <a:ext cx="2092388" cy="1255433"/>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2"/>
              </a:solidFill>
              <a:latin typeface="Bierstadt" panose="020B0004020202020204" pitchFamily="34" charset="0"/>
            </a:rPr>
            <a:t>Dépannage alimentaire :</a:t>
          </a:r>
        </a:p>
        <a:p>
          <a:pPr marL="0" lvl="0" indent="0" algn="ctr" defTabSz="711200">
            <a:lnSpc>
              <a:spcPct val="90000"/>
            </a:lnSpc>
            <a:spcBef>
              <a:spcPct val="0"/>
            </a:spcBef>
            <a:spcAft>
              <a:spcPct val="35000"/>
            </a:spcAft>
            <a:buNone/>
          </a:pPr>
          <a:r>
            <a:rPr lang="en-US" sz="1800" b="1" kern="1200" dirty="0">
              <a:solidFill>
                <a:schemeClr val="tx2"/>
              </a:solidFill>
              <a:effectLst/>
              <a:latin typeface="Bierstadt" panose="020B0004020202020204" pitchFamily="34" charset="0"/>
            </a:rPr>
            <a:t>9</a:t>
          </a:r>
        </a:p>
      </dsp:txBody>
      <dsp:txXfrm>
        <a:off x="65149" y="681283"/>
        <a:ext cx="1969818" cy="1132863"/>
      </dsp:txXfrm>
    </dsp:sp>
    <dsp:sp modelId="{927CFD5E-8467-4B66-93D8-2666BA8F5088}">
      <dsp:nvSpPr>
        <dsp:cNvPr id="0" name=""/>
        <dsp:cNvSpPr/>
      </dsp:nvSpPr>
      <dsp:spPr>
        <a:xfrm>
          <a:off x="2305492" y="619998"/>
          <a:ext cx="2092388" cy="1255433"/>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2"/>
              </a:solidFill>
              <a:latin typeface="Bierstadt" panose="020B0004020202020204" pitchFamily="34" charset="0"/>
            </a:rPr>
            <a:t>Distribution alimentaire: </a:t>
          </a:r>
        </a:p>
        <a:p>
          <a:pPr marL="0" lvl="0" indent="0" algn="ctr" defTabSz="711200">
            <a:lnSpc>
              <a:spcPct val="90000"/>
            </a:lnSpc>
            <a:spcBef>
              <a:spcPct val="0"/>
            </a:spcBef>
            <a:spcAft>
              <a:spcPct val="35000"/>
            </a:spcAft>
            <a:buNone/>
          </a:pPr>
          <a:r>
            <a:rPr lang="en-US" sz="1800" b="1" kern="1200" dirty="0">
              <a:solidFill>
                <a:schemeClr val="tx2"/>
              </a:solidFill>
              <a:effectLst/>
              <a:latin typeface="Bierstadt" panose="020B0004020202020204" pitchFamily="34" charset="0"/>
            </a:rPr>
            <a:t>2</a:t>
          </a:r>
        </a:p>
      </dsp:txBody>
      <dsp:txXfrm>
        <a:off x="2366777" y="681283"/>
        <a:ext cx="1969818" cy="1132863"/>
      </dsp:txXfrm>
    </dsp:sp>
    <dsp:sp modelId="{27E36485-7A01-4D93-8E70-3FEEA7250875}">
      <dsp:nvSpPr>
        <dsp:cNvPr id="0" name=""/>
        <dsp:cNvSpPr/>
      </dsp:nvSpPr>
      <dsp:spPr>
        <a:xfrm>
          <a:off x="4607119" y="619998"/>
          <a:ext cx="2092388" cy="1255433"/>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2"/>
              </a:solidFill>
              <a:latin typeface="Bierstadt" panose="020B0004020202020204" pitchFamily="34" charset="0"/>
            </a:rPr>
            <a:t>Panier de Noël : </a:t>
          </a:r>
        </a:p>
        <a:p>
          <a:pPr marL="0" lvl="0" indent="0" algn="ctr" defTabSz="711200">
            <a:lnSpc>
              <a:spcPct val="90000"/>
            </a:lnSpc>
            <a:spcBef>
              <a:spcPct val="0"/>
            </a:spcBef>
            <a:spcAft>
              <a:spcPct val="35000"/>
            </a:spcAft>
            <a:buNone/>
          </a:pPr>
          <a:r>
            <a:rPr lang="en-US" sz="1800" b="1" kern="1200" dirty="0">
              <a:solidFill>
                <a:schemeClr val="tx2"/>
              </a:solidFill>
              <a:effectLst/>
              <a:latin typeface="Bierstadt" panose="020B0004020202020204" pitchFamily="34" charset="0"/>
            </a:rPr>
            <a:t>2</a:t>
          </a:r>
        </a:p>
      </dsp:txBody>
      <dsp:txXfrm>
        <a:off x="4668404" y="681283"/>
        <a:ext cx="1969818" cy="1132863"/>
      </dsp:txXfrm>
    </dsp:sp>
    <dsp:sp modelId="{7C2F917F-1274-4E8F-BFA3-7E7666E00C7A}">
      <dsp:nvSpPr>
        <dsp:cNvPr id="0" name=""/>
        <dsp:cNvSpPr/>
      </dsp:nvSpPr>
      <dsp:spPr>
        <a:xfrm>
          <a:off x="6908747" y="619998"/>
          <a:ext cx="2092388" cy="1255433"/>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2"/>
              </a:solidFill>
              <a:latin typeface="Bierstadt" panose="020B0004020202020204" pitchFamily="34" charset="0"/>
            </a:rPr>
            <a:t>Popote roulante : </a:t>
          </a:r>
        </a:p>
        <a:p>
          <a:pPr marL="0" lvl="0" indent="0" algn="ctr" defTabSz="711200">
            <a:lnSpc>
              <a:spcPct val="90000"/>
            </a:lnSpc>
            <a:spcBef>
              <a:spcPct val="0"/>
            </a:spcBef>
            <a:spcAft>
              <a:spcPct val="35000"/>
            </a:spcAft>
            <a:buNone/>
          </a:pPr>
          <a:r>
            <a:rPr lang="en-US" sz="1800" b="1" kern="1200" dirty="0">
              <a:solidFill>
                <a:schemeClr val="tx2"/>
              </a:solidFill>
              <a:effectLst/>
              <a:latin typeface="Bierstadt" panose="020B0004020202020204" pitchFamily="34" charset="0"/>
            </a:rPr>
            <a:t>-</a:t>
          </a:r>
        </a:p>
      </dsp:txBody>
      <dsp:txXfrm>
        <a:off x="6970032" y="681283"/>
        <a:ext cx="1969818" cy="1132863"/>
      </dsp:txXfrm>
    </dsp:sp>
    <dsp:sp modelId="{079E70F9-8534-43EE-8039-BDFE1867F465}">
      <dsp:nvSpPr>
        <dsp:cNvPr id="0" name=""/>
        <dsp:cNvSpPr/>
      </dsp:nvSpPr>
      <dsp:spPr>
        <a:xfrm>
          <a:off x="9210374" y="619998"/>
          <a:ext cx="2092388" cy="1255433"/>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2"/>
              </a:solidFill>
              <a:latin typeface="Bierstadt" panose="020B0004020202020204" pitchFamily="34" charset="0"/>
            </a:rPr>
            <a:t>Repas communautaires :</a:t>
          </a:r>
        </a:p>
        <a:p>
          <a:pPr marL="0" lvl="0" indent="0" algn="ctr" defTabSz="711200">
            <a:lnSpc>
              <a:spcPct val="90000"/>
            </a:lnSpc>
            <a:spcBef>
              <a:spcPct val="0"/>
            </a:spcBef>
            <a:spcAft>
              <a:spcPct val="35000"/>
            </a:spcAft>
            <a:buNone/>
          </a:pPr>
          <a:r>
            <a:rPr lang="en-US" sz="1800" b="1" kern="1200" dirty="0">
              <a:solidFill>
                <a:schemeClr val="tx2"/>
              </a:solidFill>
              <a:effectLst/>
              <a:latin typeface="Bierstadt" panose="020B0004020202020204" pitchFamily="34" charset="0"/>
            </a:rPr>
            <a:t>2</a:t>
          </a:r>
        </a:p>
      </dsp:txBody>
      <dsp:txXfrm>
        <a:off x="9271659" y="681283"/>
        <a:ext cx="1969818" cy="1132863"/>
      </dsp:txXfrm>
    </dsp:sp>
    <dsp:sp modelId="{D07414D9-427A-454B-8417-3672AF3BD1F5}">
      <dsp:nvSpPr>
        <dsp:cNvPr id="0" name=""/>
        <dsp:cNvSpPr/>
      </dsp:nvSpPr>
      <dsp:spPr>
        <a:xfrm>
          <a:off x="3864" y="2084670"/>
          <a:ext cx="2092388" cy="1255433"/>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2"/>
              </a:solidFill>
              <a:latin typeface="Bierstadt" panose="020B0004020202020204" pitchFamily="34" charset="0"/>
            </a:rPr>
            <a:t>Soupe populaire:</a:t>
          </a:r>
        </a:p>
        <a:p>
          <a:pPr marL="0" lvl="0" indent="0" algn="ctr" defTabSz="711200">
            <a:lnSpc>
              <a:spcPct val="90000"/>
            </a:lnSpc>
            <a:spcBef>
              <a:spcPct val="0"/>
            </a:spcBef>
            <a:spcAft>
              <a:spcPct val="35000"/>
            </a:spcAft>
            <a:buNone/>
          </a:pPr>
          <a:r>
            <a:rPr lang="fr-CA" sz="1800" b="1" kern="1200" dirty="0">
              <a:solidFill>
                <a:schemeClr val="tx2"/>
              </a:solidFill>
              <a:effectLst/>
              <a:latin typeface="Bierstadt" panose="020B0004020202020204" pitchFamily="34" charset="0"/>
            </a:rPr>
            <a:t>1</a:t>
          </a:r>
        </a:p>
      </dsp:txBody>
      <dsp:txXfrm>
        <a:off x="65149" y="2145955"/>
        <a:ext cx="1969818" cy="1132863"/>
      </dsp:txXfrm>
    </dsp:sp>
    <dsp:sp modelId="{5C602A6C-F968-4358-8CFF-7EA5EC495DF4}">
      <dsp:nvSpPr>
        <dsp:cNvPr id="0" name=""/>
        <dsp:cNvSpPr/>
      </dsp:nvSpPr>
      <dsp:spPr>
        <a:xfrm>
          <a:off x="2305492" y="2084670"/>
          <a:ext cx="2092388" cy="1255433"/>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2"/>
              </a:solidFill>
              <a:latin typeface="Bierstadt" panose="020B0004020202020204" pitchFamily="34" charset="0"/>
            </a:rPr>
            <a:t>Restaurant populaire (bas prix) :</a:t>
          </a:r>
        </a:p>
        <a:p>
          <a:pPr marL="0" lvl="0" indent="0" algn="ctr" defTabSz="711200">
            <a:lnSpc>
              <a:spcPct val="90000"/>
            </a:lnSpc>
            <a:spcBef>
              <a:spcPct val="0"/>
            </a:spcBef>
            <a:spcAft>
              <a:spcPct val="35000"/>
            </a:spcAft>
            <a:buNone/>
          </a:pPr>
          <a:r>
            <a:rPr lang="fr-CA" sz="1800" b="1" kern="1200" dirty="0">
              <a:solidFill>
                <a:schemeClr val="tx2"/>
              </a:solidFill>
              <a:effectLst/>
              <a:latin typeface="Bierstadt" panose="020B0004020202020204" pitchFamily="34" charset="0"/>
            </a:rPr>
            <a:t>1</a:t>
          </a:r>
        </a:p>
      </dsp:txBody>
      <dsp:txXfrm>
        <a:off x="2366777" y="2145955"/>
        <a:ext cx="1969818" cy="1132863"/>
      </dsp:txXfrm>
    </dsp:sp>
    <dsp:sp modelId="{930B77D5-8804-4A3D-B6B2-8C6C0DD80EB6}">
      <dsp:nvSpPr>
        <dsp:cNvPr id="0" name=""/>
        <dsp:cNvSpPr/>
      </dsp:nvSpPr>
      <dsp:spPr>
        <a:xfrm>
          <a:off x="4607119" y="2084670"/>
          <a:ext cx="2092388" cy="1255433"/>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2"/>
              </a:solidFill>
              <a:latin typeface="Bierstadt" panose="020B0004020202020204" pitchFamily="34" charset="0"/>
            </a:rPr>
            <a:t>Club des petits déjeuners :</a:t>
          </a:r>
        </a:p>
        <a:p>
          <a:pPr marL="0" lvl="0" indent="0" algn="ctr" defTabSz="711200">
            <a:lnSpc>
              <a:spcPct val="90000"/>
            </a:lnSpc>
            <a:spcBef>
              <a:spcPct val="0"/>
            </a:spcBef>
            <a:spcAft>
              <a:spcPct val="35000"/>
            </a:spcAft>
            <a:buNone/>
          </a:pPr>
          <a:r>
            <a:rPr lang="fr-CA" sz="1800" b="1" kern="1200" dirty="0">
              <a:solidFill>
                <a:schemeClr val="tx2"/>
              </a:solidFill>
              <a:effectLst/>
              <a:latin typeface="Bierstadt" panose="020B0004020202020204" pitchFamily="34" charset="0"/>
            </a:rPr>
            <a:t>1</a:t>
          </a:r>
        </a:p>
      </dsp:txBody>
      <dsp:txXfrm>
        <a:off x="4668404" y="2145955"/>
        <a:ext cx="1969818" cy="1132863"/>
      </dsp:txXfrm>
    </dsp:sp>
    <dsp:sp modelId="{6C0C6CC4-EC51-4B6C-8AB0-18192BD726DB}">
      <dsp:nvSpPr>
        <dsp:cNvPr id="0" name=""/>
        <dsp:cNvSpPr/>
      </dsp:nvSpPr>
      <dsp:spPr>
        <a:xfrm>
          <a:off x="6908747" y="2084670"/>
          <a:ext cx="2092388" cy="1255433"/>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2"/>
              </a:solidFill>
              <a:latin typeface="Bierstadt" panose="020B0004020202020204" pitchFamily="34" charset="0"/>
            </a:rPr>
            <a:t>Partage d’aliments :</a:t>
          </a:r>
        </a:p>
        <a:p>
          <a:pPr marL="0" lvl="0" indent="0" algn="ctr" defTabSz="711200">
            <a:lnSpc>
              <a:spcPct val="90000"/>
            </a:lnSpc>
            <a:spcBef>
              <a:spcPct val="0"/>
            </a:spcBef>
            <a:spcAft>
              <a:spcPct val="35000"/>
            </a:spcAft>
            <a:buNone/>
          </a:pPr>
          <a:r>
            <a:rPr lang="fr-CA" sz="1800" b="1" kern="1200" dirty="0">
              <a:solidFill>
                <a:schemeClr val="tx2"/>
              </a:solidFill>
              <a:effectLst/>
              <a:latin typeface="Bierstadt" panose="020B0004020202020204" pitchFamily="34" charset="0"/>
            </a:rPr>
            <a:t>-</a:t>
          </a:r>
        </a:p>
      </dsp:txBody>
      <dsp:txXfrm>
        <a:off x="6970032" y="2145955"/>
        <a:ext cx="1969818" cy="1132863"/>
      </dsp:txXfrm>
    </dsp:sp>
    <dsp:sp modelId="{6C34D46C-9642-40B4-BFF0-AE1C4A5EFA3B}">
      <dsp:nvSpPr>
        <dsp:cNvPr id="0" name=""/>
        <dsp:cNvSpPr/>
      </dsp:nvSpPr>
      <dsp:spPr>
        <a:xfrm>
          <a:off x="9210374" y="2084670"/>
          <a:ext cx="2092388" cy="1255433"/>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2"/>
              </a:solidFill>
              <a:latin typeface="Bierstadt" panose="020B0004020202020204" pitchFamily="34" charset="0"/>
            </a:rPr>
            <a:t>Aliments en libre service :</a:t>
          </a:r>
        </a:p>
        <a:p>
          <a:pPr marL="0" lvl="0" indent="0" algn="ctr" defTabSz="711200">
            <a:lnSpc>
              <a:spcPct val="90000"/>
            </a:lnSpc>
            <a:spcBef>
              <a:spcPct val="0"/>
            </a:spcBef>
            <a:spcAft>
              <a:spcPct val="35000"/>
            </a:spcAft>
            <a:buNone/>
          </a:pPr>
          <a:r>
            <a:rPr lang="fr-CA" sz="1800" b="1" kern="1200" dirty="0">
              <a:solidFill>
                <a:schemeClr val="tx2"/>
              </a:solidFill>
              <a:effectLst/>
              <a:latin typeface="Bierstadt" panose="020B0004020202020204" pitchFamily="34" charset="0"/>
            </a:rPr>
            <a:t>-</a:t>
          </a:r>
        </a:p>
      </dsp:txBody>
      <dsp:txXfrm>
        <a:off x="9271659" y="2145955"/>
        <a:ext cx="1969818" cy="11328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4137E-9821-469D-A979-A0774164AC0C}">
      <dsp:nvSpPr>
        <dsp:cNvPr id="0" name=""/>
        <dsp:cNvSpPr/>
      </dsp:nvSpPr>
      <dsp:spPr>
        <a:xfrm>
          <a:off x="0" y="1404"/>
          <a:ext cx="2808563" cy="1685138"/>
        </a:xfrm>
        <a:prstGeom prst="round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A" sz="1900" kern="1200" dirty="0">
              <a:latin typeface="Bierstadt" panose="020B0004020202020204" pitchFamily="34" charset="0"/>
            </a:rPr>
            <a:t>En 2011, les Québécois consacraient </a:t>
          </a:r>
          <a:r>
            <a:rPr lang="fr-CA" sz="1900" i="1" kern="1200" dirty="0">
              <a:latin typeface="Bierstadt" panose="020B0004020202020204" pitchFamily="34" charset="0"/>
            </a:rPr>
            <a:t>en moyenne</a:t>
          </a:r>
          <a:r>
            <a:rPr lang="fr-CA" sz="1900" kern="1200" dirty="0">
              <a:latin typeface="Bierstadt" panose="020B0004020202020204" pitchFamily="34" charset="0"/>
            </a:rPr>
            <a:t> 12% de leurs revenus à l’alimentation</a:t>
          </a:r>
          <a:endParaRPr lang="en-US" sz="1900" kern="1200" dirty="0">
            <a:latin typeface="Bierstadt" panose="020B0004020202020204" pitchFamily="34" charset="0"/>
          </a:endParaRPr>
        </a:p>
      </dsp:txBody>
      <dsp:txXfrm>
        <a:off x="82262" y="83666"/>
        <a:ext cx="2644039" cy="1520614"/>
      </dsp:txXfrm>
    </dsp:sp>
    <dsp:sp modelId="{CF5700A7-5515-4AC8-ADD5-04C8730F6D5D}">
      <dsp:nvSpPr>
        <dsp:cNvPr id="0" name=""/>
        <dsp:cNvSpPr/>
      </dsp:nvSpPr>
      <dsp:spPr>
        <a:xfrm>
          <a:off x="3089420" y="1404"/>
          <a:ext cx="2808563" cy="1685138"/>
        </a:xfrm>
        <a:prstGeom prst="round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A" sz="1900" kern="1200" dirty="0">
              <a:latin typeface="Bierstadt" panose="020B0004020202020204" pitchFamily="34" charset="0"/>
            </a:rPr>
            <a:t>Le montant dédié à l’alimentation s’accroît avec le niveau d’éducation</a:t>
          </a:r>
          <a:endParaRPr lang="en-US" sz="1900" kern="1200" dirty="0">
            <a:latin typeface="Bierstadt" panose="020B0004020202020204" pitchFamily="34" charset="0"/>
          </a:endParaRPr>
        </a:p>
      </dsp:txBody>
      <dsp:txXfrm>
        <a:off x="3171682" y="83666"/>
        <a:ext cx="2644039" cy="1520614"/>
      </dsp:txXfrm>
    </dsp:sp>
    <dsp:sp modelId="{B4D0017F-FFD7-45C4-82BF-3E581FD66DD8}">
      <dsp:nvSpPr>
        <dsp:cNvPr id="0" name=""/>
        <dsp:cNvSpPr/>
      </dsp:nvSpPr>
      <dsp:spPr>
        <a:xfrm>
          <a:off x="6178840" y="1404"/>
          <a:ext cx="2808563" cy="1685138"/>
        </a:xfrm>
        <a:prstGeom prst="round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A" sz="1900" kern="1200" dirty="0">
              <a:latin typeface="Bierstadt" panose="020B0004020202020204" pitchFamily="34" charset="0"/>
            </a:rPr>
            <a:t>Les supermarchés sont les principaux lieux d’approvisionnement des Canadiens</a:t>
          </a:r>
          <a:endParaRPr lang="en-US" sz="1900" kern="1200" dirty="0">
            <a:latin typeface="Bierstadt" panose="020B0004020202020204" pitchFamily="34" charset="0"/>
          </a:endParaRPr>
        </a:p>
      </dsp:txBody>
      <dsp:txXfrm>
        <a:off x="6261102" y="83666"/>
        <a:ext cx="2644039" cy="1520614"/>
      </dsp:txXfrm>
    </dsp:sp>
    <dsp:sp modelId="{CC5A9F15-5DAD-483D-8668-2512EED77741}">
      <dsp:nvSpPr>
        <dsp:cNvPr id="0" name=""/>
        <dsp:cNvSpPr/>
      </dsp:nvSpPr>
      <dsp:spPr>
        <a:xfrm>
          <a:off x="1544710" y="1967398"/>
          <a:ext cx="2808563" cy="1685138"/>
        </a:xfrm>
        <a:prstGeom prst="round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A" sz="1900" kern="1200">
              <a:latin typeface="Bierstadt" panose="020B0004020202020204" pitchFamily="34" charset="0"/>
            </a:rPr>
            <a:t>82% des Canadiens vont faire leurs courses alimentaires en automobile</a:t>
          </a:r>
          <a:endParaRPr lang="en-US" sz="1900" kern="1200">
            <a:latin typeface="Bierstadt" panose="020B0004020202020204" pitchFamily="34" charset="0"/>
          </a:endParaRPr>
        </a:p>
      </dsp:txBody>
      <dsp:txXfrm>
        <a:off x="1626972" y="2049660"/>
        <a:ext cx="2644039" cy="1520614"/>
      </dsp:txXfrm>
    </dsp:sp>
    <dsp:sp modelId="{437303BC-0ADB-4861-B4AC-CC482B757EF1}">
      <dsp:nvSpPr>
        <dsp:cNvPr id="0" name=""/>
        <dsp:cNvSpPr/>
      </dsp:nvSpPr>
      <dsp:spPr>
        <a:xfrm>
          <a:off x="4634130" y="1967398"/>
          <a:ext cx="2808563" cy="1685138"/>
        </a:xfrm>
        <a:prstGeom prst="round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A" sz="1900" kern="1200" dirty="0">
              <a:latin typeface="Bierstadt" panose="020B0004020202020204" pitchFamily="34" charset="0"/>
            </a:rPr>
            <a:t>25% des dépenses alimentaires des Québécois se font au restaurant</a:t>
          </a:r>
          <a:endParaRPr lang="en-US" sz="1900" kern="1200" dirty="0">
            <a:latin typeface="Bierstadt" panose="020B0004020202020204" pitchFamily="34" charset="0"/>
          </a:endParaRPr>
        </a:p>
      </dsp:txBody>
      <dsp:txXfrm>
        <a:off x="4716392" y="2049660"/>
        <a:ext cx="2644039" cy="15206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859E0-3829-4EA0-ACE0-DF65BD80F849}">
      <dsp:nvSpPr>
        <dsp:cNvPr id="0" name=""/>
        <dsp:cNvSpPr/>
      </dsp:nvSpPr>
      <dsp:spPr>
        <a:xfrm>
          <a:off x="1302644" y="157653"/>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61DE7CD-B82E-4D66-953F-80A80F87D4E4}">
      <dsp:nvSpPr>
        <dsp:cNvPr id="0" name=""/>
        <dsp:cNvSpPr/>
      </dsp:nvSpPr>
      <dsp:spPr>
        <a:xfrm>
          <a:off x="434892" y="1796320"/>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defRPr b="1"/>
          </a:pPr>
          <a:r>
            <a:rPr lang="fr-CA" sz="2000" kern="1200" dirty="0">
              <a:latin typeface="Bierstadt" panose="020B0004020202020204" pitchFamily="34" charset="0"/>
            </a:rPr>
            <a:t>Consommation de 5 fruits et légumes par jour</a:t>
          </a:r>
          <a:endParaRPr lang="en-US" sz="2000" kern="1200" dirty="0">
            <a:latin typeface="Bierstadt" panose="020B0004020202020204" pitchFamily="34" charset="0"/>
          </a:endParaRPr>
        </a:p>
      </dsp:txBody>
      <dsp:txXfrm>
        <a:off x="434892" y="1796320"/>
        <a:ext cx="4320000" cy="648000"/>
      </dsp:txXfrm>
    </dsp:sp>
    <dsp:sp modelId="{DF7DC524-876D-47BC-BE1A-451783F366D0}">
      <dsp:nvSpPr>
        <dsp:cNvPr id="0" name=""/>
        <dsp:cNvSpPr/>
      </dsp:nvSpPr>
      <dsp:spPr>
        <a:xfrm>
          <a:off x="434892" y="2506048"/>
          <a:ext cx="4320000" cy="73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pPr>
          <a:r>
            <a:rPr lang="fr-CA" sz="2000" kern="1200" dirty="0">
              <a:latin typeface="Bierstadt" panose="020B0004020202020204" pitchFamily="34" charset="0"/>
            </a:rPr>
            <a:t>Québec : 46,6%</a:t>
          </a:r>
          <a:endParaRPr lang="en-US" sz="2000" kern="1200" dirty="0">
            <a:latin typeface="Bierstadt" panose="020B0004020202020204" pitchFamily="34" charset="0"/>
          </a:endParaRPr>
        </a:p>
        <a:p>
          <a:pPr marL="0" lvl="0" indent="0" algn="l" defTabSz="889000">
            <a:lnSpc>
              <a:spcPct val="90000"/>
            </a:lnSpc>
            <a:spcBef>
              <a:spcPct val="0"/>
            </a:spcBef>
            <a:spcAft>
              <a:spcPct val="35000"/>
            </a:spcAft>
            <a:buNone/>
          </a:pPr>
          <a:r>
            <a:rPr lang="fr-CA" sz="2000" kern="1200" dirty="0">
              <a:latin typeface="Bierstadt" panose="020B0004020202020204" pitchFamily="34" charset="0"/>
            </a:rPr>
            <a:t>Centre-du-Québec : 42%</a:t>
          </a:r>
          <a:endParaRPr lang="en-US" sz="2000" kern="1200" dirty="0">
            <a:latin typeface="Bierstadt" panose="020B0004020202020204" pitchFamily="34" charset="0"/>
          </a:endParaRPr>
        </a:p>
      </dsp:txBody>
      <dsp:txXfrm>
        <a:off x="434892" y="2506048"/>
        <a:ext cx="4320000" cy="731953"/>
      </dsp:txXfrm>
    </dsp:sp>
    <dsp:sp modelId="{C192A12F-741B-4B56-9002-60CF12524DA8}">
      <dsp:nvSpPr>
        <dsp:cNvPr id="0" name=""/>
        <dsp:cNvSpPr/>
      </dsp:nvSpPr>
      <dsp:spPr>
        <a:xfrm>
          <a:off x="6686548" y="188694"/>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ECB44D1-3B02-408D-BE64-994F5C4C2B25}">
      <dsp:nvSpPr>
        <dsp:cNvPr id="0" name=""/>
        <dsp:cNvSpPr/>
      </dsp:nvSpPr>
      <dsp:spPr>
        <a:xfrm>
          <a:off x="5510893" y="1796320"/>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defRPr b="1"/>
          </a:pPr>
          <a:r>
            <a:rPr lang="fr-CA" sz="2000" b="1" kern="1200" dirty="0">
              <a:latin typeface="Bierstadt" panose="020B0004020202020204" pitchFamily="34" charset="0"/>
            </a:rPr>
            <a:t>Consommation d’1 boisson sucrée et plus par jour</a:t>
          </a:r>
          <a:endParaRPr lang="en-US" sz="2000" b="1" kern="1200" dirty="0">
            <a:latin typeface="Bierstadt" panose="020B0004020202020204" pitchFamily="34" charset="0"/>
          </a:endParaRPr>
        </a:p>
      </dsp:txBody>
      <dsp:txXfrm>
        <a:off x="5510893" y="1796320"/>
        <a:ext cx="4320000" cy="648000"/>
      </dsp:txXfrm>
    </dsp:sp>
    <dsp:sp modelId="{652AEE4B-914E-4748-9EC0-76D90D89BE30}">
      <dsp:nvSpPr>
        <dsp:cNvPr id="0" name=""/>
        <dsp:cNvSpPr/>
      </dsp:nvSpPr>
      <dsp:spPr>
        <a:xfrm>
          <a:off x="5510893" y="2506048"/>
          <a:ext cx="4320000" cy="73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pPr>
          <a:r>
            <a:rPr lang="fr-CA" sz="2000" kern="1200" dirty="0">
              <a:latin typeface="Bierstadt" panose="020B0004020202020204" pitchFamily="34" charset="0"/>
            </a:rPr>
            <a:t>Québec : 19%</a:t>
          </a:r>
          <a:endParaRPr lang="en-US" sz="2000" kern="1200" dirty="0">
            <a:latin typeface="Bierstadt" panose="020B0004020202020204" pitchFamily="34" charset="0"/>
          </a:endParaRPr>
        </a:p>
        <a:p>
          <a:pPr marL="0" lvl="0" indent="0" algn="l" defTabSz="889000">
            <a:lnSpc>
              <a:spcPct val="90000"/>
            </a:lnSpc>
            <a:spcBef>
              <a:spcPct val="0"/>
            </a:spcBef>
            <a:spcAft>
              <a:spcPct val="35000"/>
            </a:spcAft>
            <a:buNone/>
          </a:pPr>
          <a:r>
            <a:rPr lang="fr-CA" sz="2000" kern="1200" dirty="0">
              <a:latin typeface="Bierstadt" panose="020B0004020202020204" pitchFamily="34" charset="0"/>
            </a:rPr>
            <a:t>Centre-du-Québec : 23%</a:t>
          </a:r>
          <a:endParaRPr lang="en-US" sz="2200" kern="1200" dirty="0">
            <a:latin typeface="Bierstadt" panose="020B0004020202020204" pitchFamily="34" charset="0"/>
          </a:endParaRPr>
        </a:p>
      </dsp:txBody>
      <dsp:txXfrm>
        <a:off x="5510893" y="2506048"/>
        <a:ext cx="4320000" cy="73195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32D42B-306A-44A7-AD12-78743DE7FAEC}">
      <dsp:nvSpPr>
        <dsp:cNvPr id="0" name=""/>
        <dsp:cNvSpPr/>
      </dsp:nvSpPr>
      <dsp:spPr>
        <a:xfrm>
          <a:off x="705725" y="57023"/>
          <a:ext cx="1172205" cy="117220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02538D-0962-4F92-B756-27BCCAF54EDB}">
      <dsp:nvSpPr>
        <dsp:cNvPr id="0" name=""/>
        <dsp:cNvSpPr/>
      </dsp:nvSpPr>
      <dsp:spPr>
        <a:xfrm>
          <a:off x="951888" y="303186"/>
          <a:ext cx="679878" cy="679878"/>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CC43928-A8B1-46E4-A6D2-BABD6CA9BF32}">
      <dsp:nvSpPr>
        <dsp:cNvPr id="0" name=""/>
        <dsp:cNvSpPr/>
      </dsp:nvSpPr>
      <dsp:spPr>
        <a:xfrm>
          <a:off x="2129117" y="57023"/>
          <a:ext cx="2763054" cy="1172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fr-CA" sz="1800" kern="1200" dirty="0"/>
            <a:t>Diminution du temps consacré à la cuisine</a:t>
          </a:r>
          <a:endParaRPr lang="en-US" sz="1800" kern="1200" dirty="0"/>
        </a:p>
      </dsp:txBody>
      <dsp:txXfrm>
        <a:off x="2129117" y="57023"/>
        <a:ext cx="2763054" cy="1172205"/>
      </dsp:txXfrm>
    </dsp:sp>
    <dsp:sp modelId="{B6C5725D-6C18-4D8E-B19B-D4FF33EACAE8}">
      <dsp:nvSpPr>
        <dsp:cNvPr id="0" name=""/>
        <dsp:cNvSpPr/>
      </dsp:nvSpPr>
      <dsp:spPr>
        <a:xfrm>
          <a:off x="5373613" y="57023"/>
          <a:ext cx="1172205" cy="117220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0E6F4E-C7A6-4E4F-A42A-B1A2E89C1069}">
      <dsp:nvSpPr>
        <dsp:cNvPr id="0" name=""/>
        <dsp:cNvSpPr/>
      </dsp:nvSpPr>
      <dsp:spPr>
        <a:xfrm>
          <a:off x="5619776" y="303186"/>
          <a:ext cx="679878" cy="6798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6DB9D95-625A-44C0-B4D6-7E28557345B3}">
      <dsp:nvSpPr>
        <dsp:cNvPr id="0" name=""/>
        <dsp:cNvSpPr/>
      </dsp:nvSpPr>
      <dsp:spPr>
        <a:xfrm>
          <a:off x="6797005" y="57023"/>
          <a:ext cx="2763054" cy="1172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fr-CA" sz="1800" kern="1200" dirty="0"/>
            <a:t>Diminution de la planification des menus</a:t>
          </a:r>
          <a:endParaRPr lang="en-US" sz="1800" kern="1200" dirty="0"/>
        </a:p>
      </dsp:txBody>
      <dsp:txXfrm>
        <a:off x="6797005" y="57023"/>
        <a:ext cx="2763054" cy="1172205"/>
      </dsp:txXfrm>
    </dsp:sp>
    <dsp:sp modelId="{46E4E8F2-8B6F-4521-AA3F-E4819055AB46}">
      <dsp:nvSpPr>
        <dsp:cNvPr id="0" name=""/>
        <dsp:cNvSpPr/>
      </dsp:nvSpPr>
      <dsp:spPr>
        <a:xfrm>
          <a:off x="705725" y="1732767"/>
          <a:ext cx="1172205" cy="117220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F4FB93-98AC-4226-8751-07BB3A489BE7}">
      <dsp:nvSpPr>
        <dsp:cNvPr id="0" name=""/>
        <dsp:cNvSpPr/>
      </dsp:nvSpPr>
      <dsp:spPr>
        <a:xfrm>
          <a:off x="951888" y="1978930"/>
          <a:ext cx="679878" cy="679878"/>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314A9B7-7392-475B-AE95-C2D1F78DB881}">
      <dsp:nvSpPr>
        <dsp:cNvPr id="0" name=""/>
        <dsp:cNvSpPr/>
      </dsp:nvSpPr>
      <dsp:spPr>
        <a:xfrm>
          <a:off x="2129117" y="1732767"/>
          <a:ext cx="2763054" cy="1172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fr-CA" sz="1800" kern="1200" dirty="0"/>
            <a:t>Augmentation de la consommation de plats emballés et prêts à servir</a:t>
          </a:r>
          <a:endParaRPr lang="en-US" sz="1800" kern="1200" dirty="0"/>
        </a:p>
      </dsp:txBody>
      <dsp:txXfrm>
        <a:off x="2129117" y="1732767"/>
        <a:ext cx="2763054" cy="1172205"/>
      </dsp:txXfrm>
    </dsp:sp>
    <dsp:sp modelId="{51C09344-6808-4055-B4F5-D3DAABADCEE6}">
      <dsp:nvSpPr>
        <dsp:cNvPr id="0" name=""/>
        <dsp:cNvSpPr/>
      </dsp:nvSpPr>
      <dsp:spPr>
        <a:xfrm>
          <a:off x="5373613" y="1732767"/>
          <a:ext cx="1172205" cy="117220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0B1C77-5FE2-4849-A307-BE9417BA81A9}">
      <dsp:nvSpPr>
        <dsp:cNvPr id="0" name=""/>
        <dsp:cNvSpPr/>
      </dsp:nvSpPr>
      <dsp:spPr>
        <a:xfrm>
          <a:off x="5619776" y="1978930"/>
          <a:ext cx="679878" cy="6798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1304C70-9146-475A-B243-43BE765F73FE}">
      <dsp:nvSpPr>
        <dsp:cNvPr id="0" name=""/>
        <dsp:cNvSpPr/>
      </dsp:nvSpPr>
      <dsp:spPr>
        <a:xfrm>
          <a:off x="6797005" y="1732767"/>
          <a:ext cx="2763054" cy="1172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fr-CA" sz="1800" kern="1200"/>
            <a:t>Augmentation de la consommation de collations</a:t>
          </a:r>
          <a:endParaRPr lang="en-US" sz="1800" kern="1200"/>
        </a:p>
      </dsp:txBody>
      <dsp:txXfrm>
        <a:off x="6797005" y="1732767"/>
        <a:ext cx="2763054" cy="117220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95724EB-8A38-49ED-B5F5-7C1269836DD3}"/>
              </a:ext>
            </a:extLst>
          </p:cNvPr>
          <p:cNvSpPr>
            <a:spLocks noGrp="1"/>
          </p:cNvSpPr>
          <p:nvPr>
            <p:ph type="hdr" sz="quarter"/>
          </p:nvPr>
        </p:nvSpPr>
        <p:spPr>
          <a:xfrm>
            <a:off x="0" y="0"/>
            <a:ext cx="3169920" cy="481728"/>
          </a:xfrm>
          <a:prstGeom prst="rect">
            <a:avLst/>
          </a:prstGeom>
        </p:spPr>
        <p:txBody>
          <a:bodyPr vert="horz" lIns="96656" tIns="48328" rIns="96656" bIns="48328" rtlCol="0"/>
          <a:lstStyle>
            <a:lvl1pPr algn="l">
              <a:defRPr sz="1200"/>
            </a:lvl1pPr>
          </a:lstStyle>
          <a:p>
            <a:endParaRPr lang="fr-CA"/>
          </a:p>
        </p:txBody>
      </p:sp>
      <p:sp>
        <p:nvSpPr>
          <p:cNvPr id="3" name="Espace réservé de la date 2">
            <a:extLst>
              <a:ext uri="{FF2B5EF4-FFF2-40B4-BE49-F238E27FC236}">
                <a16:creationId xmlns:a16="http://schemas.microsoft.com/office/drawing/2014/main" id="{3974689A-6390-4CD9-A0A0-D5BC9343AE4D}"/>
              </a:ext>
            </a:extLst>
          </p:cNvPr>
          <p:cNvSpPr>
            <a:spLocks noGrp="1"/>
          </p:cNvSpPr>
          <p:nvPr>
            <p:ph type="dt" sz="quarter" idx="1"/>
          </p:nvPr>
        </p:nvSpPr>
        <p:spPr>
          <a:xfrm>
            <a:off x="4143588" y="0"/>
            <a:ext cx="3169920" cy="481728"/>
          </a:xfrm>
          <a:prstGeom prst="rect">
            <a:avLst/>
          </a:prstGeom>
        </p:spPr>
        <p:txBody>
          <a:bodyPr vert="horz" lIns="96656" tIns="48328" rIns="96656" bIns="48328" rtlCol="0"/>
          <a:lstStyle>
            <a:lvl1pPr algn="r">
              <a:defRPr sz="1200"/>
            </a:lvl1pPr>
          </a:lstStyle>
          <a:p>
            <a:fld id="{1C200A6E-8879-43FE-874F-7A4979E9112E}" type="datetimeFigureOut">
              <a:rPr lang="fr-CA" smtClean="0"/>
              <a:t>2022-04-02</a:t>
            </a:fld>
            <a:endParaRPr lang="fr-CA"/>
          </a:p>
        </p:txBody>
      </p:sp>
      <p:sp>
        <p:nvSpPr>
          <p:cNvPr id="4" name="Espace réservé du pied de page 3">
            <a:extLst>
              <a:ext uri="{FF2B5EF4-FFF2-40B4-BE49-F238E27FC236}">
                <a16:creationId xmlns:a16="http://schemas.microsoft.com/office/drawing/2014/main" id="{1715063F-1B71-4A66-A2AA-281006AE93E2}"/>
              </a:ext>
            </a:extLst>
          </p:cNvPr>
          <p:cNvSpPr>
            <a:spLocks noGrp="1"/>
          </p:cNvSpPr>
          <p:nvPr>
            <p:ph type="ftr" sz="quarter" idx="2"/>
          </p:nvPr>
        </p:nvSpPr>
        <p:spPr>
          <a:xfrm>
            <a:off x="0" y="9119475"/>
            <a:ext cx="3169920" cy="481727"/>
          </a:xfrm>
          <a:prstGeom prst="rect">
            <a:avLst/>
          </a:prstGeom>
        </p:spPr>
        <p:txBody>
          <a:bodyPr vert="horz" lIns="96656" tIns="48328" rIns="96656" bIns="48328" rtlCol="0" anchor="b"/>
          <a:lstStyle>
            <a:lvl1pPr algn="l">
              <a:defRPr sz="1200"/>
            </a:lvl1pPr>
          </a:lstStyle>
          <a:p>
            <a:endParaRPr lang="fr-CA"/>
          </a:p>
        </p:txBody>
      </p:sp>
      <p:sp>
        <p:nvSpPr>
          <p:cNvPr id="5" name="Espace réservé du numéro de diapositive 4">
            <a:extLst>
              <a:ext uri="{FF2B5EF4-FFF2-40B4-BE49-F238E27FC236}">
                <a16:creationId xmlns:a16="http://schemas.microsoft.com/office/drawing/2014/main" id="{5CD8A176-AE21-45FA-8068-4505C09C0E78}"/>
              </a:ext>
            </a:extLst>
          </p:cNvPr>
          <p:cNvSpPr>
            <a:spLocks noGrp="1"/>
          </p:cNvSpPr>
          <p:nvPr>
            <p:ph type="sldNum" sz="quarter" idx="3"/>
          </p:nvPr>
        </p:nvSpPr>
        <p:spPr>
          <a:xfrm>
            <a:off x="4143588" y="9119475"/>
            <a:ext cx="3169920" cy="481727"/>
          </a:xfrm>
          <a:prstGeom prst="rect">
            <a:avLst/>
          </a:prstGeom>
        </p:spPr>
        <p:txBody>
          <a:bodyPr vert="horz" lIns="96656" tIns="48328" rIns="96656" bIns="48328" rtlCol="0" anchor="b"/>
          <a:lstStyle>
            <a:lvl1pPr algn="r">
              <a:defRPr sz="1200"/>
            </a:lvl1pPr>
          </a:lstStyle>
          <a:p>
            <a:fld id="{1D40BF4D-6AC4-420F-8912-1438C8B4B334}" type="slidenum">
              <a:rPr lang="fr-CA" smtClean="0"/>
              <a:t>‹N°›</a:t>
            </a:fld>
            <a:endParaRPr lang="fr-CA"/>
          </a:p>
        </p:txBody>
      </p:sp>
    </p:spTree>
    <p:extLst>
      <p:ext uri="{BB962C8B-B14F-4D97-AF65-F5344CB8AC3E}">
        <p14:creationId xmlns:p14="http://schemas.microsoft.com/office/powerpoint/2010/main" val="2361133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169920" cy="481728"/>
          </a:xfrm>
          <a:prstGeom prst="rect">
            <a:avLst/>
          </a:prstGeom>
        </p:spPr>
        <p:txBody>
          <a:bodyPr vert="horz" lIns="96656" tIns="48328" rIns="96656" bIns="48328" rtlCol="0"/>
          <a:lstStyle>
            <a:lvl1pPr algn="l">
              <a:defRPr sz="1200"/>
            </a:lvl1pPr>
          </a:lstStyle>
          <a:p>
            <a:endParaRPr lang="fr-CA"/>
          </a:p>
        </p:txBody>
      </p:sp>
      <p:sp>
        <p:nvSpPr>
          <p:cNvPr id="3" name="Espace réservé de la date 2"/>
          <p:cNvSpPr>
            <a:spLocks noGrp="1"/>
          </p:cNvSpPr>
          <p:nvPr>
            <p:ph type="dt" idx="1"/>
          </p:nvPr>
        </p:nvSpPr>
        <p:spPr>
          <a:xfrm>
            <a:off x="4143588" y="0"/>
            <a:ext cx="3169920" cy="481728"/>
          </a:xfrm>
          <a:prstGeom prst="rect">
            <a:avLst/>
          </a:prstGeom>
        </p:spPr>
        <p:txBody>
          <a:bodyPr vert="horz" lIns="96656" tIns="48328" rIns="96656" bIns="48328" rtlCol="0"/>
          <a:lstStyle>
            <a:lvl1pPr algn="r">
              <a:defRPr sz="1200"/>
            </a:lvl1pPr>
          </a:lstStyle>
          <a:p>
            <a:fld id="{8B4A7AA8-59F0-4FDF-86F3-1D3A8306AE7E}" type="datetimeFigureOut">
              <a:rPr lang="fr-CA" smtClean="0"/>
              <a:t>2022-03-31</a:t>
            </a:fld>
            <a:endParaRPr lang="fr-CA"/>
          </a:p>
        </p:txBody>
      </p:sp>
      <p:sp>
        <p:nvSpPr>
          <p:cNvPr id="4" name="Espace réservé de l'image des diapositives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6" tIns="48328" rIns="96656" bIns="48328" rtlCol="0" anchor="ctr"/>
          <a:lstStyle/>
          <a:p>
            <a:endParaRPr lang="fr-CA"/>
          </a:p>
        </p:txBody>
      </p:sp>
      <p:sp>
        <p:nvSpPr>
          <p:cNvPr id="5" name="Espace réservé des notes 4"/>
          <p:cNvSpPr>
            <a:spLocks noGrp="1"/>
          </p:cNvSpPr>
          <p:nvPr>
            <p:ph type="body" sz="quarter" idx="3"/>
          </p:nvPr>
        </p:nvSpPr>
        <p:spPr>
          <a:xfrm>
            <a:off x="731520" y="4620577"/>
            <a:ext cx="5852160" cy="3780472"/>
          </a:xfrm>
          <a:prstGeom prst="rect">
            <a:avLst/>
          </a:prstGeom>
        </p:spPr>
        <p:txBody>
          <a:bodyPr vert="horz" lIns="96656" tIns="48328" rIns="96656" bIns="48328"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9119475"/>
            <a:ext cx="3169920" cy="481727"/>
          </a:xfrm>
          <a:prstGeom prst="rect">
            <a:avLst/>
          </a:prstGeom>
        </p:spPr>
        <p:txBody>
          <a:bodyPr vert="horz" lIns="96656" tIns="48328" rIns="96656" bIns="48328"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4143588" y="9119475"/>
            <a:ext cx="3169920" cy="481727"/>
          </a:xfrm>
          <a:prstGeom prst="rect">
            <a:avLst/>
          </a:prstGeom>
        </p:spPr>
        <p:txBody>
          <a:bodyPr vert="horz" lIns="96656" tIns="48328" rIns="96656" bIns="48328" rtlCol="0" anchor="b"/>
          <a:lstStyle>
            <a:lvl1pPr algn="r">
              <a:defRPr sz="1200"/>
            </a:lvl1pPr>
          </a:lstStyle>
          <a:p>
            <a:fld id="{2510B8D3-DAFC-47EB-B005-8C4538EE5C05}" type="slidenum">
              <a:rPr lang="fr-CA" smtClean="0"/>
              <a:t>‹N°›</a:t>
            </a:fld>
            <a:endParaRPr lang="fr-CA"/>
          </a:p>
        </p:txBody>
      </p:sp>
    </p:spTree>
    <p:extLst>
      <p:ext uri="{BB962C8B-B14F-4D97-AF65-F5344CB8AC3E}">
        <p14:creationId xmlns:p14="http://schemas.microsoft.com/office/powerpoint/2010/main" val="232866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10B8D3-DAFC-47EB-B005-8C4538EE5C05}"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7519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10B8D3-DAFC-47EB-B005-8C4538EE5C05}"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8479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10B8D3-DAFC-47EB-B005-8C4538EE5C05}"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0437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10B8D3-DAFC-47EB-B005-8C4538EE5C05}"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7633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10B8D3-DAFC-47EB-B005-8C4538EE5C05}"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9792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900" dirty="0">
                <a:effectLst/>
                <a:latin typeface="+mj-lt"/>
                <a:ea typeface="Calibri" panose="020F0502020204030204" pitchFamily="34" charset="0"/>
                <a:cs typeface="Times New Roman" panose="02020603050405020304" pitchFamily="18" charset="0"/>
              </a:rPr>
              <a:t>Universalisme proportionné</a:t>
            </a:r>
            <a:r>
              <a:rPr lang="fr-CA" sz="900">
                <a:effectLst/>
                <a:latin typeface="+mj-lt"/>
                <a:ea typeface="Calibri" panose="020F0502020204030204" pitchFamily="34" charset="0"/>
                <a:cs typeface="Times New Roman" panose="02020603050405020304" pitchFamily="18" charset="0"/>
              </a:rPr>
              <a:t>: Démarche </a:t>
            </a:r>
            <a:r>
              <a:rPr lang="fr-CA" sz="900" dirty="0">
                <a:effectLst/>
                <a:latin typeface="+mj-lt"/>
                <a:ea typeface="Calibri" panose="020F0502020204030204" pitchFamily="34" charset="0"/>
                <a:cs typeface="Times New Roman" panose="02020603050405020304" pitchFamily="18" charset="0"/>
              </a:rPr>
              <a:t>visant à niveler le gradient social d’une population en proposant des actions et mesures pour tous, mais avec une intensité qui est proportionnelle au degré de vulnérabilité, « cette approche inclut aussi la réduction ou le retrait des barrières qui limitent l’accès aux interventions universelles pour éviter d’accroître les écarts entre les groupes en privilégiant les plus fortunés (Poissant, 2016 : 5, citant Human Learning Partnership, 2011)</a:t>
            </a:r>
          </a:p>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10B8D3-DAFC-47EB-B005-8C4538EE5C05}"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0085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10B8D3-DAFC-47EB-B005-8C4538EE5C05}"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7854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10B8D3-DAFC-47EB-B005-8C4538EE5C05}"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3584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023769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05824784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9556930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127FE7-5863-434B-BEB9-CCB7912E52B5}" type="datetimeFigureOut">
              <a:rPr lang="fr-CA" smtClean="0"/>
              <a:t>2022-03-31</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14245754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127FE7-5863-434B-BEB9-CCB7912E52B5}" type="datetimeFigureOut">
              <a:rPr lang="fr-CA" smtClean="0"/>
              <a:t>2022-03-31</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40873274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7FE7-5863-434B-BEB9-CCB7912E52B5}" type="datetimeFigureOut">
              <a:rPr lang="fr-CA" smtClean="0"/>
              <a:t>2022-03-31</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64763950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88073672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16329845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0734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308342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2909078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02050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9765828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49073781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94264105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89713917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55243959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54770950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65766684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7071819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127FE7-5863-434B-BEB9-CCB7912E52B5}" type="datetimeFigureOut">
              <a:rPr lang="fr-CA" smtClean="0"/>
              <a:t>2022-03-31</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40785201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127FE7-5863-434B-BEB9-CCB7912E52B5}" type="datetimeFigureOut">
              <a:rPr lang="fr-CA" smtClean="0"/>
              <a:t>2022-03-31</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3163748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7FE7-5863-434B-BEB9-CCB7912E52B5}" type="datetimeFigureOut">
              <a:rPr lang="fr-CA" smtClean="0"/>
              <a:t>2022-03-31</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319262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0567820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86793711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87798122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23501828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3315084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51893502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9331114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9017659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6420925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32319905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844371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2604181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08357838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23339920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48811876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127FE7-5863-434B-BEB9-CCB7912E52B5}" type="datetimeFigureOut">
              <a:rPr lang="fr-CA" smtClean="0"/>
              <a:t>2022-03-31</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25808001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127FE7-5863-434B-BEB9-CCB7912E52B5}" type="datetimeFigureOut">
              <a:rPr lang="fr-CA" smtClean="0"/>
              <a:t>2022-03-31</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62494684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7FE7-5863-434B-BEB9-CCB7912E52B5}" type="datetimeFigureOut">
              <a:rPr lang="fr-CA" smtClean="0"/>
              <a:t>2022-03-31</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06078133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0648740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21223308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79122727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84183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74564065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98745912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560225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46990889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86386971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27671634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75165137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43762637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90362040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22967996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127FE7-5863-434B-BEB9-CCB7912E52B5}" type="datetimeFigureOut">
              <a:rPr lang="fr-CA" smtClean="0"/>
              <a:t>2022-03-31</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775908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23434163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127FE7-5863-434B-BEB9-CCB7912E52B5}" type="datetimeFigureOut">
              <a:rPr lang="fr-CA" smtClean="0"/>
              <a:t>2022-03-31</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87974360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7FE7-5863-434B-BEB9-CCB7912E52B5}" type="datetimeFigureOut">
              <a:rPr lang="fr-CA" smtClean="0"/>
              <a:t>2022-03-31</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7424873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32404229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1094070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13168786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3755011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98183378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4970405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20409971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058959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36348691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16723246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83627145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17423031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20049057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95482622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127FE7-5863-434B-BEB9-CCB7912E52B5}" type="datetimeFigureOut">
              <a:rPr lang="fr-CA" smtClean="0"/>
              <a:t>2022-03-31</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16191150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127FE7-5863-434B-BEB9-CCB7912E52B5}" type="datetimeFigureOut">
              <a:rPr lang="fr-CA" smtClean="0"/>
              <a:t>2022-03-31</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70375720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7FE7-5863-434B-BEB9-CCB7912E52B5}" type="datetimeFigureOut">
              <a:rPr lang="fr-CA" smtClean="0"/>
              <a:t>2022-03-31</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72050125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46303197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364796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44830453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15634412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4167259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88276243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5668625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96152037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96008671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3269195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471469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51707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2489960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619495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127FE7-5863-434B-BEB9-CCB7912E52B5}" type="datetimeFigureOut">
              <a:rPr lang="fr-CA" smtClean="0"/>
              <a:t>2022-03-31</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557091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127FE7-5863-434B-BEB9-CCB7912E52B5}" type="datetimeFigureOut">
              <a:rPr lang="fr-CA" smtClean="0"/>
              <a:t>2022-03-31</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05698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7FE7-5863-434B-BEB9-CCB7912E52B5}" type="datetimeFigureOut">
              <a:rPr lang="fr-CA" smtClean="0"/>
              <a:t>2022-03-31</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996799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0305283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1108681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1347610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95080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906313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48007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3801138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80049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6330267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1662140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0837076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08319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9016328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0076960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127FE7-5863-434B-BEB9-CCB7912E52B5}" type="datetimeFigureOut">
              <a:rPr lang="fr-CA" smtClean="0"/>
              <a:t>2022-03-31</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5918243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127FE7-5863-434B-BEB9-CCB7912E52B5}" type="datetimeFigureOut">
              <a:rPr lang="fr-CA" smtClean="0"/>
              <a:t>2022-03-31</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1227946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7FE7-5863-434B-BEB9-CCB7912E52B5}" type="datetimeFigureOut">
              <a:rPr lang="fr-CA" smtClean="0"/>
              <a:t>2022-03-31</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150623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2566657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1299897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3353347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83569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6435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3045140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10054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5154049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0119865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4950745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790669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127FE7-5863-434B-BEB9-CCB7912E52B5}" type="datetimeFigureOut">
              <a:rPr lang="fr-CA" smtClean="0"/>
              <a:t>2022-03-31</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3717167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2510877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6846743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3425015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127FE7-5863-434B-BEB9-CCB7912E52B5}" type="datetimeFigureOut">
              <a:rPr lang="fr-CA" smtClean="0"/>
              <a:t>2022-03-31</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6422631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127FE7-5863-434B-BEB9-CCB7912E52B5}" type="datetimeFigureOut">
              <a:rPr lang="fr-CA" smtClean="0"/>
              <a:t>2022-03-31</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8407550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7FE7-5863-434B-BEB9-CCB7912E52B5}" type="datetimeFigureOut">
              <a:rPr lang="fr-CA" smtClean="0"/>
              <a:t>2022-03-31</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7876506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3354675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3760873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5379127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53733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127FE7-5863-434B-BEB9-CCB7912E52B5}" type="datetimeFigureOut">
              <a:rPr lang="fr-CA" smtClean="0"/>
              <a:t>2022-03-31</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87602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2168486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672078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1573360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7050080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7110282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5210684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653847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2484917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9558729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127FE7-5863-434B-BEB9-CCB7912E52B5}" type="datetimeFigureOut">
              <a:rPr lang="fr-CA" smtClean="0"/>
              <a:t>2022-03-31</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199336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7FE7-5863-434B-BEB9-CCB7912E52B5}" type="datetimeFigureOut">
              <a:rPr lang="fr-CA" smtClean="0"/>
              <a:t>2022-03-31</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8537483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127FE7-5863-434B-BEB9-CCB7912E52B5}" type="datetimeFigureOut">
              <a:rPr lang="fr-CA" smtClean="0"/>
              <a:t>2022-03-31</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0430947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7FE7-5863-434B-BEB9-CCB7912E52B5}" type="datetimeFigureOut">
              <a:rPr lang="fr-CA" smtClean="0"/>
              <a:t>2022-03-31</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7400417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9271289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5127919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5719191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66640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0157086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022877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7021392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495392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50390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179755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5048258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6008327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8940039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2017823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127FE7-5863-434B-BEB9-CCB7912E52B5}" type="datetimeFigureOut">
              <a:rPr lang="fr-CA" smtClean="0"/>
              <a:t>2022-03-31</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3923904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127FE7-5863-434B-BEB9-CCB7912E52B5}" type="datetimeFigureOut">
              <a:rPr lang="fr-CA" smtClean="0"/>
              <a:t>2022-03-31</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4662588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7FE7-5863-434B-BEB9-CCB7912E52B5}" type="datetimeFigureOut">
              <a:rPr lang="fr-CA" smtClean="0"/>
              <a:t>2022-03-31</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02701314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6680840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920932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1149332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8920142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1698332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7060899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674293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4693243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8451676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0151658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1336936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5717527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529715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theme" Target="../theme/theme10.xml"/><Relationship Id="rId2" Type="http://schemas.openxmlformats.org/officeDocument/2006/relationships/slideLayout" Target="../slideLayouts/slideLayout146.xml"/><Relationship Id="rId16" Type="http://schemas.openxmlformats.org/officeDocument/2006/relationships/slideLayout" Target="../slideLayouts/slideLayout160.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slideLayout" Target="../slideLayouts/slideLayout15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slideLayout" Target="../slideLayouts/slideLayout173.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17" Type="http://schemas.openxmlformats.org/officeDocument/2006/relationships/theme" Target="../theme/theme11.xml"/><Relationship Id="rId2" Type="http://schemas.openxmlformats.org/officeDocument/2006/relationships/slideLayout" Target="../slideLayouts/slideLayout162.xml"/><Relationship Id="rId16" Type="http://schemas.openxmlformats.org/officeDocument/2006/relationships/slideLayout" Target="../slideLayouts/slideLayout176.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5" Type="http://schemas.openxmlformats.org/officeDocument/2006/relationships/slideLayout" Target="../slideLayouts/slideLayout17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slideLayout" Target="../slideLayouts/slideLayout1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theme" Target="../theme/theme6.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theme" Target="../theme/theme7.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theme" Target="../theme/theme8.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theme" Target="../theme/theme9.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127FE7-5863-434B-BEB9-CCB7912E52B5}" type="datetimeFigureOut">
              <a:rPr lang="fr-CA" smtClean="0"/>
              <a:t>2022-03-31</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3FDB60-C08F-4F85-913A-04C2852CC130}" type="slidenum">
              <a:rPr lang="fr-CA" smtClean="0"/>
              <a:t>‹N°›</a:t>
            </a:fld>
            <a:endParaRPr lang="fr-CA"/>
          </a:p>
        </p:txBody>
      </p:sp>
    </p:spTree>
    <p:extLst>
      <p:ext uri="{BB962C8B-B14F-4D97-AF65-F5344CB8AC3E}">
        <p14:creationId xmlns:p14="http://schemas.microsoft.com/office/powerpoint/2010/main" val="286069066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127FE7-5863-434B-BEB9-CCB7912E52B5}" type="datetimeFigureOut">
              <a:rPr lang="fr-CA" smtClean="0"/>
              <a:t>2022-03-31</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3FDB60-C08F-4F85-913A-04C2852CC130}" type="slidenum">
              <a:rPr lang="fr-CA" smtClean="0"/>
              <a:t>‹N°›</a:t>
            </a:fld>
            <a:endParaRPr lang="fr-CA"/>
          </a:p>
        </p:txBody>
      </p:sp>
    </p:spTree>
    <p:extLst>
      <p:ext uri="{BB962C8B-B14F-4D97-AF65-F5344CB8AC3E}">
        <p14:creationId xmlns:p14="http://schemas.microsoft.com/office/powerpoint/2010/main" val="362813144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127FE7-5863-434B-BEB9-CCB7912E52B5}" type="datetimeFigureOut">
              <a:rPr lang="fr-CA" smtClean="0"/>
              <a:t>2022-03-31</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3FDB60-C08F-4F85-913A-04C2852CC130}" type="slidenum">
              <a:rPr lang="fr-CA" smtClean="0"/>
              <a:t>‹N°›</a:t>
            </a:fld>
            <a:endParaRPr lang="fr-CA"/>
          </a:p>
        </p:txBody>
      </p:sp>
    </p:spTree>
    <p:extLst>
      <p:ext uri="{BB962C8B-B14F-4D97-AF65-F5344CB8AC3E}">
        <p14:creationId xmlns:p14="http://schemas.microsoft.com/office/powerpoint/2010/main" val="1658176394"/>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 id="2147483931" r:id="rId14"/>
    <p:sldLayoutId id="2147483932" r:id="rId15"/>
    <p:sldLayoutId id="214748393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127FE7-5863-434B-BEB9-CCB7912E52B5}" type="datetimeFigureOut">
              <a:rPr lang="fr-CA" smtClean="0"/>
              <a:t>2022-03-31</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3FDB60-C08F-4F85-913A-04C2852CC130}" type="slidenum">
              <a:rPr lang="fr-CA" smtClean="0"/>
              <a:t>‹N°›</a:t>
            </a:fld>
            <a:endParaRPr lang="fr-CA"/>
          </a:p>
        </p:txBody>
      </p:sp>
    </p:spTree>
    <p:extLst>
      <p:ext uri="{BB962C8B-B14F-4D97-AF65-F5344CB8AC3E}">
        <p14:creationId xmlns:p14="http://schemas.microsoft.com/office/powerpoint/2010/main" val="268962884"/>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127FE7-5863-434B-BEB9-CCB7912E52B5}" type="datetimeFigureOut">
              <a:rPr lang="fr-CA" smtClean="0"/>
              <a:t>2022-03-31</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3FDB60-C08F-4F85-913A-04C2852CC130}" type="slidenum">
              <a:rPr lang="fr-CA" smtClean="0"/>
              <a:t>‹N°›</a:t>
            </a:fld>
            <a:endParaRPr lang="fr-CA"/>
          </a:p>
        </p:txBody>
      </p:sp>
    </p:spTree>
    <p:extLst>
      <p:ext uri="{BB962C8B-B14F-4D97-AF65-F5344CB8AC3E}">
        <p14:creationId xmlns:p14="http://schemas.microsoft.com/office/powerpoint/2010/main" val="1658366862"/>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127FE7-5863-434B-BEB9-CCB7912E52B5}" type="datetimeFigureOut">
              <a:rPr lang="fr-CA" smtClean="0"/>
              <a:t>2022-03-31</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3FDB60-C08F-4F85-913A-04C2852CC130}" type="slidenum">
              <a:rPr lang="fr-CA" smtClean="0"/>
              <a:t>‹N°›</a:t>
            </a:fld>
            <a:endParaRPr lang="fr-CA"/>
          </a:p>
        </p:txBody>
      </p:sp>
    </p:spTree>
    <p:extLst>
      <p:ext uri="{BB962C8B-B14F-4D97-AF65-F5344CB8AC3E}">
        <p14:creationId xmlns:p14="http://schemas.microsoft.com/office/powerpoint/2010/main" val="1115312137"/>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127FE7-5863-434B-BEB9-CCB7912E52B5}" type="datetimeFigureOut">
              <a:rPr lang="fr-CA" smtClean="0"/>
              <a:t>2022-03-31</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3FDB60-C08F-4F85-913A-04C2852CC130}" type="slidenum">
              <a:rPr lang="fr-CA" smtClean="0"/>
              <a:t>‹N°›</a:t>
            </a:fld>
            <a:endParaRPr lang="fr-CA"/>
          </a:p>
        </p:txBody>
      </p:sp>
    </p:spTree>
    <p:extLst>
      <p:ext uri="{BB962C8B-B14F-4D97-AF65-F5344CB8AC3E}">
        <p14:creationId xmlns:p14="http://schemas.microsoft.com/office/powerpoint/2010/main" val="356281508"/>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127FE7-5863-434B-BEB9-CCB7912E52B5}" type="datetimeFigureOut">
              <a:rPr lang="fr-CA" smtClean="0"/>
              <a:t>2022-03-31</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3FDB60-C08F-4F85-913A-04C2852CC130}" type="slidenum">
              <a:rPr lang="fr-CA" smtClean="0"/>
              <a:t>‹N°›</a:t>
            </a:fld>
            <a:endParaRPr lang="fr-CA"/>
          </a:p>
        </p:txBody>
      </p:sp>
    </p:spTree>
    <p:extLst>
      <p:ext uri="{BB962C8B-B14F-4D97-AF65-F5344CB8AC3E}">
        <p14:creationId xmlns:p14="http://schemas.microsoft.com/office/powerpoint/2010/main" val="3533199510"/>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127FE7-5863-434B-BEB9-CCB7912E52B5}" type="datetimeFigureOut">
              <a:rPr lang="fr-CA" smtClean="0"/>
              <a:t>2022-03-31</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3FDB60-C08F-4F85-913A-04C2852CC130}" type="slidenum">
              <a:rPr lang="fr-CA" smtClean="0"/>
              <a:t>‹N°›</a:t>
            </a:fld>
            <a:endParaRPr lang="fr-CA"/>
          </a:p>
        </p:txBody>
      </p:sp>
    </p:spTree>
    <p:extLst>
      <p:ext uri="{BB962C8B-B14F-4D97-AF65-F5344CB8AC3E}">
        <p14:creationId xmlns:p14="http://schemas.microsoft.com/office/powerpoint/2010/main" val="3324115257"/>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127FE7-5863-434B-BEB9-CCB7912E52B5}" type="datetimeFigureOut">
              <a:rPr lang="fr-CA" smtClean="0"/>
              <a:t>2022-03-31</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3FDB60-C08F-4F85-913A-04C2852CC130}" type="slidenum">
              <a:rPr lang="fr-CA" smtClean="0"/>
              <a:t>‹N°›</a:t>
            </a:fld>
            <a:endParaRPr lang="fr-CA"/>
          </a:p>
        </p:txBody>
      </p:sp>
    </p:spTree>
    <p:extLst>
      <p:ext uri="{BB962C8B-B14F-4D97-AF65-F5344CB8AC3E}">
        <p14:creationId xmlns:p14="http://schemas.microsoft.com/office/powerpoint/2010/main" val="90368205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 id="214748388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127FE7-5863-434B-BEB9-CCB7912E52B5}" type="datetimeFigureOut">
              <a:rPr lang="fr-CA" smtClean="0"/>
              <a:t>2022-03-31</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3FDB60-C08F-4F85-913A-04C2852CC130}" type="slidenum">
              <a:rPr lang="fr-CA" smtClean="0"/>
              <a:t>‹N°›</a:t>
            </a:fld>
            <a:endParaRPr lang="fr-CA"/>
          </a:p>
        </p:txBody>
      </p:sp>
    </p:spTree>
    <p:extLst>
      <p:ext uri="{BB962C8B-B14F-4D97-AF65-F5344CB8AC3E}">
        <p14:creationId xmlns:p14="http://schemas.microsoft.com/office/powerpoint/2010/main" val="3228398643"/>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50.xml"/><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9.png"/><Relationship Id="rId1" Type="http://schemas.openxmlformats.org/officeDocument/2006/relationships/slideLayout" Target="../slideLayouts/slideLayout6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6.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8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8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42.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diagramLayout" Target="../diagrams/layout12.xml"/><Relationship Id="rId7" Type="http://schemas.openxmlformats.org/officeDocument/2006/relationships/image" Target="../media/image46.png"/><Relationship Id="rId2" Type="http://schemas.openxmlformats.org/officeDocument/2006/relationships/diagramData" Target="../diagrams/data12.xml"/><Relationship Id="rId1" Type="http://schemas.openxmlformats.org/officeDocument/2006/relationships/slideLayout" Target="../slideLayouts/slideLayout98.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98.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98.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7.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1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49.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1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4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52.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16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63.xml"/><Relationship Id="rId1" Type="http://schemas.openxmlformats.org/officeDocument/2006/relationships/tags" Target="../tags/tag1.xml"/></Relationships>
</file>

<file path=ppt/slides/_rels/slide54.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12" Type="http://schemas.microsoft.com/office/2007/relationships/hdphoto" Target="../media/hdphoto4.wdp"/><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59.png"/><Relationship Id="rId5" Type="http://schemas.openxmlformats.org/officeDocument/2006/relationships/tags" Target="../tags/tag6.xml"/><Relationship Id="rId10" Type="http://schemas.openxmlformats.org/officeDocument/2006/relationships/slideLayout" Target="../slideLayouts/slideLayout163.xml"/><Relationship Id="rId4" Type="http://schemas.openxmlformats.org/officeDocument/2006/relationships/tags" Target="../tags/tag5.xml"/><Relationship Id="rId9" Type="http://schemas.openxmlformats.org/officeDocument/2006/relationships/tags" Target="../tags/tag10.xml"/></Relationships>
</file>

<file path=ppt/slides/_rels/slide55.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notesSlide" Target="../notesSlides/notesSlide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162.xml"/><Relationship Id="rId5" Type="http://schemas.openxmlformats.org/officeDocument/2006/relationships/tags" Target="../tags/tag15.xml"/><Relationship Id="rId4" Type="http://schemas.openxmlformats.org/officeDocument/2006/relationships/tags" Target="../tags/tag14.xml"/></Relationships>
</file>

<file path=ppt/slides/_rels/slide56.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notesSlide" Target="../notesSlides/notesSlide3.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Layout" Target="../slideLayouts/slideLayout162.xml"/><Relationship Id="rId5" Type="http://schemas.openxmlformats.org/officeDocument/2006/relationships/tags" Target="../tags/tag20.xml"/><Relationship Id="rId4" Type="http://schemas.openxmlformats.org/officeDocument/2006/relationships/tags" Target="../tags/tag19.xml"/></Relationships>
</file>

<file path=ppt/slides/_rels/slide57.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Layout" Target="../slideLayouts/slideLayout162.xml"/><Relationship Id="rId5" Type="http://schemas.openxmlformats.org/officeDocument/2006/relationships/tags" Target="../tags/tag25.xml"/><Relationship Id="rId4" Type="http://schemas.openxmlformats.org/officeDocument/2006/relationships/tags" Target="../tags/tag24.xml"/></Relationships>
</file>

<file path=ppt/slides/_rels/slide58.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162.xml"/><Relationship Id="rId5" Type="http://schemas.openxmlformats.org/officeDocument/2006/relationships/tags" Target="../tags/tag30.xml"/><Relationship Id="rId4" Type="http://schemas.openxmlformats.org/officeDocument/2006/relationships/tags" Target="../tags/tag29.xml"/></Relationships>
</file>

<file path=ppt/slides/_rels/slide5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slideLayout" Target="../slideLayouts/slideLayout162.xml"/><Relationship Id="rId5" Type="http://schemas.openxmlformats.org/officeDocument/2006/relationships/tags" Target="../tags/tag35.xml"/><Relationship Id="rId4" Type="http://schemas.openxmlformats.org/officeDocument/2006/relationships/tags" Target="../tags/tag3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3.xml"/><Relationship Id="rId1" Type="http://schemas.openxmlformats.org/officeDocument/2006/relationships/tags" Target="../tags/tag36.xml"/></Relationships>
</file>

<file path=ppt/slides/_rels/slide61.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notesSlide" Target="../notesSlides/notesSlide5.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Layout" Target="../slideLayouts/slideLayout162.xml"/><Relationship Id="rId5" Type="http://schemas.openxmlformats.org/officeDocument/2006/relationships/tags" Target="../tags/tag41.xml"/><Relationship Id="rId4" Type="http://schemas.openxmlformats.org/officeDocument/2006/relationships/tags" Target="../tags/tag40.xml"/></Relationships>
</file>

<file path=ppt/slides/_rels/slide62.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notesSlide" Target="../notesSlides/notesSlide6.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162.xml"/><Relationship Id="rId5" Type="http://schemas.openxmlformats.org/officeDocument/2006/relationships/tags" Target="../tags/tag46.xml"/><Relationship Id="rId4" Type="http://schemas.openxmlformats.org/officeDocument/2006/relationships/tags" Target="../tags/tag45.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163.xml"/><Relationship Id="rId1" Type="http://schemas.openxmlformats.org/officeDocument/2006/relationships/tags" Target="../tags/tag47.xml"/></Relationships>
</file>

<file path=ppt/slides/_rels/slide64.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162.xml"/><Relationship Id="rId5" Type="http://schemas.openxmlformats.org/officeDocument/2006/relationships/tags" Target="../tags/tag52.xml"/><Relationship Id="rId4" Type="http://schemas.openxmlformats.org/officeDocument/2006/relationships/tags" Target="../tags/tag51.xml"/></Relationships>
</file>

<file path=ppt/slides/_rels/slide65.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162.xml"/><Relationship Id="rId5" Type="http://schemas.openxmlformats.org/officeDocument/2006/relationships/tags" Target="../tags/tag57.xml"/><Relationship Id="rId4" Type="http://schemas.openxmlformats.org/officeDocument/2006/relationships/tags" Target="../tags/tag56.xml"/></Relationships>
</file>

<file path=ppt/slides/_rels/slide66.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162.xml"/><Relationship Id="rId5" Type="http://schemas.openxmlformats.org/officeDocument/2006/relationships/tags" Target="../tags/tag62.xml"/><Relationship Id="rId4" Type="http://schemas.openxmlformats.org/officeDocument/2006/relationships/tags" Target="../tags/tag61.xml"/></Relationships>
</file>

<file path=ppt/slides/_rels/slide67.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162.xml"/><Relationship Id="rId5" Type="http://schemas.openxmlformats.org/officeDocument/2006/relationships/tags" Target="../tags/tag67.xml"/><Relationship Id="rId4" Type="http://schemas.openxmlformats.org/officeDocument/2006/relationships/tags" Target="../tags/tag66.xml"/></Relationships>
</file>

<file path=ppt/slides/_rels/slide68.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162.xml"/><Relationship Id="rId5" Type="http://schemas.openxmlformats.org/officeDocument/2006/relationships/tags" Target="../tags/tag72.xml"/><Relationship Id="rId4" Type="http://schemas.openxmlformats.org/officeDocument/2006/relationships/tags" Target="../tags/tag71.xml"/></Relationships>
</file>

<file path=ppt/slides/_rels/slide69.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162.xml"/><Relationship Id="rId5" Type="http://schemas.openxmlformats.org/officeDocument/2006/relationships/tags" Target="../tags/tag77.xml"/><Relationship Id="rId4" Type="http://schemas.openxmlformats.org/officeDocument/2006/relationships/tags" Target="../tags/tag7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163.xml"/><Relationship Id="rId1" Type="http://schemas.openxmlformats.org/officeDocument/2006/relationships/tags" Target="../tags/tag78.xml"/></Relationships>
</file>

<file path=ppt/slides/_rels/slide71.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notesSlide" Target="../notesSlides/notesSlide7.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slideLayout" Target="../slideLayouts/slideLayout162.xml"/><Relationship Id="rId5" Type="http://schemas.openxmlformats.org/officeDocument/2006/relationships/tags" Target="../tags/tag83.xml"/><Relationship Id="rId4" Type="http://schemas.openxmlformats.org/officeDocument/2006/relationships/tags" Target="../tags/tag82.xml"/></Relationships>
</file>

<file path=ppt/slides/_rels/slide72.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notesSlide" Target="../notesSlides/notesSlide8.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slideLayout" Target="../slideLayouts/slideLayout162.xml"/><Relationship Id="rId5" Type="http://schemas.openxmlformats.org/officeDocument/2006/relationships/tags" Target="../tags/tag88.xml"/><Relationship Id="rId4" Type="http://schemas.openxmlformats.org/officeDocument/2006/relationships/tags" Target="../tags/tag8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C0782607-67EF-47AC-96DF-A7DE2A282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4" name="Rectangle 33">
            <a:extLst>
              <a:ext uri="{FF2B5EF4-FFF2-40B4-BE49-F238E27FC236}">
                <a16:creationId xmlns:a16="http://schemas.microsoft.com/office/drawing/2014/main" id="{65351FED-1024-4E4A-BE3B-371ABFCDF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6C75273D-24E5-4552-AC2C-EDDC0E11B57E}"/>
              </a:ext>
            </a:extLst>
          </p:cNvPr>
          <p:cNvSpPr>
            <a:spLocks noGrp="1"/>
          </p:cNvSpPr>
          <p:nvPr>
            <p:ph type="ctrTitle"/>
          </p:nvPr>
        </p:nvSpPr>
        <p:spPr>
          <a:xfrm>
            <a:off x="540279" y="1795849"/>
            <a:ext cx="3778870" cy="3114818"/>
          </a:xfrm>
        </p:spPr>
        <p:txBody>
          <a:bodyPr>
            <a:normAutofit/>
          </a:bodyPr>
          <a:lstStyle/>
          <a:p>
            <a:r>
              <a:rPr lang="fr-CA" sz="4000" dirty="0">
                <a:solidFill>
                  <a:srgbClr val="FEFFFF"/>
                </a:solidFill>
              </a:rPr>
              <a:t>MRC de L’Érable</a:t>
            </a:r>
          </a:p>
        </p:txBody>
      </p:sp>
      <p:pic>
        <p:nvPicPr>
          <p:cNvPr id="28" name="Picture 27">
            <a:extLst>
              <a:ext uri="{FF2B5EF4-FFF2-40B4-BE49-F238E27FC236}">
                <a16:creationId xmlns:a16="http://schemas.microsoft.com/office/drawing/2014/main" id="{A9DB32D1-14EB-4B3A-AE01-677F0EF8261C}"/>
              </a:ext>
            </a:extLst>
          </p:cNvPr>
          <p:cNvPicPr>
            <a:picLocks noChangeAspect="1"/>
          </p:cNvPicPr>
          <p:nvPr/>
        </p:nvPicPr>
        <p:blipFill>
          <a:blip r:embed="rId2">
            <a:extLst>
              <a:ext uri="{28A0092B-C50C-407E-A947-70E740481C1C}">
                <a14:useLocalDpi xmlns:a14="http://schemas.microsoft.com/office/drawing/2010/main" val="0"/>
              </a:ext>
            </a:extLst>
          </a:blip>
          <a:srcRect l="13281" r="13281"/>
          <a:stretch/>
        </p:blipFill>
        <p:spPr>
          <a:xfrm>
            <a:off x="4639732" y="10"/>
            <a:ext cx="7552267" cy="6857990"/>
          </a:xfrm>
          <a:prstGeom prst="rect">
            <a:avLst/>
          </a:prstGeom>
        </p:spPr>
      </p:pic>
      <p:sp>
        <p:nvSpPr>
          <p:cNvPr id="36" name="Freeform 5">
            <a:extLst>
              <a:ext uri="{FF2B5EF4-FFF2-40B4-BE49-F238E27FC236}">
                <a16:creationId xmlns:a16="http://schemas.microsoft.com/office/drawing/2014/main" id="{6692CD4C-1BDD-4687-BFFE-33F1462F85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3" name="Sous-titre 2">
            <a:extLst>
              <a:ext uri="{FF2B5EF4-FFF2-40B4-BE49-F238E27FC236}">
                <a16:creationId xmlns:a16="http://schemas.microsoft.com/office/drawing/2014/main" id="{1DA26DB7-3A9F-4A0E-B931-4FD46EF904B6}"/>
              </a:ext>
            </a:extLst>
          </p:cNvPr>
          <p:cNvSpPr>
            <a:spLocks noGrp="1"/>
          </p:cNvSpPr>
          <p:nvPr>
            <p:ph type="subTitle" idx="1"/>
          </p:nvPr>
        </p:nvSpPr>
        <p:spPr>
          <a:xfrm>
            <a:off x="540278" y="5189400"/>
            <a:ext cx="4262457" cy="544260"/>
          </a:xfrm>
        </p:spPr>
        <p:txBody>
          <a:bodyPr anchor="ctr">
            <a:normAutofit/>
          </a:bodyPr>
          <a:lstStyle/>
          <a:p>
            <a:pPr>
              <a:lnSpc>
                <a:spcPct val="90000"/>
              </a:lnSpc>
            </a:pPr>
            <a:r>
              <a:rPr lang="fr-CA" sz="1600" dirty="0">
                <a:solidFill>
                  <a:srgbClr val="FEFFFF"/>
                </a:solidFill>
              </a:rPr>
              <a:t>Portrait du système alimentaire</a:t>
            </a:r>
          </a:p>
        </p:txBody>
      </p:sp>
      <p:sp>
        <p:nvSpPr>
          <p:cNvPr id="5" name="ZoneTexte 4">
            <a:extLst>
              <a:ext uri="{FF2B5EF4-FFF2-40B4-BE49-F238E27FC236}">
                <a16:creationId xmlns:a16="http://schemas.microsoft.com/office/drawing/2014/main" id="{15B9E46A-21E0-42A7-B0AB-35E7D2BFB584}"/>
              </a:ext>
            </a:extLst>
          </p:cNvPr>
          <p:cNvSpPr txBox="1"/>
          <p:nvPr/>
        </p:nvSpPr>
        <p:spPr>
          <a:xfrm>
            <a:off x="10101554" y="6627169"/>
            <a:ext cx="3362519"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srgbClr val="E2DFCC"/>
                </a:solidFill>
                <a:effectLst/>
                <a:uLnTx/>
                <a:uFillTx/>
                <a:latin typeface="Century Gothic" panose="020B0502020202020204"/>
                <a:ea typeface="+mn-ea"/>
                <a:cs typeface="+mn-cs"/>
              </a:rPr>
              <a:t>Crédit photo : Le Courrier Sud.com</a:t>
            </a:r>
          </a:p>
        </p:txBody>
      </p:sp>
      <p:pic>
        <p:nvPicPr>
          <p:cNvPr id="9" name="Image 8">
            <a:extLst>
              <a:ext uri="{FF2B5EF4-FFF2-40B4-BE49-F238E27FC236}">
                <a16:creationId xmlns:a16="http://schemas.microsoft.com/office/drawing/2014/main" id="{ED723367-BC05-4A09-BAB9-797EEFBBB7DA}"/>
              </a:ext>
            </a:extLst>
          </p:cNvPr>
          <p:cNvPicPr/>
          <p:nvPr/>
        </p:nvPicPr>
        <p:blipFill>
          <a:blip r:embed="rId3">
            <a:extLst>
              <a:ext uri="{28A0092B-C50C-407E-A947-70E740481C1C}">
                <a14:useLocalDpi xmlns:a14="http://schemas.microsoft.com/office/drawing/2010/main" val="0"/>
              </a:ext>
            </a:extLst>
          </a:blip>
          <a:stretch>
            <a:fillRect/>
          </a:stretch>
        </p:blipFill>
        <p:spPr>
          <a:xfrm>
            <a:off x="9383673" y="255584"/>
            <a:ext cx="2002848" cy="1260346"/>
          </a:xfrm>
          <a:prstGeom prst="rect">
            <a:avLst/>
          </a:prstGeom>
        </p:spPr>
      </p:pic>
    </p:spTree>
    <p:extLst>
      <p:ext uri="{BB962C8B-B14F-4D97-AF65-F5344CB8AC3E}">
        <p14:creationId xmlns:p14="http://schemas.microsoft.com/office/powerpoint/2010/main" val="3256523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0000"/>
                <a:lumOff val="10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2" name="Rectangle 81">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67A00AAE-D829-4F8C-87DF-4A76B909A00E}"/>
              </a:ext>
            </a:extLst>
          </p:cNvPr>
          <p:cNvSpPr>
            <a:spLocks noGrp="1"/>
          </p:cNvSpPr>
          <p:nvPr>
            <p:ph type="title"/>
          </p:nvPr>
        </p:nvSpPr>
        <p:spPr>
          <a:xfrm>
            <a:off x="1187232" y="2370925"/>
            <a:ext cx="2791794" cy="2433303"/>
          </a:xfrm>
        </p:spPr>
        <p:txBody>
          <a:bodyPr>
            <a:normAutofit/>
          </a:bodyPr>
          <a:lstStyle/>
          <a:p>
            <a:r>
              <a:rPr lang="fr-CA" sz="2800" b="1" dirty="0">
                <a:solidFill>
                  <a:schemeClr val="bg1"/>
                </a:solidFill>
              </a:rPr>
              <a:t>Portrait de la production agricole (2020)</a:t>
            </a:r>
            <a:br>
              <a:rPr lang="fr-CA" sz="2800" b="1" dirty="0">
                <a:solidFill>
                  <a:schemeClr val="bg1"/>
                </a:solidFill>
              </a:rPr>
            </a:br>
            <a:r>
              <a:rPr lang="fr-CA" sz="2400" dirty="0">
                <a:solidFill>
                  <a:schemeClr val="bg1"/>
                </a:solidFill>
              </a:rPr>
              <a:t>MRC de L’Érable</a:t>
            </a:r>
            <a:endParaRPr lang="fr-CA" sz="2800" dirty="0">
              <a:solidFill>
                <a:schemeClr val="bg1"/>
              </a:solidFill>
            </a:endParaRPr>
          </a:p>
        </p:txBody>
      </p:sp>
      <p:sp>
        <p:nvSpPr>
          <p:cNvPr id="103"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04" name="Rectangle 85">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EE4EF535-2CD9-4615-8324-E418895E0E9B}"/>
              </a:ext>
            </a:extLst>
          </p:cNvPr>
          <p:cNvSpPr>
            <a:spLocks noGrp="1"/>
          </p:cNvSpPr>
          <p:nvPr>
            <p:ph idx="1"/>
          </p:nvPr>
        </p:nvSpPr>
        <p:spPr>
          <a:xfrm>
            <a:off x="4706578" y="589722"/>
            <a:ext cx="6798033" cy="5760744"/>
          </a:xfrm>
        </p:spPr>
        <p:txBody>
          <a:bodyPr anchor="ctr">
            <a:normAutofit/>
          </a:bodyPr>
          <a:lstStyle/>
          <a:p>
            <a:r>
              <a:rPr lang="fr-CA" sz="1700" b="1" dirty="0">
                <a:latin typeface="Bierstadt" panose="020B0004020202020204" pitchFamily="34" charset="0"/>
              </a:rPr>
              <a:t>636</a:t>
            </a:r>
            <a:r>
              <a:rPr lang="fr-CA" sz="1700" dirty="0">
                <a:latin typeface="Bierstadt" panose="020B0004020202020204" pitchFamily="34" charset="0"/>
              </a:rPr>
              <a:t> entreprises agricoles, soit </a:t>
            </a:r>
            <a:r>
              <a:rPr lang="fr-CA" sz="1700" b="1" dirty="0">
                <a:latin typeface="Bierstadt" panose="020B0004020202020204" pitchFamily="34" charset="0"/>
              </a:rPr>
              <a:t>20% </a:t>
            </a:r>
            <a:r>
              <a:rPr lang="fr-CA" sz="1700" dirty="0">
                <a:latin typeface="Bierstadt" panose="020B0004020202020204" pitchFamily="34" charset="0"/>
              </a:rPr>
              <a:t>du total de la région</a:t>
            </a:r>
          </a:p>
          <a:p>
            <a:r>
              <a:rPr lang="fr-CA" sz="1700" b="1" dirty="0">
                <a:latin typeface="Bierstadt" panose="020B0004020202020204" pitchFamily="34" charset="0"/>
              </a:rPr>
              <a:t>219 M$ </a:t>
            </a:r>
            <a:r>
              <a:rPr lang="fr-CA" sz="1700" dirty="0">
                <a:latin typeface="Bierstadt" panose="020B0004020202020204" pitchFamily="34" charset="0"/>
              </a:rPr>
              <a:t>de revenus, soit </a:t>
            </a:r>
            <a:r>
              <a:rPr lang="fr-CA" sz="1700" b="1" dirty="0">
                <a:latin typeface="Bierstadt" panose="020B0004020202020204" pitchFamily="34" charset="0"/>
              </a:rPr>
              <a:t>14%</a:t>
            </a:r>
            <a:r>
              <a:rPr lang="fr-CA" sz="1700" dirty="0">
                <a:latin typeface="Bierstadt" panose="020B0004020202020204" pitchFamily="34" charset="0"/>
              </a:rPr>
              <a:t> des revenus agricoles de la région</a:t>
            </a:r>
          </a:p>
          <a:p>
            <a:r>
              <a:rPr lang="fr-CA" sz="1700" b="1" dirty="0">
                <a:latin typeface="Bierstadt" panose="020B0004020202020204" pitchFamily="34" charset="0"/>
              </a:rPr>
              <a:t>Production végétale : </a:t>
            </a:r>
          </a:p>
          <a:p>
            <a:pPr lvl="1"/>
            <a:r>
              <a:rPr lang="fr-CA" sz="1700" b="1" dirty="0">
                <a:latin typeface="Bierstadt" panose="020B0004020202020204" pitchFamily="34" charset="0"/>
              </a:rPr>
              <a:t>520</a:t>
            </a:r>
            <a:r>
              <a:rPr lang="fr-CA" sz="1700" dirty="0">
                <a:latin typeface="Bierstadt" panose="020B0004020202020204" pitchFamily="34" charset="0"/>
              </a:rPr>
              <a:t> entreprises</a:t>
            </a:r>
            <a:endParaRPr lang="fr-CA" sz="1700" b="1" dirty="0">
              <a:latin typeface="Bierstadt" panose="020B0004020202020204" pitchFamily="34" charset="0"/>
            </a:endParaRPr>
          </a:p>
          <a:p>
            <a:pPr lvl="1"/>
            <a:r>
              <a:rPr lang="fr-CA" sz="1700" b="1" dirty="0">
                <a:latin typeface="Bierstadt" panose="020B0004020202020204" pitchFamily="34" charset="0"/>
              </a:rPr>
              <a:t>71,8 M$</a:t>
            </a:r>
            <a:r>
              <a:rPr lang="fr-CA" sz="1700" dirty="0">
                <a:latin typeface="Bierstadt" panose="020B0004020202020204" pitchFamily="34" charset="0"/>
              </a:rPr>
              <a:t>,</a:t>
            </a:r>
            <a:r>
              <a:rPr lang="fr-CA" sz="1700" b="1" dirty="0">
                <a:latin typeface="Bierstadt" panose="020B0004020202020204" pitchFamily="34" charset="0"/>
              </a:rPr>
              <a:t> </a:t>
            </a:r>
            <a:r>
              <a:rPr lang="fr-CA" sz="1700" dirty="0">
                <a:latin typeface="Bierstadt" panose="020B0004020202020204" pitchFamily="34" charset="0"/>
              </a:rPr>
              <a:t>soit </a:t>
            </a:r>
            <a:r>
              <a:rPr lang="fr-CA" sz="1700" b="1" dirty="0">
                <a:latin typeface="Bierstadt" panose="020B0004020202020204" pitchFamily="34" charset="0"/>
              </a:rPr>
              <a:t>14% </a:t>
            </a:r>
            <a:r>
              <a:rPr lang="fr-CA" sz="1700" dirty="0">
                <a:latin typeface="Bierstadt" panose="020B0004020202020204" pitchFamily="34" charset="0"/>
              </a:rPr>
              <a:t>du total de la région</a:t>
            </a:r>
          </a:p>
          <a:p>
            <a:pPr lvl="1"/>
            <a:r>
              <a:rPr lang="fr-CA" sz="1700" b="1" dirty="0">
                <a:latin typeface="Bierstadt" panose="020B0004020202020204" pitchFamily="34" charset="0"/>
              </a:rPr>
              <a:t>137 986 $ </a:t>
            </a:r>
            <a:r>
              <a:rPr lang="fr-CA" sz="1700" dirty="0">
                <a:latin typeface="Bierstadt" panose="020B0004020202020204" pitchFamily="34" charset="0"/>
              </a:rPr>
              <a:t>: revenu moyen par entreprise</a:t>
            </a:r>
          </a:p>
          <a:p>
            <a:r>
              <a:rPr lang="fr-CA" sz="1700" b="1" dirty="0">
                <a:latin typeface="Bierstadt" panose="020B0004020202020204" pitchFamily="34" charset="0"/>
              </a:rPr>
              <a:t>Production animale : </a:t>
            </a:r>
          </a:p>
          <a:p>
            <a:pPr lvl="1"/>
            <a:r>
              <a:rPr lang="fr-CA" sz="1700" b="1" dirty="0">
                <a:latin typeface="Bierstadt" panose="020B0004020202020204" pitchFamily="34" charset="0"/>
              </a:rPr>
              <a:t>297 </a:t>
            </a:r>
            <a:r>
              <a:rPr lang="fr-CA" sz="1700" dirty="0">
                <a:latin typeface="Bierstadt" panose="020B0004020202020204" pitchFamily="34" charset="0"/>
              </a:rPr>
              <a:t>entreprises</a:t>
            </a:r>
            <a:endParaRPr lang="fr-CA" sz="1700" b="1" dirty="0">
              <a:latin typeface="Bierstadt" panose="020B0004020202020204" pitchFamily="34" charset="0"/>
            </a:endParaRPr>
          </a:p>
          <a:p>
            <a:pPr lvl="1"/>
            <a:r>
              <a:rPr lang="fr-CA" sz="1700" b="1" dirty="0">
                <a:latin typeface="Bierstadt" panose="020B0004020202020204" pitchFamily="34" charset="0"/>
              </a:rPr>
              <a:t>138,9 M$, </a:t>
            </a:r>
            <a:r>
              <a:rPr lang="fr-CA" sz="1700" dirty="0">
                <a:latin typeface="Bierstadt" panose="020B0004020202020204" pitchFamily="34" charset="0"/>
              </a:rPr>
              <a:t>soit </a:t>
            </a:r>
            <a:r>
              <a:rPr lang="fr-CA" sz="1700" b="1" dirty="0">
                <a:latin typeface="Bierstadt" panose="020B0004020202020204" pitchFamily="34" charset="0"/>
              </a:rPr>
              <a:t>13,5% </a:t>
            </a:r>
            <a:r>
              <a:rPr lang="fr-CA" sz="1700" dirty="0">
                <a:latin typeface="Bierstadt" panose="020B0004020202020204" pitchFamily="34" charset="0"/>
              </a:rPr>
              <a:t>du total de la région</a:t>
            </a:r>
          </a:p>
          <a:p>
            <a:pPr lvl="1"/>
            <a:r>
              <a:rPr lang="fr-CA" sz="1700" b="1" dirty="0">
                <a:latin typeface="Bierstadt" panose="020B0004020202020204" pitchFamily="34" charset="0"/>
              </a:rPr>
              <a:t>467 493$ </a:t>
            </a:r>
            <a:r>
              <a:rPr lang="fr-CA" sz="1700" dirty="0">
                <a:latin typeface="Bierstadt" panose="020B0004020202020204" pitchFamily="34" charset="0"/>
              </a:rPr>
              <a:t>:</a:t>
            </a:r>
            <a:r>
              <a:rPr lang="fr-CA" sz="1700" b="1" dirty="0">
                <a:latin typeface="Bierstadt" panose="020B0004020202020204" pitchFamily="34" charset="0"/>
              </a:rPr>
              <a:t> </a:t>
            </a:r>
            <a:r>
              <a:rPr lang="fr-CA" sz="1700" dirty="0">
                <a:latin typeface="Bierstadt" panose="020B0004020202020204" pitchFamily="34" charset="0"/>
              </a:rPr>
              <a:t>revenu moyen par entreprise</a:t>
            </a:r>
          </a:p>
          <a:p>
            <a:r>
              <a:rPr lang="fr-CA" sz="1700" b="1" dirty="0">
                <a:latin typeface="Bierstadt" panose="020B0004020202020204" pitchFamily="34" charset="0"/>
              </a:rPr>
              <a:t>106 </a:t>
            </a:r>
            <a:r>
              <a:rPr lang="fr-CA" sz="1700" dirty="0">
                <a:latin typeface="Bierstadt" panose="020B0004020202020204" pitchFamily="34" charset="0"/>
              </a:rPr>
              <a:t>entreprises ayant des produits biologiques certifiés, soit </a:t>
            </a:r>
            <a:r>
              <a:rPr lang="fr-CA" sz="1700" b="1" dirty="0">
                <a:latin typeface="Bierstadt" panose="020B0004020202020204" pitchFamily="34" charset="0"/>
              </a:rPr>
              <a:t>41%</a:t>
            </a:r>
            <a:r>
              <a:rPr lang="fr-CA" sz="1700" dirty="0">
                <a:latin typeface="Bierstadt" panose="020B0004020202020204" pitchFamily="34" charset="0"/>
              </a:rPr>
              <a:t> du total de la région (</a:t>
            </a:r>
            <a:r>
              <a:rPr lang="fr-CA" sz="1700" b="1" dirty="0">
                <a:latin typeface="Bierstadt" panose="020B0004020202020204" pitchFamily="34" charset="0"/>
              </a:rPr>
              <a:t>1</a:t>
            </a:r>
            <a:r>
              <a:rPr lang="fr-CA" sz="1700" b="1" baseline="30000" dirty="0">
                <a:latin typeface="Bierstadt" panose="020B0004020202020204" pitchFamily="34" charset="0"/>
              </a:rPr>
              <a:t>er</a:t>
            </a:r>
            <a:r>
              <a:rPr lang="fr-CA" sz="1700" b="1" dirty="0">
                <a:latin typeface="Bierstadt" panose="020B0004020202020204" pitchFamily="34" charset="0"/>
              </a:rPr>
              <a:t> rang</a:t>
            </a:r>
            <a:r>
              <a:rPr lang="fr-CA" sz="1700" dirty="0">
                <a:latin typeface="Bierstadt" panose="020B0004020202020204" pitchFamily="34" charset="0"/>
              </a:rPr>
              <a:t>)</a:t>
            </a:r>
          </a:p>
          <a:p>
            <a:r>
              <a:rPr lang="fr-CA" sz="1700" b="1" dirty="0">
                <a:latin typeface="Bierstadt" panose="020B0004020202020204" pitchFamily="34" charset="0"/>
              </a:rPr>
              <a:t>6 </a:t>
            </a:r>
            <a:r>
              <a:rPr lang="fr-CA" sz="1700" dirty="0">
                <a:latin typeface="Bierstadt" panose="020B0004020202020204" pitchFamily="34" charset="0"/>
              </a:rPr>
              <a:t>entreprises en agrotourisme, soit </a:t>
            </a:r>
            <a:r>
              <a:rPr lang="fr-CA" sz="1700" b="1" dirty="0">
                <a:latin typeface="Bierstadt" panose="020B0004020202020204" pitchFamily="34" charset="0"/>
              </a:rPr>
              <a:t>11%</a:t>
            </a:r>
            <a:r>
              <a:rPr lang="fr-CA" sz="1700" dirty="0">
                <a:latin typeface="Bierstadt" panose="020B0004020202020204" pitchFamily="34" charset="0"/>
              </a:rPr>
              <a:t> du total de la région (</a:t>
            </a:r>
            <a:r>
              <a:rPr lang="fr-CA" sz="1700" b="1" dirty="0">
                <a:latin typeface="Bierstadt" panose="020B0004020202020204" pitchFamily="34" charset="0"/>
              </a:rPr>
              <a:t>dernier rang</a:t>
            </a:r>
            <a:r>
              <a:rPr lang="fr-CA" sz="1700" dirty="0">
                <a:latin typeface="Bierstadt" panose="020B0004020202020204" pitchFamily="34" charset="0"/>
              </a:rPr>
              <a:t>)</a:t>
            </a:r>
          </a:p>
          <a:p>
            <a:r>
              <a:rPr lang="fr-CA" sz="1700" b="1" dirty="0">
                <a:latin typeface="Bierstadt" panose="020B0004020202020204" pitchFamily="34" charset="0"/>
              </a:rPr>
              <a:t>174 </a:t>
            </a:r>
            <a:r>
              <a:rPr lang="fr-CA" sz="1700" dirty="0">
                <a:latin typeface="Bierstadt" panose="020B0004020202020204" pitchFamily="34" charset="0"/>
              </a:rPr>
              <a:t>exploitations recourent au moins partiellement à la mise en marché en circuits courts</a:t>
            </a:r>
            <a:endParaRPr lang="fr-CA" sz="1700" b="1" dirty="0">
              <a:latin typeface="Bierstadt" panose="020B0004020202020204" pitchFamily="34" charset="0"/>
            </a:endParaRPr>
          </a:p>
        </p:txBody>
      </p:sp>
    </p:spTree>
    <p:extLst>
      <p:ext uri="{BB962C8B-B14F-4D97-AF65-F5344CB8AC3E}">
        <p14:creationId xmlns:p14="http://schemas.microsoft.com/office/powerpoint/2010/main" val="3534331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608B3005-B762-4EF9-B75B-B05D643C401D}"/>
              </a:ext>
            </a:extLst>
          </p:cNvPr>
          <p:cNvSpPr>
            <a:spLocks noGrp="1"/>
          </p:cNvSpPr>
          <p:nvPr>
            <p:ph type="title"/>
          </p:nvPr>
        </p:nvSpPr>
        <p:spPr>
          <a:xfrm>
            <a:off x="1843390" y="624110"/>
            <a:ext cx="10221091" cy="1280890"/>
          </a:xfrm>
        </p:spPr>
        <p:txBody>
          <a:bodyPr>
            <a:normAutofit fontScale="90000"/>
          </a:bodyPr>
          <a:lstStyle/>
          <a:p>
            <a:r>
              <a:rPr lang="fr-CA" sz="3100" b="1" dirty="0">
                <a:solidFill>
                  <a:schemeClr val="bg1"/>
                </a:solidFill>
              </a:rPr>
              <a:t>Portrait de la production agricole </a:t>
            </a:r>
            <a:r>
              <a:rPr lang="fr-CA" sz="3100" b="1" u="sng" dirty="0">
                <a:solidFill>
                  <a:schemeClr val="bg1"/>
                </a:solidFill>
              </a:rPr>
              <a:t>végétale</a:t>
            </a:r>
            <a:r>
              <a:rPr lang="fr-CA" sz="3100" b="1" dirty="0">
                <a:solidFill>
                  <a:schemeClr val="bg1"/>
                </a:solidFill>
              </a:rPr>
              <a:t> (revenus 2020)</a:t>
            </a:r>
            <a:br>
              <a:rPr lang="fr-CA" sz="4400" dirty="0">
                <a:solidFill>
                  <a:schemeClr val="bg1"/>
                </a:solidFill>
              </a:rPr>
            </a:br>
            <a:r>
              <a:rPr lang="fr-CA" sz="2700" dirty="0">
                <a:solidFill>
                  <a:schemeClr val="bg1"/>
                </a:solidFill>
              </a:rPr>
              <a:t>MRC de L’Érable</a:t>
            </a:r>
            <a:br>
              <a:rPr lang="fr-CA" sz="3200" b="1" dirty="0">
                <a:solidFill>
                  <a:schemeClr val="bg1"/>
                </a:solidFill>
              </a:rPr>
            </a:br>
            <a:br>
              <a:rPr lang="fr-CA" dirty="0">
                <a:solidFill>
                  <a:schemeClr val="bg1"/>
                </a:solidFill>
              </a:rPr>
            </a:br>
            <a:endParaRPr lang="fr-CA" i="1" dirty="0">
              <a:solidFill>
                <a:schemeClr val="bg1"/>
              </a:solidFill>
            </a:endParaRPr>
          </a:p>
        </p:txBody>
      </p:sp>
      <p:sp>
        <p:nvSpPr>
          <p:cNvPr id="13"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7" name="Image 6">
            <a:extLst>
              <a:ext uri="{FF2B5EF4-FFF2-40B4-BE49-F238E27FC236}">
                <a16:creationId xmlns:a16="http://schemas.microsoft.com/office/drawing/2014/main" id="{0D5F9023-4D93-4A4B-9BFF-0128E083C568}"/>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Lst>
          </a:blip>
          <a:stretch>
            <a:fillRect/>
          </a:stretch>
        </p:blipFill>
        <p:spPr>
          <a:xfrm>
            <a:off x="2503994" y="2361168"/>
            <a:ext cx="7184011" cy="4380275"/>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748737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608B3005-B762-4EF9-B75B-B05D643C401D}"/>
              </a:ext>
            </a:extLst>
          </p:cNvPr>
          <p:cNvSpPr>
            <a:spLocks noGrp="1"/>
          </p:cNvSpPr>
          <p:nvPr>
            <p:ph type="title"/>
          </p:nvPr>
        </p:nvSpPr>
        <p:spPr>
          <a:xfrm>
            <a:off x="1843390" y="624110"/>
            <a:ext cx="10099793" cy="1280890"/>
          </a:xfrm>
        </p:spPr>
        <p:txBody>
          <a:bodyPr>
            <a:normAutofit fontScale="90000"/>
          </a:bodyPr>
          <a:lstStyle/>
          <a:p>
            <a:r>
              <a:rPr lang="fr-CA" sz="3100" b="1" dirty="0">
                <a:solidFill>
                  <a:schemeClr val="bg1"/>
                </a:solidFill>
              </a:rPr>
              <a:t>Portrait de la production agricole </a:t>
            </a:r>
            <a:r>
              <a:rPr lang="fr-CA" sz="3100" b="1" u="sng" dirty="0">
                <a:solidFill>
                  <a:schemeClr val="bg1"/>
                </a:solidFill>
              </a:rPr>
              <a:t>animale</a:t>
            </a:r>
            <a:r>
              <a:rPr lang="fr-CA" sz="3100" b="1" dirty="0">
                <a:solidFill>
                  <a:schemeClr val="bg1"/>
                </a:solidFill>
              </a:rPr>
              <a:t> (revenus 2020)</a:t>
            </a:r>
            <a:br>
              <a:rPr lang="fr-CA" sz="4400" dirty="0">
                <a:solidFill>
                  <a:schemeClr val="bg1"/>
                </a:solidFill>
              </a:rPr>
            </a:br>
            <a:r>
              <a:rPr lang="fr-CA" sz="2700" dirty="0">
                <a:solidFill>
                  <a:schemeClr val="bg1"/>
                </a:solidFill>
              </a:rPr>
              <a:t>MRC de L’Érable</a:t>
            </a:r>
            <a:br>
              <a:rPr lang="fr-CA" sz="3200" b="1" dirty="0">
                <a:solidFill>
                  <a:schemeClr val="bg1"/>
                </a:solidFill>
              </a:rPr>
            </a:br>
            <a:br>
              <a:rPr lang="fr-CA" dirty="0">
                <a:solidFill>
                  <a:schemeClr val="bg1"/>
                </a:solidFill>
              </a:rPr>
            </a:br>
            <a:endParaRPr lang="fr-CA" i="1" dirty="0">
              <a:solidFill>
                <a:schemeClr val="bg1"/>
              </a:solidFill>
            </a:endParaRPr>
          </a:p>
        </p:txBody>
      </p:sp>
      <p:sp>
        <p:nvSpPr>
          <p:cNvPr id="13"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8" name="Image 7">
            <a:extLst>
              <a:ext uri="{FF2B5EF4-FFF2-40B4-BE49-F238E27FC236}">
                <a16:creationId xmlns:a16="http://schemas.microsoft.com/office/drawing/2014/main" id="{116A21E0-90C2-4F70-9B72-12C6A6E6DDA8}"/>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Lst>
          </a:blip>
          <a:stretch>
            <a:fillRect/>
          </a:stretch>
        </p:blipFill>
        <p:spPr>
          <a:xfrm>
            <a:off x="2499077" y="2384987"/>
            <a:ext cx="7193846" cy="439472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890511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843390" y="512902"/>
            <a:ext cx="9383408" cy="1452704"/>
          </a:xfrm>
        </p:spPr>
        <p:txBody>
          <a:bodyPr>
            <a:normAutofit/>
          </a:bodyPr>
          <a:lstStyle/>
          <a:p>
            <a:r>
              <a:rPr lang="fr-CA" sz="2800" b="1" dirty="0">
                <a:solidFill>
                  <a:schemeClr val="bg1"/>
                </a:solidFill>
              </a:rPr>
              <a:t>Programmes et initiatives favorisant le secteur de la production agricole</a:t>
            </a:r>
            <a:br>
              <a:rPr lang="fr-CA" sz="2800" b="1" dirty="0">
                <a:solidFill>
                  <a:schemeClr val="bg1"/>
                </a:solidFill>
              </a:rPr>
            </a:br>
            <a:r>
              <a:rPr lang="fr-CA" sz="2400" dirty="0">
                <a:solidFill>
                  <a:schemeClr val="bg1"/>
                </a:solidFill>
              </a:rPr>
              <a:t>Centre-du-Québec</a:t>
            </a:r>
            <a:endParaRPr lang="fr-CA" sz="2800" b="1" dirty="0">
              <a:solidFill>
                <a:schemeClr val="bg1"/>
              </a:solidFill>
            </a:endParaRPr>
          </a:p>
        </p:txBody>
      </p:sp>
      <p:sp>
        <p:nvSpPr>
          <p:cNvPr id="18"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Espace réservé du contenu 2">
            <a:extLst>
              <a:ext uri="{FF2B5EF4-FFF2-40B4-BE49-F238E27FC236}">
                <a16:creationId xmlns:a16="http://schemas.microsoft.com/office/drawing/2014/main" id="{D303967A-C5BA-480D-8AF8-1AE8209088BD}"/>
              </a:ext>
            </a:extLst>
          </p:cNvPr>
          <p:cNvGraphicFramePr>
            <a:graphicFrameLocks noGrp="1"/>
          </p:cNvGraphicFramePr>
          <p:nvPr>
            <p:ph idx="1"/>
            <p:extLst>
              <p:ext uri="{D42A27DB-BD31-4B8C-83A1-F6EECF244321}">
                <p14:modId xmlns:p14="http://schemas.microsoft.com/office/powerpoint/2010/main" val="2620799555"/>
              </p:ext>
            </p:extLst>
          </p:nvPr>
        </p:nvGraphicFramePr>
        <p:xfrm>
          <a:off x="963107" y="2395248"/>
          <a:ext cx="10265786" cy="2961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6130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843390" y="512902"/>
            <a:ext cx="9383408" cy="1452704"/>
          </a:xfrm>
        </p:spPr>
        <p:txBody>
          <a:bodyPr>
            <a:normAutofit/>
          </a:bodyPr>
          <a:lstStyle/>
          <a:p>
            <a:r>
              <a:rPr lang="fr-CA" sz="2800" b="1" dirty="0">
                <a:solidFill>
                  <a:schemeClr val="bg1"/>
                </a:solidFill>
              </a:rPr>
              <a:t>Programmes et initiatives en matière de production agricole et qualité de l’environnement</a:t>
            </a:r>
            <a:br>
              <a:rPr lang="fr-CA" sz="2800" b="1" dirty="0">
                <a:solidFill>
                  <a:schemeClr val="bg1"/>
                </a:solidFill>
              </a:rPr>
            </a:br>
            <a:r>
              <a:rPr lang="fr-CA" sz="2400" dirty="0">
                <a:solidFill>
                  <a:schemeClr val="bg1"/>
                </a:solidFill>
              </a:rPr>
              <a:t>Centre-du-Québec</a:t>
            </a:r>
            <a:endParaRPr lang="fr-CA" sz="2800" b="1" dirty="0">
              <a:solidFill>
                <a:schemeClr val="bg1"/>
              </a:solidFill>
            </a:endParaRPr>
          </a:p>
        </p:txBody>
      </p:sp>
      <p:sp>
        <p:nvSpPr>
          <p:cNvPr id="18"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9" name="Espace réservé du contenu 2">
            <a:extLst>
              <a:ext uri="{FF2B5EF4-FFF2-40B4-BE49-F238E27FC236}">
                <a16:creationId xmlns:a16="http://schemas.microsoft.com/office/drawing/2014/main" id="{A84DDEBC-3C9C-4984-AD97-763A39C15B1D}"/>
              </a:ext>
            </a:extLst>
          </p:cNvPr>
          <p:cNvGraphicFramePr>
            <a:graphicFrameLocks/>
          </p:cNvGraphicFramePr>
          <p:nvPr>
            <p:extLst>
              <p:ext uri="{D42A27DB-BD31-4B8C-83A1-F6EECF244321}">
                <p14:modId xmlns:p14="http://schemas.microsoft.com/office/powerpoint/2010/main" val="2501384367"/>
              </p:ext>
            </p:extLst>
          </p:nvPr>
        </p:nvGraphicFramePr>
        <p:xfrm>
          <a:off x="1843392" y="2623929"/>
          <a:ext cx="9383408" cy="3907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7132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843390" y="512902"/>
            <a:ext cx="9383408" cy="1452704"/>
          </a:xfrm>
        </p:spPr>
        <p:txBody>
          <a:bodyPr>
            <a:normAutofit/>
          </a:bodyPr>
          <a:lstStyle/>
          <a:p>
            <a:r>
              <a:rPr lang="fr-CA" sz="2800" b="1" dirty="0">
                <a:solidFill>
                  <a:schemeClr val="bg1"/>
                </a:solidFill>
              </a:rPr>
              <a:t>Initiatives d'autoproduction alimentaire et d'agriculture urbaine répertoriées </a:t>
            </a:r>
            <a:br>
              <a:rPr lang="fr-CA" sz="2800" b="1" dirty="0">
                <a:solidFill>
                  <a:schemeClr val="bg1"/>
                </a:solidFill>
              </a:rPr>
            </a:br>
            <a:r>
              <a:rPr lang="fr-CA" sz="2400" dirty="0">
                <a:solidFill>
                  <a:schemeClr val="bg1"/>
                </a:solidFill>
              </a:rPr>
              <a:t>MRC de L’Érable</a:t>
            </a:r>
            <a:endParaRPr lang="fr-CA" sz="2800" b="1" dirty="0">
              <a:solidFill>
                <a:schemeClr val="bg1"/>
              </a:solidFill>
            </a:endParaRPr>
          </a:p>
        </p:txBody>
      </p:sp>
      <p:sp>
        <p:nvSpPr>
          <p:cNvPr id="18"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7" name="Espace réservé du contenu 2">
            <a:extLst>
              <a:ext uri="{FF2B5EF4-FFF2-40B4-BE49-F238E27FC236}">
                <a16:creationId xmlns:a16="http://schemas.microsoft.com/office/drawing/2014/main" id="{90C34BCD-64FF-4A50-B2FD-6D0E82363CEC}"/>
              </a:ext>
            </a:extLst>
          </p:cNvPr>
          <p:cNvGraphicFramePr>
            <a:graphicFrameLocks noGrp="1"/>
          </p:cNvGraphicFramePr>
          <p:nvPr>
            <p:ph idx="1"/>
            <p:extLst>
              <p:ext uri="{D42A27DB-BD31-4B8C-83A1-F6EECF244321}">
                <p14:modId xmlns:p14="http://schemas.microsoft.com/office/powerpoint/2010/main" val="4166916144"/>
              </p:ext>
            </p:extLst>
          </p:nvPr>
        </p:nvGraphicFramePr>
        <p:xfrm>
          <a:off x="1602298" y="2585841"/>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504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3"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4"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95"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96"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97"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98"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9"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0"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1"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02"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3"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4"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6" name="Group 105">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07"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8"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9"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10"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11"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12"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13"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14"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15"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6"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17"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8"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20" name="Rectangle 119">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2"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24" name="Rectangle 123">
            <a:extLst>
              <a:ext uri="{FF2B5EF4-FFF2-40B4-BE49-F238E27FC236}">
                <a16:creationId xmlns:a16="http://schemas.microsoft.com/office/drawing/2014/main" id="{0B8CC013-B961-4488-B78C-A13810C9B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6" name="Rectangle 125">
            <a:extLst>
              <a:ext uri="{FF2B5EF4-FFF2-40B4-BE49-F238E27FC236}">
                <a16:creationId xmlns:a16="http://schemas.microsoft.com/office/drawing/2014/main" id="{70A209F0-70C9-4B01-A80D-8C5FD144A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5CF06D-837F-4E3D-B535-9C40CB52EC6E}"/>
              </a:ext>
            </a:extLst>
          </p:cNvPr>
          <p:cNvSpPr>
            <a:spLocks noGrp="1"/>
          </p:cNvSpPr>
          <p:nvPr>
            <p:ph type="title"/>
          </p:nvPr>
        </p:nvSpPr>
        <p:spPr>
          <a:xfrm>
            <a:off x="540279" y="967417"/>
            <a:ext cx="5280460" cy="3943250"/>
          </a:xfrm>
        </p:spPr>
        <p:txBody>
          <a:bodyPr vert="horz" lIns="91440" tIns="45720" rIns="91440" bIns="45720" rtlCol="0" anchor="b">
            <a:normAutofit/>
          </a:bodyPr>
          <a:lstStyle/>
          <a:p>
            <a:r>
              <a:rPr lang="en-US" dirty="0">
                <a:solidFill>
                  <a:srgbClr val="FEFFFF"/>
                </a:solidFill>
              </a:rPr>
              <a:t>Transformation </a:t>
            </a:r>
            <a:r>
              <a:rPr lang="en-US">
                <a:solidFill>
                  <a:srgbClr val="FEFFFF"/>
                </a:solidFill>
              </a:rPr>
              <a:t>alimentaire</a:t>
            </a:r>
            <a:endParaRPr lang="en-US" dirty="0">
              <a:solidFill>
                <a:srgbClr val="FEFFFF"/>
              </a:solidFill>
            </a:endParaRPr>
          </a:p>
        </p:txBody>
      </p:sp>
      <p:sp>
        <p:nvSpPr>
          <p:cNvPr id="128" name="Freeform 27">
            <a:extLst>
              <a:ext uri="{FF2B5EF4-FFF2-40B4-BE49-F238E27FC236}">
                <a16:creationId xmlns:a16="http://schemas.microsoft.com/office/drawing/2014/main" id="{19B43B94-4C22-4B26-B9FD-985AEA992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7" name="Graphic 6">
            <a:extLst>
              <a:ext uri="{FF2B5EF4-FFF2-40B4-BE49-F238E27FC236}">
                <a16:creationId xmlns:a16="http://schemas.microsoft.com/office/drawing/2014/main" id="{F73A6A22-043C-A8F6-73FC-0D1D2623B89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077068" y="1349117"/>
            <a:ext cx="4149104" cy="4153750"/>
          </a:xfrm>
          <a:prstGeom prst="rect">
            <a:avLst/>
          </a:prstGeom>
        </p:spPr>
      </p:pic>
    </p:spTree>
    <p:extLst>
      <p:ext uri="{BB962C8B-B14F-4D97-AF65-F5344CB8AC3E}">
        <p14:creationId xmlns:p14="http://schemas.microsoft.com/office/powerpoint/2010/main" val="3993698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2" name="Rectangle 81">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67A00AAE-D829-4F8C-87DF-4A76B909A00E}"/>
              </a:ext>
            </a:extLst>
          </p:cNvPr>
          <p:cNvSpPr>
            <a:spLocks noGrp="1"/>
          </p:cNvSpPr>
          <p:nvPr>
            <p:ph type="title"/>
          </p:nvPr>
        </p:nvSpPr>
        <p:spPr>
          <a:xfrm>
            <a:off x="1187232" y="1785257"/>
            <a:ext cx="2791794" cy="3018971"/>
          </a:xfrm>
        </p:spPr>
        <p:txBody>
          <a:bodyPr>
            <a:normAutofit fontScale="90000"/>
          </a:bodyPr>
          <a:lstStyle/>
          <a:p>
            <a:r>
              <a:rPr lang="fr-CA" sz="2800" b="1" u="sng" dirty="0">
                <a:solidFill>
                  <a:schemeClr val="bg1"/>
                </a:solidFill>
              </a:rPr>
              <a:t>Exploitations agricoles </a:t>
            </a:r>
            <a:r>
              <a:rPr lang="fr-CA" sz="2800" b="1" dirty="0">
                <a:solidFill>
                  <a:schemeClr val="bg1"/>
                </a:solidFill>
              </a:rPr>
              <a:t>ayant des activités de transformation alimentaire (2019)</a:t>
            </a:r>
            <a:br>
              <a:rPr lang="fr-CA" sz="2800" b="1" dirty="0">
                <a:solidFill>
                  <a:schemeClr val="bg1"/>
                </a:solidFill>
              </a:rPr>
            </a:br>
            <a:r>
              <a:rPr lang="fr-CA" sz="2200" dirty="0">
                <a:solidFill>
                  <a:schemeClr val="bg1"/>
                </a:solidFill>
              </a:rPr>
              <a:t>Centre-du-Québec</a:t>
            </a:r>
            <a:endParaRPr lang="fr-CA" sz="2800" dirty="0">
              <a:solidFill>
                <a:schemeClr val="bg1"/>
              </a:solidFill>
            </a:endParaRPr>
          </a:p>
        </p:txBody>
      </p:sp>
      <p:sp>
        <p:nvSpPr>
          <p:cNvPr id="103"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04" name="Rectangle 85">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aphicFrame>
        <p:nvGraphicFramePr>
          <p:cNvPr id="4" name="Tableau 4">
            <a:extLst>
              <a:ext uri="{FF2B5EF4-FFF2-40B4-BE49-F238E27FC236}">
                <a16:creationId xmlns:a16="http://schemas.microsoft.com/office/drawing/2014/main" id="{E035D867-FEB7-41F4-8E6C-8041C458E56F}"/>
              </a:ext>
            </a:extLst>
          </p:cNvPr>
          <p:cNvGraphicFramePr>
            <a:graphicFrameLocks noGrp="1"/>
          </p:cNvGraphicFramePr>
          <p:nvPr>
            <p:ph idx="1"/>
            <p:extLst>
              <p:ext uri="{D42A27DB-BD31-4B8C-83A1-F6EECF244321}">
                <p14:modId xmlns:p14="http://schemas.microsoft.com/office/powerpoint/2010/main" val="71781069"/>
              </p:ext>
            </p:extLst>
          </p:nvPr>
        </p:nvGraphicFramePr>
        <p:xfrm>
          <a:off x="5246311" y="734116"/>
          <a:ext cx="5316154" cy="5405635"/>
        </p:xfrm>
        <a:graphic>
          <a:graphicData uri="http://schemas.openxmlformats.org/drawingml/2006/table">
            <a:tbl>
              <a:tblPr firstRow="1" bandRow="1">
                <a:tableStyleId>{6E25E649-3F16-4E02-A733-19D2CDBF48F0}</a:tableStyleId>
              </a:tblPr>
              <a:tblGrid>
                <a:gridCol w="4314667">
                  <a:extLst>
                    <a:ext uri="{9D8B030D-6E8A-4147-A177-3AD203B41FA5}">
                      <a16:colId xmlns:a16="http://schemas.microsoft.com/office/drawing/2014/main" val="3934941260"/>
                    </a:ext>
                  </a:extLst>
                </a:gridCol>
                <a:gridCol w="1001487">
                  <a:extLst>
                    <a:ext uri="{9D8B030D-6E8A-4147-A177-3AD203B41FA5}">
                      <a16:colId xmlns:a16="http://schemas.microsoft.com/office/drawing/2014/main" val="325581624"/>
                    </a:ext>
                  </a:extLst>
                </a:gridCol>
              </a:tblGrid>
              <a:tr h="350105">
                <a:tc>
                  <a:txBody>
                    <a:bodyPr/>
                    <a:lstStyle/>
                    <a:p>
                      <a:r>
                        <a:rPr lang="fr-CA" sz="1400" dirty="0"/>
                        <a:t>Répartition des établissements</a:t>
                      </a:r>
                      <a:endParaRPr lang="fr-CA" sz="1400" dirty="0">
                        <a:latin typeface="Bierstadt" panose="020B0004020202020204" pitchFamily="34" charset="0"/>
                      </a:endParaRPr>
                    </a:p>
                  </a:txBody>
                  <a:tcPr/>
                </a:tc>
                <a:tc>
                  <a:txBody>
                    <a:bodyPr/>
                    <a:lstStyle/>
                    <a:p>
                      <a:endParaRPr lang="fr-CA" sz="1400" dirty="0">
                        <a:latin typeface="Bierstadt" panose="020B0004020202020204" pitchFamily="34" charset="0"/>
                      </a:endParaRPr>
                    </a:p>
                  </a:txBody>
                  <a:tcPr/>
                </a:tc>
                <a:extLst>
                  <a:ext uri="{0D108BD9-81ED-4DB2-BD59-A6C34878D82A}">
                    <a16:rowId xmlns:a16="http://schemas.microsoft.com/office/drawing/2014/main" val="4212488441"/>
                  </a:ext>
                </a:extLst>
              </a:tr>
              <a:tr h="350105">
                <a:tc>
                  <a:txBody>
                    <a:bodyPr/>
                    <a:lstStyle/>
                    <a:p>
                      <a:r>
                        <a:rPr lang="fr-CA" sz="1400" b="1" dirty="0"/>
                        <a:t>TOTAL </a:t>
                      </a:r>
                      <a:endParaRPr lang="fr-CA" sz="1400" b="1" dirty="0">
                        <a:latin typeface="Bierstadt" panose="020B0004020202020204" pitchFamily="34" charset="0"/>
                      </a:endParaRPr>
                    </a:p>
                  </a:txBody>
                  <a:tcPr/>
                </a:tc>
                <a:tc>
                  <a:txBody>
                    <a:bodyPr/>
                    <a:lstStyle/>
                    <a:p>
                      <a:pPr algn="ctr"/>
                      <a:r>
                        <a:rPr lang="fr-CA" sz="1400" b="1" dirty="0"/>
                        <a:t>103</a:t>
                      </a:r>
                      <a:endParaRPr lang="fr-CA" sz="1400" b="1" dirty="0">
                        <a:latin typeface="Bierstadt" panose="020B0004020202020204" pitchFamily="34" charset="0"/>
                      </a:endParaRPr>
                    </a:p>
                  </a:txBody>
                  <a:tcPr/>
                </a:tc>
                <a:extLst>
                  <a:ext uri="{0D108BD9-81ED-4DB2-BD59-A6C34878D82A}">
                    <a16:rowId xmlns:a16="http://schemas.microsoft.com/office/drawing/2014/main" val="2876096048"/>
                  </a:ext>
                </a:extLst>
              </a:tr>
              <a:tr h="350105">
                <a:tc>
                  <a:txBody>
                    <a:bodyPr/>
                    <a:lstStyle/>
                    <a:p>
                      <a:r>
                        <a:rPr lang="fr-CA" sz="1400" dirty="0"/>
                        <a:t>Fabrication d’aliments pour animaux</a:t>
                      </a:r>
                      <a:endParaRPr lang="fr-CA" sz="1400" dirty="0">
                        <a:latin typeface="Bierstadt" panose="020B0004020202020204" pitchFamily="34" charset="0"/>
                      </a:endParaRPr>
                    </a:p>
                  </a:txBody>
                  <a:tcPr/>
                </a:tc>
                <a:tc>
                  <a:txBody>
                    <a:bodyPr/>
                    <a:lstStyle/>
                    <a:p>
                      <a:pPr algn="ctr"/>
                      <a:r>
                        <a:rPr lang="fr-CA" sz="1400" b="1" dirty="0"/>
                        <a:t>8</a:t>
                      </a:r>
                      <a:endParaRPr lang="fr-CA" sz="1400" b="1" dirty="0">
                        <a:latin typeface="Bierstadt" panose="020B0004020202020204" pitchFamily="34" charset="0"/>
                      </a:endParaRPr>
                    </a:p>
                  </a:txBody>
                  <a:tcPr/>
                </a:tc>
                <a:extLst>
                  <a:ext uri="{0D108BD9-81ED-4DB2-BD59-A6C34878D82A}">
                    <a16:rowId xmlns:a16="http://schemas.microsoft.com/office/drawing/2014/main" val="587148068"/>
                  </a:ext>
                </a:extLst>
              </a:tr>
              <a:tr h="350105">
                <a:tc>
                  <a:txBody>
                    <a:bodyPr/>
                    <a:lstStyle/>
                    <a:p>
                      <a:r>
                        <a:rPr lang="fr-CA" sz="1400" dirty="0"/>
                        <a:t>Mouture de grains céréaliers et de graines oléagineuses</a:t>
                      </a:r>
                      <a:endParaRPr lang="fr-CA" sz="1400" dirty="0">
                        <a:latin typeface="Bierstadt" panose="020B0004020202020204" pitchFamily="34" charset="0"/>
                      </a:endParaRPr>
                    </a:p>
                  </a:txBody>
                  <a:tcPr/>
                </a:tc>
                <a:tc>
                  <a:txBody>
                    <a:bodyPr/>
                    <a:lstStyle/>
                    <a:p>
                      <a:pPr algn="ctr"/>
                      <a:r>
                        <a:rPr lang="fr-CA" sz="1400" b="1" dirty="0"/>
                        <a:t>5</a:t>
                      </a:r>
                      <a:endParaRPr lang="fr-CA" sz="1400" b="1" dirty="0">
                        <a:latin typeface="Bierstadt" panose="020B0004020202020204" pitchFamily="34" charset="0"/>
                      </a:endParaRPr>
                    </a:p>
                  </a:txBody>
                  <a:tcPr/>
                </a:tc>
                <a:extLst>
                  <a:ext uri="{0D108BD9-81ED-4DB2-BD59-A6C34878D82A}">
                    <a16:rowId xmlns:a16="http://schemas.microsoft.com/office/drawing/2014/main" val="3201406615"/>
                  </a:ext>
                </a:extLst>
              </a:tr>
              <a:tr h="350105">
                <a:tc>
                  <a:txBody>
                    <a:bodyPr/>
                    <a:lstStyle/>
                    <a:p>
                      <a:r>
                        <a:rPr lang="fr-CA" sz="1400" dirty="0"/>
                        <a:t>Fabrication de sucre et de confiseries</a:t>
                      </a:r>
                      <a:endParaRPr lang="fr-CA" sz="1400" dirty="0">
                        <a:latin typeface="Bierstadt" panose="020B0004020202020204" pitchFamily="34" charset="0"/>
                      </a:endParaRPr>
                    </a:p>
                  </a:txBody>
                  <a:tcPr/>
                </a:tc>
                <a:tc>
                  <a:txBody>
                    <a:bodyPr/>
                    <a:lstStyle/>
                    <a:p>
                      <a:pPr algn="ctr"/>
                      <a:r>
                        <a:rPr lang="fr-CA" sz="1400" b="1" dirty="0"/>
                        <a:t>9</a:t>
                      </a:r>
                      <a:endParaRPr lang="fr-CA" sz="1400" b="1" dirty="0">
                        <a:latin typeface="Bierstadt" panose="020B0004020202020204" pitchFamily="34" charset="0"/>
                      </a:endParaRPr>
                    </a:p>
                  </a:txBody>
                  <a:tcPr/>
                </a:tc>
                <a:extLst>
                  <a:ext uri="{0D108BD9-81ED-4DB2-BD59-A6C34878D82A}">
                    <a16:rowId xmlns:a16="http://schemas.microsoft.com/office/drawing/2014/main" val="877666595"/>
                  </a:ext>
                </a:extLst>
              </a:tr>
              <a:tr h="350105">
                <a:tc>
                  <a:txBody>
                    <a:bodyPr/>
                    <a:lstStyle/>
                    <a:p>
                      <a:r>
                        <a:rPr lang="fr-CA" sz="1400" dirty="0"/>
                        <a:t>Mise en conserve de fruits et légumes et fabrication de spécialités alimentaires</a:t>
                      </a:r>
                      <a:endParaRPr lang="fr-CA" sz="1400" dirty="0">
                        <a:latin typeface="Bierstadt" panose="020B0004020202020204" pitchFamily="34" charset="0"/>
                      </a:endParaRPr>
                    </a:p>
                  </a:txBody>
                  <a:tcPr/>
                </a:tc>
                <a:tc>
                  <a:txBody>
                    <a:bodyPr/>
                    <a:lstStyle/>
                    <a:p>
                      <a:pPr algn="ctr"/>
                      <a:r>
                        <a:rPr lang="fr-CA" sz="1400" b="1" dirty="0"/>
                        <a:t>7</a:t>
                      </a:r>
                      <a:endParaRPr lang="fr-CA" sz="1400" b="1" dirty="0">
                        <a:latin typeface="Bierstadt" panose="020B0004020202020204" pitchFamily="34" charset="0"/>
                      </a:endParaRPr>
                    </a:p>
                  </a:txBody>
                  <a:tcPr/>
                </a:tc>
                <a:extLst>
                  <a:ext uri="{0D108BD9-81ED-4DB2-BD59-A6C34878D82A}">
                    <a16:rowId xmlns:a16="http://schemas.microsoft.com/office/drawing/2014/main" val="1907531138"/>
                  </a:ext>
                </a:extLst>
              </a:tr>
              <a:tr h="350105">
                <a:tc>
                  <a:txBody>
                    <a:bodyPr/>
                    <a:lstStyle/>
                    <a:p>
                      <a:r>
                        <a:rPr lang="fr-CA" sz="1400" dirty="0"/>
                        <a:t>Fabrication de produits laitiers</a:t>
                      </a:r>
                      <a:endParaRPr lang="fr-CA" sz="1400" dirty="0">
                        <a:latin typeface="Bierstadt" panose="020B0004020202020204" pitchFamily="34" charset="0"/>
                      </a:endParaRPr>
                    </a:p>
                  </a:txBody>
                  <a:tcPr/>
                </a:tc>
                <a:tc>
                  <a:txBody>
                    <a:bodyPr/>
                    <a:lstStyle/>
                    <a:p>
                      <a:pPr algn="ctr"/>
                      <a:r>
                        <a:rPr lang="fr-CA" sz="1400" b="1" dirty="0"/>
                        <a:t>15</a:t>
                      </a:r>
                      <a:endParaRPr lang="fr-CA" sz="1400" b="1" dirty="0">
                        <a:latin typeface="Bierstadt" panose="020B0004020202020204" pitchFamily="34" charset="0"/>
                      </a:endParaRPr>
                    </a:p>
                  </a:txBody>
                  <a:tcPr/>
                </a:tc>
                <a:extLst>
                  <a:ext uri="{0D108BD9-81ED-4DB2-BD59-A6C34878D82A}">
                    <a16:rowId xmlns:a16="http://schemas.microsoft.com/office/drawing/2014/main" val="3613725413"/>
                  </a:ext>
                </a:extLst>
              </a:tr>
              <a:tr h="350105">
                <a:tc>
                  <a:txBody>
                    <a:bodyPr/>
                    <a:lstStyle/>
                    <a:p>
                      <a:r>
                        <a:rPr lang="fr-CA" sz="1400" dirty="0"/>
                        <a:t>Fabrication de produits de viande</a:t>
                      </a:r>
                      <a:endParaRPr lang="fr-CA" sz="1400" dirty="0">
                        <a:latin typeface="Bierstadt" panose="020B0004020202020204" pitchFamily="34" charset="0"/>
                      </a:endParaRPr>
                    </a:p>
                  </a:txBody>
                  <a:tcPr/>
                </a:tc>
                <a:tc>
                  <a:txBody>
                    <a:bodyPr/>
                    <a:lstStyle/>
                    <a:p>
                      <a:pPr algn="ctr"/>
                      <a:r>
                        <a:rPr lang="fr-CA" sz="1400" b="1" dirty="0"/>
                        <a:t>15</a:t>
                      </a:r>
                      <a:endParaRPr lang="fr-CA" sz="1400" b="1" dirty="0">
                        <a:latin typeface="Bierstadt" panose="020B0004020202020204" pitchFamily="34" charset="0"/>
                      </a:endParaRPr>
                    </a:p>
                  </a:txBody>
                  <a:tcPr/>
                </a:tc>
                <a:extLst>
                  <a:ext uri="{0D108BD9-81ED-4DB2-BD59-A6C34878D82A}">
                    <a16:rowId xmlns:a16="http://schemas.microsoft.com/office/drawing/2014/main" val="3282591206"/>
                  </a:ext>
                </a:extLst>
              </a:tr>
              <a:tr h="350105">
                <a:tc>
                  <a:txBody>
                    <a:bodyPr/>
                    <a:lstStyle/>
                    <a:p>
                      <a:r>
                        <a:rPr lang="fr-CA" sz="1400" dirty="0"/>
                        <a:t>Préparation et conditionnement de poissons et de fruits de mer</a:t>
                      </a:r>
                      <a:endParaRPr lang="fr-CA" sz="1400" dirty="0">
                        <a:latin typeface="Bierstadt" panose="020B0004020202020204" pitchFamily="34" charset="0"/>
                      </a:endParaRPr>
                    </a:p>
                  </a:txBody>
                  <a:tcPr/>
                </a:tc>
                <a:tc>
                  <a:txBody>
                    <a:bodyPr/>
                    <a:lstStyle/>
                    <a:p>
                      <a:pPr algn="ctr"/>
                      <a:r>
                        <a:rPr lang="fr-CA" sz="1400" b="1" dirty="0"/>
                        <a:t>2</a:t>
                      </a:r>
                      <a:endParaRPr lang="fr-CA" sz="1400" b="1" dirty="0">
                        <a:latin typeface="Bierstadt" panose="020B0004020202020204" pitchFamily="34" charset="0"/>
                      </a:endParaRPr>
                    </a:p>
                  </a:txBody>
                  <a:tcPr/>
                </a:tc>
                <a:extLst>
                  <a:ext uri="{0D108BD9-81ED-4DB2-BD59-A6C34878D82A}">
                    <a16:rowId xmlns:a16="http://schemas.microsoft.com/office/drawing/2014/main" val="3942966536"/>
                  </a:ext>
                </a:extLst>
              </a:tr>
              <a:tr h="350105">
                <a:tc>
                  <a:txBody>
                    <a:bodyPr/>
                    <a:lstStyle/>
                    <a:p>
                      <a:r>
                        <a:rPr lang="fr-CA" sz="1400" dirty="0"/>
                        <a:t>Boulangeries et fabrication de tortillas</a:t>
                      </a:r>
                      <a:endParaRPr lang="fr-CA" sz="1400" dirty="0">
                        <a:latin typeface="Bierstadt" panose="020B0004020202020204" pitchFamily="34" charset="0"/>
                      </a:endParaRPr>
                    </a:p>
                  </a:txBody>
                  <a:tcPr/>
                </a:tc>
                <a:tc>
                  <a:txBody>
                    <a:bodyPr/>
                    <a:lstStyle/>
                    <a:p>
                      <a:pPr algn="ctr"/>
                      <a:r>
                        <a:rPr lang="fr-CA" sz="1400" b="1" dirty="0"/>
                        <a:t>13</a:t>
                      </a:r>
                      <a:endParaRPr lang="fr-CA" sz="1400" b="1" dirty="0">
                        <a:latin typeface="Bierstadt" panose="020B0004020202020204" pitchFamily="34" charset="0"/>
                      </a:endParaRPr>
                    </a:p>
                  </a:txBody>
                  <a:tcPr/>
                </a:tc>
                <a:extLst>
                  <a:ext uri="{0D108BD9-81ED-4DB2-BD59-A6C34878D82A}">
                    <a16:rowId xmlns:a16="http://schemas.microsoft.com/office/drawing/2014/main" val="3240360662"/>
                  </a:ext>
                </a:extLst>
              </a:tr>
              <a:tr h="350105">
                <a:tc>
                  <a:txBody>
                    <a:bodyPr/>
                    <a:lstStyle/>
                    <a:p>
                      <a:r>
                        <a:rPr lang="fr-CA" sz="1400" dirty="0"/>
                        <a:t>Fabrication d’autres aliments</a:t>
                      </a:r>
                      <a:endParaRPr lang="fr-CA" sz="1400" dirty="0">
                        <a:latin typeface="Bierstadt" panose="020B0004020202020204" pitchFamily="34" charset="0"/>
                      </a:endParaRPr>
                    </a:p>
                  </a:txBody>
                  <a:tcPr/>
                </a:tc>
                <a:tc>
                  <a:txBody>
                    <a:bodyPr/>
                    <a:lstStyle/>
                    <a:p>
                      <a:pPr algn="ctr"/>
                      <a:r>
                        <a:rPr lang="fr-CA" sz="1400" b="1" dirty="0"/>
                        <a:t>20</a:t>
                      </a:r>
                      <a:endParaRPr lang="fr-CA" sz="1400" b="1" dirty="0">
                        <a:latin typeface="Bierstadt" panose="020B0004020202020204" pitchFamily="34" charset="0"/>
                      </a:endParaRPr>
                    </a:p>
                  </a:txBody>
                  <a:tcPr/>
                </a:tc>
                <a:extLst>
                  <a:ext uri="{0D108BD9-81ED-4DB2-BD59-A6C34878D82A}">
                    <a16:rowId xmlns:a16="http://schemas.microsoft.com/office/drawing/2014/main" val="3423305439"/>
                  </a:ext>
                </a:extLst>
              </a:tr>
              <a:tr h="350105">
                <a:tc>
                  <a:txBody>
                    <a:bodyPr/>
                    <a:lstStyle/>
                    <a:p>
                      <a:r>
                        <a:rPr lang="fr-CA" sz="1400" dirty="0"/>
                        <a:t>Fabrication de boissons</a:t>
                      </a:r>
                      <a:endParaRPr lang="fr-CA" sz="1400" dirty="0">
                        <a:latin typeface="Bierstadt" panose="020B0004020202020204" pitchFamily="34" charset="0"/>
                      </a:endParaRPr>
                    </a:p>
                  </a:txBody>
                  <a:tcPr/>
                </a:tc>
                <a:tc>
                  <a:txBody>
                    <a:bodyPr/>
                    <a:lstStyle/>
                    <a:p>
                      <a:pPr algn="ctr"/>
                      <a:r>
                        <a:rPr lang="fr-CA" sz="1400" b="1" dirty="0"/>
                        <a:t>9</a:t>
                      </a:r>
                      <a:endParaRPr lang="fr-CA" sz="1400" b="1" dirty="0">
                        <a:latin typeface="Bierstadt" panose="020B0004020202020204" pitchFamily="34" charset="0"/>
                      </a:endParaRPr>
                    </a:p>
                  </a:txBody>
                  <a:tcPr/>
                </a:tc>
                <a:extLst>
                  <a:ext uri="{0D108BD9-81ED-4DB2-BD59-A6C34878D82A}">
                    <a16:rowId xmlns:a16="http://schemas.microsoft.com/office/drawing/2014/main" val="4155303949"/>
                  </a:ext>
                </a:extLst>
              </a:tr>
              <a:tr h="350105">
                <a:tc>
                  <a:txBody>
                    <a:bodyPr/>
                    <a:lstStyle/>
                    <a:p>
                      <a:r>
                        <a:rPr lang="fr-CA" sz="1400" dirty="0"/>
                        <a:t>Fabrication du tabac</a:t>
                      </a:r>
                      <a:endParaRPr lang="fr-CA" sz="1400" dirty="0">
                        <a:latin typeface="Bierstadt" panose="020B0004020202020204" pitchFamily="34" charset="0"/>
                      </a:endParaRPr>
                    </a:p>
                  </a:txBody>
                  <a:tcPr/>
                </a:tc>
                <a:tc>
                  <a:txBody>
                    <a:bodyPr/>
                    <a:lstStyle/>
                    <a:p>
                      <a:pPr algn="ctr"/>
                      <a:r>
                        <a:rPr lang="fr-CA" sz="1400" b="1" dirty="0"/>
                        <a:t>0</a:t>
                      </a:r>
                      <a:endParaRPr lang="fr-CA" sz="1400" b="1" dirty="0">
                        <a:latin typeface="Bierstadt" panose="020B0004020202020204" pitchFamily="34" charset="0"/>
                      </a:endParaRPr>
                    </a:p>
                  </a:txBody>
                  <a:tcPr/>
                </a:tc>
                <a:extLst>
                  <a:ext uri="{0D108BD9-81ED-4DB2-BD59-A6C34878D82A}">
                    <a16:rowId xmlns:a16="http://schemas.microsoft.com/office/drawing/2014/main" val="101133637"/>
                  </a:ext>
                </a:extLst>
              </a:tr>
              <a:tr h="350105">
                <a:tc>
                  <a:txBody>
                    <a:bodyPr/>
                    <a:lstStyle/>
                    <a:p>
                      <a:r>
                        <a:rPr lang="fr-CA" sz="1400" dirty="0"/>
                        <a:t>Fabrication de produits du cannabis</a:t>
                      </a:r>
                      <a:endParaRPr lang="fr-CA" sz="1400" dirty="0">
                        <a:latin typeface="Bierstadt" panose="020B0004020202020204" pitchFamily="34" charset="0"/>
                      </a:endParaRPr>
                    </a:p>
                  </a:txBody>
                  <a:tcPr/>
                </a:tc>
                <a:tc>
                  <a:txBody>
                    <a:bodyPr/>
                    <a:lstStyle/>
                    <a:p>
                      <a:pPr algn="ctr"/>
                      <a:r>
                        <a:rPr lang="fr-CA" sz="1400" b="1" dirty="0"/>
                        <a:t>0</a:t>
                      </a:r>
                      <a:endParaRPr lang="fr-CA" sz="1400" b="1" dirty="0">
                        <a:latin typeface="Bierstadt" panose="020B0004020202020204" pitchFamily="34" charset="0"/>
                      </a:endParaRPr>
                    </a:p>
                  </a:txBody>
                  <a:tcPr/>
                </a:tc>
                <a:extLst>
                  <a:ext uri="{0D108BD9-81ED-4DB2-BD59-A6C34878D82A}">
                    <a16:rowId xmlns:a16="http://schemas.microsoft.com/office/drawing/2014/main" val="3528538516"/>
                  </a:ext>
                </a:extLst>
              </a:tr>
            </a:tbl>
          </a:graphicData>
        </a:graphic>
      </p:graphicFrame>
    </p:spTree>
    <p:extLst>
      <p:ext uri="{BB962C8B-B14F-4D97-AF65-F5344CB8AC3E}">
        <p14:creationId xmlns:p14="http://schemas.microsoft.com/office/powerpoint/2010/main" val="2505140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351531" y="2471278"/>
            <a:ext cx="2454052" cy="1931311"/>
          </a:xfrm>
        </p:spPr>
        <p:txBody>
          <a:bodyPr vert="horz" lIns="91440" tIns="45720" rIns="91440" bIns="45720" rtlCol="0" anchor="t">
            <a:normAutofit/>
          </a:bodyPr>
          <a:lstStyle/>
          <a:p>
            <a:pPr>
              <a:lnSpc>
                <a:spcPct val="90000"/>
              </a:lnSpc>
            </a:pPr>
            <a:r>
              <a:rPr lang="en-US" sz="2500" b="1" dirty="0">
                <a:solidFill>
                  <a:schemeClr val="bg1"/>
                </a:solidFill>
              </a:rPr>
              <a:t>Portrait de la transformation </a:t>
            </a:r>
            <a:r>
              <a:rPr lang="en-US" sz="2500" b="1" dirty="0" err="1">
                <a:solidFill>
                  <a:schemeClr val="bg1"/>
                </a:solidFill>
              </a:rPr>
              <a:t>alimentaire</a:t>
            </a:r>
            <a:br>
              <a:rPr lang="en-US" sz="2500" b="1" dirty="0">
                <a:solidFill>
                  <a:schemeClr val="bg1"/>
                </a:solidFill>
              </a:rPr>
            </a:br>
            <a:r>
              <a:rPr lang="en-US" sz="2000" dirty="0">
                <a:solidFill>
                  <a:schemeClr val="bg1"/>
                </a:solidFill>
              </a:rPr>
              <a:t>MRC de </a:t>
            </a:r>
            <a:r>
              <a:rPr lang="en-US" sz="2000" dirty="0" err="1">
                <a:solidFill>
                  <a:schemeClr val="bg1"/>
                </a:solidFill>
              </a:rPr>
              <a:t>L’Érable</a:t>
            </a:r>
            <a:endParaRPr lang="en-US" sz="2500" b="1" dirty="0">
              <a:solidFill>
                <a:schemeClr val="bg1"/>
              </a:solidFill>
            </a:endParaRPr>
          </a:p>
        </p:txBody>
      </p:sp>
      <p:sp>
        <p:nvSpPr>
          <p:cNvPr id="25"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27" name="Rectangle 26">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0" name="ZoneTexte 2">
            <a:extLst>
              <a:ext uri="{FF2B5EF4-FFF2-40B4-BE49-F238E27FC236}">
                <a16:creationId xmlns:a16="http://schemas.microsoft.com/office/drawing/2014/main" id="{72B66262-B251-4FCC-8FE2-1402D24E25FB}"/>
              </a:ext>
            </a:extLst>
          </p:cNvPr>
          <p:cNvSpPr txBox="1"/>
          <p:nvPr/>
        </p:nvSpPr>
        <p:spPr>
          <a:xfrm>
            <a:off x="4706578" y="589721"/>
            <a:ext cx="7166108" cy="5535307"/>
          </a:xfrm>
          <a:prstGeom prst="rect">
            <a:avLst/>
          </a:prstGeom>
        </p:spPr>
        <p:txBody>
          <a:bodyPr vert="horz" lIns="91440" tIns="45720" rIns="91440" bIns="45720" rtlCol="0" anchor="ctr">
            <a:normAutofit/>
          </a:bodyPr>
          <a:lstStyle/>
          <a:p>
            <a:pPr marL="342900" marR="0" lvl="0" indent="-342900" algn="l" defTabSz="457200" rtl="0" eaLnBrk="1" fontAlgn="auto" latinLnBrk="0" hangingPunct="1">
              <a:lnSpc>
                <a:spcPct val="100000"/>
              </a:lnSpc>
              <a:spcBef>
                <a:spcPts val="1000"/>
              </a:spcBef>
              <a:spcAft>
                <a:spcPts val="0"/>
              </a:spcAft>
              <a:buClr>
                <a:srgbClr val="E84C22"/>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lang="fr-CA" sz="2800" b="1" dirty="0">
                <a:solidFill>
                  <a:prstClr val="black">
                    <a:lumMod val="75000"/>
                    <a:lumOff val="25000"/>
                  </a:prstClr>
                </a:solidFill>
                <a:latin typeface="Bierstadt" panose="020B0004020202020204" pitchFamily="34" charset="0"/>
              </a:rPr>
              <a:t>38</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établissements de transformation bioalimentaire à vocation marchante</a:t>
            </a:r>
          </a:p>
          <a:p>
            <a:pPr marL="342900" marR="0" lvl="0" indent="-342900" algn="l" defTabSz="457200" rtl="0" eaLnBrk="1" fontAlgn="auto" latinLnBrk="0" hangingPunct="1">
              <a:lnSpc>
                <a:spcPct val="100000"/>
              </a:lnSpc>
              <a:spcBef>
                <a:spcPts val="1000"/>
              </a:spcBef>
              <a:spcAft>
                <a:spcPts val="0"/>
              </a:spcAft>
              <a:buClr>
                <a:srgbClr val="E84C22"/>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lang="fr-CA" sz="3200" b="1" dirty="0">
                <a:solidFill>
                  <a:prstClr val="black">
                    <a:lumMod val="75000"/>
                    <a:lumOff val="25000"/>
                  </a:prstClr>
                </a:solidFill>
                <a:latin typeface="Bierstadt" panose="020B0004020202020204" pitchFamily="34" charset="0"/>
              </a:rPr>
              <a:t>3</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organismes communautaires ayant des activités de transformation alimentaire </a:t>
            </a:r>
          </a:p>
          <a:p>
            <a:pPr marL="342900" marR="0" lvl="0" indent="-342900" algn="l" defTabSz="457200" rtl="0" eaLnBrk="1" fontAlgn="auto" latinLnBrk="0" hangingPunct="1">
              <a:lnSpc>
                <a:spcPct val="100000"/>
              </a:lnSpc>
              <a:spcBef>
                <a:spcPts val="1000"/>
              </a:spcBef>
              <a:spcAft>
                <a:spcPts val="0"/>
              </a:spcAft>
              <a:buClr>
                <a:srgbClr val="E84C22"/>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Des équipements de transformation variés à l’échelle de la MRC :</a:t>
            </a:r>
          </a:p>
          <a:p>
            <a:pPr marL="800100" marR="0" lvl="1" indent="-342900" algn="l" defTabSz="457200" rtl="0" eaLnBrk="1" fontAlgn="auto" latinLnBrk="0" hangingPunct="1">
              <a:lnSpc>
                <a:spcPct val="100000"/>
              </a:lnSpc>
              <a:spcBef>
                <a:spcPts val="1000"/>
              </a:spcBef>
              <a:spcAft>
                <a:spcPts val="0"/>
              </a:spcAft>
              <a:buClr>
                <a:srgbClr val="E84C22"/>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lang="fr-CA" sz="2800" b="1" dirty="0">
                <a:solidFill>
                  <a:prstClr val="black">
                    <a:lumMod val="75000"/>
                    <a:lumOff val="25000"/>
                  </a:prstClr>
                </a:solidFill>
                <a:latin typeface="Bierstadt" panose="020B0004020202020204" pitchFamily="34" charset="0"/>
              </a:rPr>
              <a:t>3</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équipements d’entreposage</a:t>
            </a:r>
            <a:endPar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endParaRPr>
          </a:p>
          <a:p>
            <a:pPr marL="800100" marR="0" lvl="1" indent="-342900" algn="l" defTabSz="457200" rtl="0" eaLnBrk="1" fontAlgn="auto" latinLnBrk="0" hangingPunct="1">
              <a:lnSpc>
                <a:spcPct val="100000"/>
              </a:lnSpc>
              <a:spcBef>
                <a:spcPts val="1000"/>
              </a:spcBef>
              <a:spcAft>
                <a:spcPts val="0"/>
              </a:spcAft>
              <a:buClr>
                <a:srgbClr val="E84C22"/>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lang="fr-CA" sz="2800" b="1" dirty="0">
                <a:solidFill>
                  <a:prstClr val="black">
                    <a:lumMod val="75000"/>
                    <a:lumOff val="25000"/>
                  </a:prstClr>
                </a:solidFill>
                <a:latin typeface="Bierstadt" panose="020B0004020202020204" pitchFamily="34" charset="0"/>
              </a:rPr>
              <a:t>3</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équipements de réfrigération/congélation </a:t>
            </a:r>
            <a:endPar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endParaRPr>
          </a:p>
          <a:p>
            <a:pPr marL="800100" marR="0" lvl="1" indent="-342900" algn="l" defTabSz="457200" rtl="0" eaLnBrk="1" fontAlgn="auto" latinLnBrk="0" hangingPunct="1">
              <a:lnSpc>
                <a:spcPct val="100000"/>
              </a:lnSpc>
              <a:spcBef>
                <a:spcPts val="1000"/>
              </a:spcBef>
              <a:spcAft>
                <a:spcPts val="0"/>
              </a:spcAft>
              <a:buClr>
                <a:srgbClr val="E84C22"/>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lang="fr-CA" sz="2800" b="1" dirty="0">
                <a:solidFill>
                  <a:prstClr val="black">
                    <a:lumMod val="75000"/>
                    <a:lumOff val="25000"/>
                  </a:prstClr>
                </a:solidFill>
                <a:latin typeface="Bierstadt" panose="020B0004020202020204" pitchFamily="34" charset="0"/>
              </a:rPr>
              <a:t>3</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équipements de transformation </a:t>
            </a:r>
            <a:endPar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rgbClr val="E84C22"/>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lang="fr-CA" sz="2800" b="1" dirty="0">
                <a:solidFill>
                  <a:prstClr val="black">
                    <a:lumMod val="75000"/>
                    <a:lumOff val="25000"/>
                  </a:prstClr>
                </a:solidFill>
                <a:latin typeface="Bierstadt" panose="020B0004020202020204" pitchFamily="34" charset="0"/>
              </a:rPr>
              <a:t>1</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organisation ouverte à la mutualisation d’équipements </a:t>
            </a:r>
            <a:endPar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endParaRPr>
          </a:p>
        </p:txBody>
      </p:sp>
    </p:spTree>
    <p:extLst>
      <p:ext uri="{BB962C8B-B14F-4D97-AF65-F5344CB8AC3E}">
        <p14:creationId xmlns:p14="http://schemas.microsoft.com/office/powerpoint/2010/main" val="1220415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3"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4"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95"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96"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97"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98"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9"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0"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1"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02"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3"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4"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6" name="Group 105">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07"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8"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9"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10"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11"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12"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13"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14"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15"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6"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17"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8"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20" name="Rectangle 119">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2"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24" name="Rectangle 123">
            <a:extLst>
              <a:ext uri="{FF2B5EF4-FFF2-40B4-BE49-F238E27FC236}">
                <a16:creationId xmlns:a16="http://schemas.microsoft.com/office/drawing/2014/main" id="{0B8CC013-B961-4488-B78C-A13810C9B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6" name="Rectangle 125">
            <a:extLst>
              <a:ext uri="{FF2B5EF4-FFF2-40B4-BE49-F238E27FC236}">
                <a16:creationId xmlns:a16="http://schemas.microsoft.com/office/drawing/2014/main" id="{70A209F0-70C9-4B01-A80D-8C5FD144A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5CF06D-837F-4E3D-B535-9C40CB52EC6E}"/>
              </a:ext>
            </a:extLst>
          </p:cNvPr>
          <p:cNvSpPr>
            <a:spLocks noGrp="1"/>
          </p:cNvSpPr>
          <p:nvPr>
            <p:ph type="title"/>
          </p:nvPr>
        </p:nvSpPr>
        <p:spPr>
          <a:xfrm>
            <a:off x="540279" y="967417"/>
            <a:ext cx="5280460" cy="3943250"/>
          </a:xfrm>
        </p:spPr>
        <p:txBody>
          <a:bodyPr vert="horz" lIns="91440" tIns="45720" rIns="91440" bIns="45720" rtlCol="0" anchor="b">
            <a:normAutofit/>
          </a:bodyPr>
          <a:lstStyle/>
          <a:p>
            <a:r>
              <a:rPr lang="en-US">
                <a:solidFill>
                  <a:srgbClr val="FEFFFF"/>
                </a:solidFill>
              </a:rPr>
              <a:t>Distribution</a:t>
            </a:r>
            <a:endParaRPr lang="en-US" dirty="0">
              <a:solidFill>
                <a:srgbClr val="FEFFFF"/>
              </a:solidFill>
            </a:endParaRPr>
          </a:p>
        </p:txBody>
      </p:sp>
      <p:sp>
        <p:nvSpPr>
          <p:cNvPr id="128" name="Freeform 27">
            <a:extLst>
              <a:ext uri="{FF2B5EF4-FFF2-40B4-BE49-F238E27FC236}">
                <a16:creationId xmlns:a16="http://schemas.microsoft.com/office/drawing/2014/main" id="{19B43B94-4C22-4B26-B9FD-985AEA992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7" name="Graphic 6">
            <a:extLst>
              <a:ext uri="{FF2B5EF4-FFF2-40B4-BE49-F238E27FC236}">
                <a16:creationId xmlns:a16="http://schemas.microsoft.com/office/drawing/2014/main" id="{F73A6A22-043C-A8F6-73FC-0D1D2623B89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074745" y="1349117"/>
            <a:ext cx="4153750" cy="4153750"/>
          </a:xfrm>
          <a:prstGeom prst="rect">
            <a:avLst/>
          </a:prstGeom>
        </p:spPr>
      </p:pic>
    </p:spTree>
    <p:extLst>
      <p:ext uri="{BB962C8B-B14F-4D97-AF65-F5344CB8AC3E}">
        <p14:creationId xmlns:p14="http://schemas.microsoft.com/office/powerpoint/2010/main" val="941140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2"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3"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4"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5"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6"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7"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8"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9"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60"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1"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2"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3"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5" name="Group 64">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66"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7"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8"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9"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70"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1"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2"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3"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4"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5"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6"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7"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9" name="Rectangle 78">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1"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83" name="Rectangle 82">
            <a:extLst>
              <a:ext uri="{FF2B5EF4-FFF2-40B4-BE49-F238E27FC236}">
                <a16:creationId xmlns:a16="http://schemas.microsoft.com/office/drawing/2014/main" id="{0B8CC013-B961-4488-B78C-A13810C9B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5" name="Rectangle 84">
            <a:extLst>
              <a:ext uri="{FF2B5EF4-FFF2-40B4-BE49-F238E27FC236}">
                <a16:creationId xmlns:a16="http://schemas.microsoft.com/office/drawing/2014/main" id="{70A209F0-70C9-4B01-A80D-8C5FD144A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5CF06D-837F-4E3D-B535-9C40CB52EC6E}"/>
              </a:ext>
            </a:extLst>
          </p:cNvPr>
          <p:cNvSpPr>
            <a:spLocks noGrp="1"/>
          </p:cNvSpPr>
          <p:nvPr>
            <p:ph type="title"/>
          </p:nvPr>
        </p:nvSpPr>
        <p:spPr>
          <a:xfrm>
            <a:off x="540279" y="967417"/>
            <a:ext cx="5280460" cy="3943250"/>
          </a:xfrm>
        </p:spPr>
        <p:txBody>
          <a:bodyPr vert="horz" lIns="91440" tIns="45720" rIns="91440" bIns="45720" rtlCol="0" anchor="b">
            <a:normAutofit/>
          </a:bodyPr>
          <a:lstStyle/>
          <a:p>
            <a:r>
              <a:rPr lang="en-US" dirty="0">
                <a:solidFill>
                  <a:srgbClr val="FEFFFF"/>
                </a:solidFill>
              </a:rPr>
              <a:t>Portrait socio-sanitaire</a:t>
            </a:r>
          </a:p>
        </p:txBody>
      </p:sp>
      <p:sp>
        <p:nvSpPr>
          <p:cNvPr id="87" name="Freeform 27">
            <a:extLst>
              <a:ext uri="{FF2B5EF4-FFF2-40B4-BE49-F238E27FC236}">
                <a16:creationId xmlns:a16="http://schemas.microsoft.com/office/drawing/2014/main" id="{19B43B94-4C22-4B26-B9FD-985AEA992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7" name="Graphic 6" descr="Contact">
            <a:extLst>
              <a:ext uri="{FF2B5EF4-FFF2-40B4-BE49-F238E27FC236}">
                <a16:creationId xmlns:a16="http://schemas.microsoft.com/office/drawing/2014/main" id="{F73A6A22-043C-A8F6-73FC-0D1D2623B8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74745" y="1349117"/>
            <a:ext cx="4153750" cy="4153750"/>
          </a:xfrm>
          <a:prstGeom prst="rect">
            <a:avLst/>
          </a:prstGeom>
        </p:spPr>
      </p:pic>
    </p:spTree>
    <p:extLst>
      <p:ext uri="{BB962C8B-B14F-4D97-AF65-F5344CB8AC3E}">
        <p14:creationId xmlns:p14="http://schemas.microsoft.com/office/powerpoint/2010/main" val="4027430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351531" y="2795157"/>
            <a:ext cx="2454052" cy="1797619"/>
          </a:xfrm>
        </p:spPr>
        <p:txBody>
          <a:bodyPr vert="horz" lIns="91440" tIns="45720" rIns="91440" bIns="45720" rtlCol="0" anchor="t">
            <a:normAutofit/>
          </a:bodyPr>
          <a:lstStyle/>
          <a:p>
            <a:pPr>
              <a:lnSpc>
                <a:spcPct val="90000"/>
              </a:lnSpc>
            </a:pPr>
            <a:r>
              <a:rPr lang="fr-CA" sz="2500" b="1" dirty="0">
                <a:solidFill>
                  <a:schemeClr val="bg1"/>
                </a:solidFill>
              </a:rPr>
              <a:t>Les déserts alimentaires</a:t>
            </a:r>
            <a:br>
              <a:rPr lang="fr-CA" sz="2500" b="1" dirty="0">
                <a:solidFill>
                  <a:schemeClr val="bg1"/>
                </a:solidFill>
              </a:rPr>
            </a:br>
            <a:r>
              <a:rPr lang="fr-CA" sz="2000" dirty="0">
                <a:solidFill>
                  <a:schemeClr val="bg1"/>
                </a:solidFill>
              </a:rPr>
              <a:t>MRC de L’Érable</a:t>
            </a:r>
            <a:endParaRPr lang="fr-CA" sz="2500" b="1" dirty="0">
              <a:solidFill>
                <a:schemeClr val="bg1"/>
              </a:solidFill>
            </a:endParaRPr>
          </a:p>
        </p:txBody>
      </p:sp>
      <p:sp>
        <p:nvSpPr>
          <p:cNvPr id="25"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27" name="Rectangle 26">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0" name="ZoneTexte 2">
            <a:extLst>
              <a:ext uri="{FF2B5EF4-FFF2-40B4-BE49-F238E27FC236}">
                <a16:creationId xmlns:a16="http://schemas.microsoft.com/office/drawing/2014/main" id="{72B66262-B251-4FCC-8FE2-1402D24E25FB}"/>
              </a:ext>
            </a:extLst>
          </p:cNvPr>
          <p:cNvSpPr txBox="1"/>
          <p:nvPr/>
        </p:nvSpPr>
        <p:spPr>
          <a:xfrm>
            <a:off x="4706578" y="769257"/>
            <a:ext cx="7166108" cy="5355771"/>
          </a:xfrm>
          <a:prstGeom prst="rect">
            <a:avLst/>
          </a:prstGeom>
        </p:spPr>
        <p:txBody>
          <a:bodyPr vert="horz" lIns="91440" tIns="45720" rIns="91440" bIns="45720" rtlCol="0" anchor="t">
            <a:normAutofit/>
          </a:bodyPr>
          <a:lstStyle/>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Définition :</a:t>
            </a:r>
          </a:p>
          <a:p>
            <a:pPr marL="742950" marR="0" lvl="1" indent="-28575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Zone où les habitants n’ont pas accès à une </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source d’aliments sains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et à </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coût acceptable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et dont la population est </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défavorisée socioéconomiquement</a:t>
            </a:r>
            <a:endPar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Critères objectifs :</a:t>
            </a:r>
          </a:p>
          <a:p>
            <a:pPr marL="742950" marR="0" lvl="1" indent="-28575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Milieu urbain : &gt; 1km d’une épicerie diversifiée</a:t>
            </a:r>
          </a:p>
          <a:p>
            <a:pPr marL="742950" marR="0" lvl="1" indent="-28575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Milieu rural : municipalité ayant 0 épicerie diversifiée</a:t>
            </a:r>
          </a:p>
          <a:p>
            <a:pPr marL="742950" marR="0" lvl="1" indent="-28575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Milieu urbain ET rural : indice 4 ou 5 de défavorisation</a:t>
            </a:r>
          </a:p>
          <a:p>
            <a:pPr marL="285750" marR="0" lvl="0" indent="-28575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22</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déserts alimentaires dans le Centre-du-Québec</a:t>
            </a:r>
          </a:p>
          <a:p>
            <a:pPr marL="285750" marR="0" lvl="0" indent="-28575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1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désert alimentaire dans la MRC de </a:t>
            </a:r>
            <a:r>
              <a:rPr lang="fr-CA" sz="2000" dirty="0">
                <a:solidFill>
                  <a:prstClr val="black">
                    <a:lumMod val="75000"/>
                    <a:lumOff val="25000"/>
                  </a:prstClr>
                </a:solidFill>
                <a:latin typeface="Bierstadt" panose="020B0004020202020204" pitchFamily="34" charset="0"/>
              </a:rPr>
              <a:t>L’Érable</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à Villeroy</a:t>
            </a:r>
          </a:p>
        </p:txBody>
      </p:sp>
    </p:spTree>
    <p:extLst>
      <p:ext uri="{BB962C8B-B14F-4D97-AF65-F5344CB8AC3E}">
        <p14:creationId xmlns:p14="http://schemas.microsoft.com/office/powerpoint/2010/main" val="2628157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25000"/>
                <a:lumOff val="75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Rectangle 11">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843390" y="512902"/>
            <a:ext cx="9651924" cy="1452704"/>
          </a:xfrm>
        </p:spPr>
        <p:txBody>
          <a:bodyPr>
            <a:normAutofit/>
          </a:bodyPr>
          <a:lstStyle/>
          <a:p>
            <a:r>
              <a:rPr lang="fr-CA" sz="2800" b="1">
                <a:solidFill>
                  <a:srgbClr val="FEFFFF"/>
                </a:solidFill>
              </a:rPr>
              <a:t>Visualisation du désert alimentaire</a:t>
            </a:r>
            <a:br>
              <a:rPr lang="fr-CA" sz="2800" b="1">
                <a:solidFill>
                  <a:srgbClr val="FEFFFF"/>
                </a:solidFill>
              </a:rPr>
            </a:br>
            <a:r>
              <a:rPr lang="fr-CA" sz="2400">
                <a:solidFill>
                  <a:srgbClr val="FEFFFF"/>
                </a:solidFill>
              </a:rPr>
              <a:t>MRC de L’Érable</a:t>
            </a:r>
            <a:endParaRPr lang="fr-CA" sz="2800" dirty="0">
              <a:solidFill>
                <a:schemeClr val="bg1"/>
              </a:solidFill>
            </a:endParaRPr>
          </a:p>
        </p:txBody>
      </p:sp>
      <p:sp>
        <p:nvSpPr>
          <p:cNvPr id="18"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11" name="Image 10">
            <a:extLst>
              <a:ext uri="{FF2B5EF4-FFF2-40B4-BE49-F238E27FC236}">
                <a16:creationId xmlns:a16="http://schemas.microsoft.com/office/drawing/2014/main" id="{90234AE0-9F5C-4FBC-9504-28D5BD63747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87386" y="2306696"/>
            <a:ext cx="4087078" cy="4539188"/>
          </a:xfrm>
          <a:prstGeom prst="rect">
            <a:avLst/>
          </a:prstGeom>
        </p:spPr>
      </p:pic>
      <p:sp>
        <p:nvSpPr>
          <p:cNvPr id="9" name="ZoneTexte 8">
            <a:extLst>
              <a:ext uri="{FF2B5EF4-FFF2-40B4-BE49-F238E27FC236}">
                <a16:creationId xmlns:a16="http://schemas.microsoft.com/office/drawing/2014/main" id="{B06E1A9D-1AFD-4743-9B30-2055546D411C}"/>
              </a:ext>
            </a:extLst>
          </p:cNvPr>
          <p:cNvSpPr txBox="1"/>
          <p:nvPr/>
        </p:nvSpPr>
        <p:spPr>
          <a:xfrm>
            <a:off x="672032" y="3952400"/>
            <a:ext cx="4562698" cy="1259894"/>
          </a:xfrm>
          <a:prstGeom prst="rect">
            <a:avLst/>
          </a:prstGeom>
        </p:spPr>
        <p:txBody>
          <a:bodyPr vert="horz" lIns="91440" tIns="45720" rIns="91440" bIns="45720" rtlCol="0">
            <a:normAutofit/>
          </a:bodyPr>
          <a:lstStyle/>
          <a:p>
            <a:pPr marL="0" marR="0" lvl="0" indent="0" fontAlgn="auto">
              <a:spcBef>
                <a:spcPts val="1000"/>
              </a:spcBef>
              <a:buClr>
                <a:schemeClr val="accent1"/>
              </a:buClr>
              <a:buSzTx/>
              <a:buFont typeface="Wingdings 3" charset="2"/>
              <a:buChar char=""/>
              <a:tabLst/>
              <a:defRPr/>
            </a:pPr>
            <a:r>
              <a:rPr kumimoji="0" lang="fr-CA" b="1" i="0" u="none" strike="noStrike" cap="none" spc="0" normalizeH="0" baseline="0">
                <a:ln>
                  <a:noFill/>
                </a:ln>
                <a:solidFill>
                  <a:schemeClr val="tx1">
                    <a:lumMod val="75000"/>
                    <a:lumOff val="25000"/>
                  </a:schemeClr>
                </a:solidFill>
                <a:effectLst/>
                <a:uLnTx/>
                <a:uFillTx/>
              </a:rPr>
              <a:t>L’unique désert alimentaire de la MRC de L’Érable, situé à Villeroy</a:t>
            </a:r>
            <a:endParaRPr kumimoji="0" lang="fr-CA" b="1" i="0" u="none" strike="noStrike" cap="none" spc="0" normalizeH="0" baseline="0" dirty="0">
              <a:ln>
                <a:noFill/>
              </a:ln>
              <a:solidFill>
                <a:schemeClr val="tx1">
                  <a:lumMod val="75000"/>
                  <a:lumOff val="25000"/>
                </a:schemeClr>
              </a:solidFill>
              <a:effectLst/>
              <a:uLnTx/>
              <a:uFillTx/>
            </a:endParaRPr>
          </a:p>
        </p:txBody>
      </p:sp>
    </p:spTree>
    <p:extLst>
      <p:ext uri="{BB962C8B-B14F-4D97-AF65-F5344CB8AC3E}">
        <p14:creationId xmlns:p14="http://schemas.microsoft.com/office/powerpoint/2010/main" val="1723489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351531" y="2538124"/>
            <a:ext cx="2707549" cy="1797619"/>
          </a:xfrm>
        </p:spPr>
        <p:txBody>
          <a:bodyPr vert="horz" lIns="91440" tIns="45720" rIns="91440" bIns="45720" rtlCol="0" anchor="t">
            <a:normAutofit fontScale="90000"/>
          </a:bodyPr>
          <a:lstStyle/>
          <a:p>
            <a:pPr>
              <a:lnSpc>
                <a:spcPct val="90000"/>
              </a:lnSpc>
            </a:pPr>
            <a:r>
              <a:rPr lang="fr-CA" sz="2800" b="1" dirty="0">
                <a:solidFill>
                  <a:schemeClr val="bg1"/>
                </a:solidFill>
              </a:rPr>
              <a:t>Les marais alimentaires et l’environnement des écoles secondaires</a:t>
            </a:r>
            <a:br>
              <a:rPr lang="fr-CA" sz="2500" b="1" dirty="0">
                <a:solidFill>
                  <a:schemeClr val="bg1"/>
                </a:solidFill>
              </a:rPr>
            </a:br>
            <a:r>
              <a:rPr lang="fr-CA" sz="2200" dirty="0">
                <a:solidFill>
                  <a:schemeClr val="bg1"/>
                </a:solidFill>
              </a:rPr>
              <a:t>MRC de L’Érable</a:t>
            </a:r>
            <a:endParaRPr lang="fr-CA" sz="2500" b="1" dirty="0">
              <a:solidFill>
                <a:schemeClr val="bg1"/>
              </a:solidFill>
            </a:endParaRPr>
          </a:p>
        </p:txBody>
      </p:sp>
      <p:sp>
        <p:nvSpPr>
          <p:cNvPr id="25"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27" name="Rectangle 26">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0" name="ZoneTexte 2">
            <a:extLst>
              <a:ext uri="{FF2B5EF4-FFF2-40B4-BE49-F238E27FC236}">
                <a16:creationId xmlns:a16="http://schemas.microsoft.com/office/drawing/2014/main" id="{72B66262-B251-4FCC-8FE2-1402D24E25FB}"/>
              </a:ext>
            </a:extLst>
          </p:cNvPr>
          <p:cNvSpPr txBox="1"/>
          <p:nvPr/>
        </p:nvSpPr>
        <p:spPr>
          <a:xfrm>
            <a:off x="4706578" y="769257"/>
            <a:ext cx="7166108" cy="5648321"/>
          </a:xfrm>
          <a:prstGeom prst="rect">
            <a:avLst/>
          </a:prstGeom>
        </p:spPr>
        <p:txBody>
          <a:bodyPr vert="horz" lIns="91440" tIns="45720" rIns="91440" bIns="45720" rtlCol="0" anchor="t">
            <a:normAutofit lnSpcReduction="10000"/>
          </a:bodyPr>
          <a:lstStyle/>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Définition :</a:t>
            </a:r>
          </a:p>
          <a:p>
            <a:pPr marL="800100" marR="0" lvl="1" indent="-342900" algn="l" defTabSz="457200" rtl="0" eaLnBrk="1" fontAlgn="auto" latinLnBrk="0" hangingPunct="1">
              <a:lnSpc>
                <a:spcPct val="100000"/>
              </a:lnSpc>
              <a:spcBef>
                <a:spcPts val="1000"/>
              </a:spcBef>
              <a:spcAft>
                <a:spcPts val="120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Secteurs où </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les aliments de faible valeur nutritive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(dépanneurs et restauration rapide) sont </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facilement accessibles</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et </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plus nombreux que les aliments sains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(commerces alimentaires diversifiés)</a:t>
            </a: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Le cas des écoles secondaires et de leurs territoires (rayon de 750m) :</a:t>
            </a:r>
          </a:p>
          <a:p>
            <a:pPr marL="800100" marR="0" lvl="1"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Une population clé</a:t>
            </a:r>
          </a:p>
          <a:p>
            <a:pPr marL="800100" marR="0" lvl="1" indent="-342900" algn="l" defTabSz="457200" rtl="0" eaLnBrk="1" fontAlgn="auto" latinLnBrk="0" hangingPunct="1">
              <a:lnSpc>
                <a:spcPct val="100000"/>
              </a:lnSpc>
              <a:spcBef>
                <a:spcPts val="1000"/>
              </a:spcBef>
              <a:spcAft>
                <a:spcPts val="120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Des milieux d’influence</a:t>
            </a:r>
          </a:p>
          <a:p>
            <a:pPr marL="285750" marR="0" lvl="0" indent="-285750" algn="l" defTabSz="457200" rtl="0" eaLnBrk="1" fontAlgn="auto" latinLnBrk="0" hangingPunct="1">
              <a:lnSpc>
                <a:spcPct val="100000"/>
              </a:lnSpc>
              <a:spcBef>
                <a:spcPts val="1000"/>
              </a:spcBef>
              <a:spcAft>
                <a:spcPts val="120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L’École Polyvalente la Samare et l’École Prince-</a:t>
            </a:r>
            <a:r>
              <a:rPr kumimoji="0" lang="fr-CA" sz="2000" b="0" i="0" u="none" strike="noStrike" kern="1200" cap="none" spc="0" normalizeH="0" baseline="0" noProof="0" dirty="0" err="1">
                <a:ln>
                  <a:noFill/>
                </a:ln>
                <a:solidFill>
                  <a:prstClr val="black">
                    <a:lumMod val="75000"/>
                    <a:lumOff val="25000"/>
                  </a:prstClr>
                </a:solidFill>
                <a:effectLst/>
                <a:uLnTx/>
                <a:uFillTx/>
                <a:latin typeface="Bierstadt" panose="020B0004020202020204" pitchFamily="34" charset="0"/>
                <a:ea typeface="+mn-ea"/>
                <a:cs typeface="+mn-cs"/>
              </a:rPr>
              <a:t>Daveluy</a:t>
            </a:r>
            <a:r>
              <a:rPr lang="fr-CA" sz="2000" dirty="0">
                <a:solidFill>
                  <a:prstClr val="black">
                    <a:lumMod val="75000"/>
                    <a:lumOff val="25000"/>
                  </a:prstClr>
                </a:solidFill>
                <a:latin typeface="Bierstadt" panose="020B0004020202020204" pitchFamily="34" charset="0"/>
              </a:rPr>
              <a:t>, les deux écoles secondaires de la MRC de L’Érable, possèdent chacune dans un rayon de 750m :</a:t>
            </a:r>
          </a:p>
          <a:p>
            <a:pPr marL="742950" lvl="1" indent="-285750">
              <a:spcBef>
                <a:spcPts val="1000"/>
              </a:spcBef>
              <a:buClr>
                <a:schemeClr val="accent1"/>
              </a:buClr>
              <a:buFont typeface="Wingdings 3" charset="2"/>
              <a:buChar char=""/>
              <a:defRPr/>
            </a:pPr>
            <a:r>
              <a:rPr lang="fr-CA" sz="2000" b="1" dirty="0">
                <a:solidFill>
                  <a:prstClr val="black">
                    <a:lumMod val="75000"/>
                    <a:lumOff val="25000"/>
                  </a:prstClr>
                </a:solidFill>
                <a:latin typeface="Bierstadt" panose="020B0004020202020204" pitchFamily="34" charset="0"/>
              </a:rPr>
              <a:t>1 restaurant rapide</a:t>
            </a:r>
            <a:r>
              <a:rPr lang="fr-CA" sz="2000" dirty="0">
                <a:solidFill>
                  <a:prstClr val="black">
                    <a:lumMod val="75000"/>
                    <a:lumOff val="25000"/>
                  </a:prstClr>
                </a:solidFill>
                <a:latin typeface="Bierstadt" panose="020B0004020202020204" pitchFamily="34" charset="0"/>
              </a:rPr>
              <a:t> commerce d’alimentation </a:t>
            </a:r>
          </a:p>
          <a:p>
            <a:pPr marL="742950" lvl="1" indent="-285750">
              <a:spcBef>
                <a:spcPts val="1000"/>
              </a:spcBef>
              <a:buClr>
                <a:schemeClr val="accent1"/>
              </a:buClr>
              <a:buFont typeface="Wingdings 3" charset="2"/>
              <a:buChar char=""/>
              <a:defRPr/>
            </a:pPr>
            <a:r>
              <a:rPr lang="fr-CA" sz="2000" b="1" dirty="0">
                <a:solidFill>
                  <a:prstClr val="black">
                    <a:lumMod val="75000"/>
                    <a:lumOff val="25000"/>
                  </a:prstClr>
                </a:solidFill>
                <a:latin typeface="Bierstadt" panose="020B0004020202020204" pitchFamily="34" charset="0"/>
              </a:rPr>
              <a:t>Aucun </a:t>
            </a:r>
            <a:r>
              <a:rPr lang="fr-CA" sz="2000" dirty="0">
                <a:solidFill>
                  <a:prstClr val="black">
                    <a:lumMod val="75000"/>
                    <a:lumOff val="25000"/>
                  </a:prstClr>
                </a:solidFill>
                <a:latin typeface="Bierstadt" panose="020B0004020202020204" pitchFamily="34" charset="0"/>
              </a:rPr>
              <a:t>commerce d’alimentation</a:t>
            </a:r>
            <a:endPar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endParaRPr>
          </a:p>
        </p:txBody>
      </p:sp>
    </p:spTree>
    <p:extLst>
      <p:ext uri="{BB962C8B-B14F-4D97-AF65-F5344CB8AC3E}">
        <p14:creationId xmlns:p14="http://schemas.microsoft.com/office/powerpoint/2010/main" val="1542492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0" name="Rectangle 22">
            <a:extLst>
              <a:ext uri="{FF2B5EF4-FFF2-40B4-BE49-F238E27FC236}">
                <a16:creationId xmlns:a16="http://schemas.microsoft.com/office/drawing/2014/main" id="{FBFE3618-8387-4153-870E-99EA1B978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649224" y="645106"/>
            <a:ext cx="6917903" cy="1259894"/>
          </a:xfrm>
        </p:spPr>
        <p:txBody>
          <a:bodyPr vert="horz" lIns="91440" tIns="45720" rIns="91440" bIns="45720" rtlCol="0" anchor="t">
            <a:normAutofit/>
          </a:bodyPr>
          <a:lstStyle/>
          <a:p>
            <a:pPr>
              <a:lnSpc>
                <a:spcPct val="90000"/>
              </a:lnSpc>
            </a:pPr>
            <a:r>
              <a:rPr lang="fr-CA" sz="2800" b="1" dirty="0"/>
              <a:t>Visualisation des écoles de la MRC et de leur environnement (750m)</a:t>
            </a:r>
            <a:br>
              <a:rPr lang="fr-CA" sz="2800" b="1" dirty="0"/>
            </a:br>
            <a:r>
              <a:rPr lang="fr-CA" sz="2400" dirty="0"/>
              <a:t>MRC de L’Érable</a:t>
            </a:r>
            <a:endParaRPr lang="fr-CA" sz="2800" dirty="0"/>
          </a:p>
        </p:txBody>
      </p:sp>
      <p:sp>
        <p:nvSpPr>
          <p:cNvPr id="21" name="Rectangle 24">
            <a:extLst>
              <a:ext uri="{FF2B5EF4-FFF2-40B4-BE49-F238E27FC236}">
                <a16:creationId xmlns:a16="http://schemas.microsoft.com/office/drawing/2014/main" id="{BB99A42A-5548-4BB8-9115-A05821C36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11">
            <a:extLst>
              <a:ext uri="{FF2B5EF4-FFF2-40B4-BE49-F238E27FC236}">
                <a16:creationId xmlns:a16="http://schemas.microsoft.com/office/drawing/2014/main" id="{D49441E5-946F-46B3-BDD2-BAD088532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8" name="Image 7">
            <a:extLst>
              <a:ext uri="{FF2B5EF4-FFF2-40B4-BE49-F238E27FC236}">
                <a16:creationId xmlns:a16="http://schemas.microsoft.com/office/drawing/2014/main" id="{A2E35F8A-3496-4624-B62D-373FC2B6560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298162" y="4748"/>
            <a:ext cx="4076168" cy="3122640"/>
          </a:xfrm>
          <a:prstGeom prst="rect">
            <a:avLst/>
          </a:prstGeom>
        </p:spPr>
      </p:pic>
      <p:pic>
        <p:nvPicPr>
          <p:cNvPr id="3" name="Image 2">
            <a:extLst>
              <a:ext uri="{FF2B5EF4-FFF2-40B4-BE49-F238E27FC236}">
                <a16:creationId xmlns:a16="http://schemas.microsoft.com/office/drawing/2014/main" id="{2EF5B571-4F37-47D5-A54B-0E466AC79DE6}"/>
              </a:ext>
            </a:extLst>
          </p:cNvPr>
          <p:cNvPicPr>
            <a:picLocks noChangeAspect="1"/>
          </p:cNvPicPr>
          <p:nvPr/>
        </p:nvPicPr>
        <p:blipFill>
          <a:blip r:embed="rId3"/>
          <a:stretch>
            <a:fillRect/>
          </a:stretch>
        </p:blipFill>
        <p:spPr>
          <a:xfrm>
            <a:off x="7298162" y="3147856"/>
            <a:ext cx="4076168" cy="3705395"/>
          </a:xfrm>
          <a:prstGeom prst="rect">
            <a:avLst/>
          </a:prstGeom>
        </p:spPr>
      </p:pic>
      <p:sp>
        <p:nvSpPr>
          <p:cNvPr id="10" name="ZoneTexte 9">
            <a:extLst>
              <a:ext uri="{FF2B5EF4-FFF2-40B4-BE49-F238E27FC236}">
                <a16:creationId xmlns:a16="http://schemas.microsoft.com/office/drawing/2014/main" id="{02F17CCC-22C3-4862-A312-F891134655AA}"/>
              </a:ext>
            </a:extLst>
          </p:cNvPr>
          <p:cNvSpPr txBox="1"/>
          <p:nvPr/>
        </p:nvSpPr>
        <p:spPr>
          <a:xfrm>
            <a:off x="1465370" y="2171450"/>
            <a:ext cx="3888528" cy="3235373"/>
          </a:xfrm>
          <a:prstGeom prst="rect">
            <a:avLst/>
          </a:prstGeom>
          <a:noFill/>
        </p:spPr>
        <p:txBody>
          <a:bodyPr wrap="square" rtlCol="0">
            <a:spAutoFit/>
          </a:bodyPr>
          <a:lstStyle/>
          <a:p>
            <a:r>
              <a:rPr lang="fr-CA" sz="1600" b="1" u="sng" dirty="0">
                <a:latin typeface="Bierstadt" panose="020B0004020202020204" pitchFamily="34" charset="0"/>
              </a:rPr>
              <a:t>Légende :</a:t>
            </a:r>
          </a:p>
          <a:p>
            <a:endParaRPr lang="fr-CA" sz="1600" dirty="0">
              <a:latin typeface="Bierstadt" panose="020B0004020202020204" pitchFamily="34" charset="0"/>
            </a:endParaRPr>
          </a:p>
          <a:p>
            <a:r>
              <a:rPr lang="fr-CA" sz="1600" dirty="0">
                <a:latin typeface="Bierstadt" panose="020B0004020202020204" pitchFamily="34" charset="0"/>
              </a:rPr>
              <a:t>	Restaurant rapide</a:t>
            </a:r>
          </a:p>
          <a:p>
            <a:r>
              <a:rPr lang="fr-CA" sz="1600" dirty="0">
                <a:latin typeface="Bierstadt" panose="020B0004020202020204" pitchFamily="34" charset="0"/>
              </a:rPr>
              <a:t>	</a:t>
            </a:r>
          </a:p>
          <a:p>
            <a:r>
              <a:rPr lang="fr-CA" sz="1600" dirty="0">
                <a:latin typeface="Bierstadt" panose="020B0004020202020204" pitchFamily="34" charset="0"/>
              </a:rPr>
              <a:t>	Regroupement de 	plusieurs 	restaurants 	rapides</a:t>
            </a:r>
          </a:p>
          <a:p>
            <a:endParaRPr lang="fr-CA" sz="1600" dirty="0">
              <a:latin typeface="Bierstadt" panose="020B0004020202020204" pitchFamily="34" charset="0"/>
            </a:endParaRPr>
          </a:p>
          <a:p>
            <a:r>
              <a:rPr lang="fr-CA" sz="1600" u="sng" dirty="0">
                <a:latin typeface="Bierstadt" panose="020B0004020202020204" pitchFamily="34" charset="0"/>
              </a:rPr>
              <a:t>Écoles concernées:</a:t>
            </a:r>
          </a:p>
          <a:p>
            <a:endParaRPr lang="fr-CA" sz="1600" dirty="0">
              <a:latin typeface="Bierstadt" panose="020B0004020202020204" pitchFamily="34" charset="0"/>
            </a:endParaRPr>
          </a:p>
          <a:p>
            <a:pPr marL="285750" lvl="0" indent="-285750">
              <a:lnSpc>
                <a:spcPct val="107000"/>
              </a:lnSpc>
              <a:spcAft>
                <a:spcPts val="600"/>
              </a:spcAft>
              <a:buFont typeface="Arial" panose="020B0604020202020204" pitchFamily="34" charset="0"/>
              <a:buChar char="•"/>
            </a:pPr>
            <a:r>
              <a:rPr kumimoji="0" lang="fr-CA" sz="16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Polyvalente la Samare (</a:t>
            </a:r>
            <a:r>
              <a:rPr kumimoji="0" lang="fr-CA" sz="1600" b="0" i="0" u="none" strike="noStrike" kern="1200" cap="none" spc="0" normalizeH="0" baseline="0" noProof="0" dirty="0" err="1">
                <a:ln>
                  <a:noFill/>
                </a:ln>
                <a:solidFill>
                  <a:prstClr val="black">
                    <a:lumMod val="75000"/>
                    <a:lumOff val="25000"/>
                  </a:prstClr>
                </a:solidFill>
                <a:effectLst/>
                <a:uLnTx/>
                <a:uFillTx/>
                <a:latin typeface="Bierstadt" panose="020B0004020202020204" pitchFamily="34" charset="0"/>
                <a:ea typeface="+mn-ea"/>
                <a:cs typeface="+mn-cs"/>
              </a:rPr>
              <a:t>Plessiville</a:t>
            </a:r>
            <a:r>
              <a:rPr kumimoji="0" lang="fr-CA" sz="16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p>
          <a:p>
            <a:pPr marL="285750" lvl="0" indent="-285750">
              <a:lnSpc>
                <a:spcPct val="107000"/>
              </a:lnSpc>
              <a:spcAft>
                <a:spcPts val="600"/>
              </a:spcAft>
              <a:buFont typeface="Arial" panose="020B0604020202020204" pitchFamily="34" charset="0"/>
              <a:buChar char="•"/>
            </a:pPr>
            <a:r>
              <a:rPr kumimoji="0" lang="fr-CA" sz="16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École Prince-</a:t>
            </a:r>
            <a:r>
              <a:rPr kumimoji="0" lang="fr-CA" sz="1600" b="0" i="0" u="none" strike="noStrike" kern="1200" cap="none" spc="0" normalizeH="0" baseline="0" noProof="0" dirty="0" err="1">
                <a:ln>
                  <a:noFill/>
                </a:ln>
                <a:solidFill>
                  <a:prstClr val="black">
                    <a:lumMod val="75000"/>
                    <a:lumOff val="25000"/>
                  </a:prstClr>
                </a:solidFill>
                <a:effectLst/>
                <a:uLnTx/>
                <a:uFillTx/>
                <a:latin typeface="Bierstadt" panose="020B0004020202020204" pitchFamily="34" charset="0"/>
                <a:ea typeface="+mn-ea"/>
                <a:cs typeface="+mn-cs"/>
              </a:rPr>
              <a:t>Daveluy</a:t>
            </a:r>
            <a:r>
              <a:rPr kumimoji="0" lang="fr-CA" sz="16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1600" b="0" i="0" u="none" strike="noStrike" kern="1200" cap="none" spc="0" normalizeH="0" baseline="0" noProof="0" dirty="0" err="1">
                <a:ln>
                  <a:noFill/>
                </a:ln>
                <a:solidFill>
                  <a:prstClr val="black">
                    <a:lumMod val="75000"/>
                    <a:lumOff val="25000"/>
                  </a:prstClr>
                </a:solidFill>
                <a:effectLst/>
                <a:uLnTx/>
                <a:uFillTx/>
                <a:latin typeface="Bierstadt" panose="020B0004020202020204" pitchFamily="34" charset="0"/>
                <a:ea typeface="+mn-ea"/>
                <a:cs typeface="+mn-cs"/>
              </a:rPr>
              <a:t>Princeville</a:t>
            </a:r>
            <a:r>
              <a:rPr lang="fr-CA" sz="1600" dirty="0">
                <a:solidFill>
                  <a:prstClr val="black">
                    <a:lumMod val="75000"/>
                    <a:lumOff val="25000"/>
                  </a:prstClr>
                </a:solidFill>
                <a:latin typeface="Bierstadt" panose="020B0004020202020204" pitchFamily="34" charset="0"/>
              </a:rPr>
              <a:t>)</a:t>
            </a:r>
            <a:endParaRPr lang="fr-CA" sz="1600" dirty="0">
              <a:latin typeface="Bierstadt" panose="020B0004020202020204" pitchFamily="34" charset="0"/>
            </a:endParaRPr>
          </a:p>
          <a:p>
            <a:r>
              <a:rPr lang="fr-CA" sz="1600" dirty="0">
                <a:latin typeface="Bierstadt" panose="020B0004020202020204" pitchFamily="34" charset="0"/>
              </a:rPr>
              <a:t> </a:t>
            </a:r>
          </a:p>
        </p:txBody>
      </p:sp>
      <p:pic>
        <p:nvPicPr>
          <p:cNvPr id="12" name="Image 11">
            <a:extLst>
              <a:ext uri="{FF2B5EF4-FFF2-40B4-BE49-F238E27FC236}">
                <a16:creationId xmlns:a16="http://schemas.microsoft.com/office/drawing/2014/main" id="{FD93BA3B-80D9-4B3E-8AAB-9935A64AACEB}"/>
              </a:ext>
            </a:extLst>
          </p:cNvPr>
          <p:cNvPicPr>
            <a:picLocks noChangeAspect="1"/>
          </p:cNvPicPr>
          <p:nvPr/>
        </p:nvPicPr>
        <p:blipFill>
          <a:blip r:embed="rId4"/>
          <a:stretch>
            <a:fillRect/>
          </a:stretch>
        </p:blipFill>
        <p:spPr>
          <a:xfrm>
            <a:off x="1561130" y="3259824"/>
            <a:ext cx="372436" cy="384851"/>
          </a:xfrm>
          <a:prstGeom prst="rect">
            <a:avLst/>
          </a:prstGeom>
        </p:spPr>
      </p:pic>
      <p:pic>
        <p:nvPicPr>
          <p:cNvPr id="13" name="Image 12">
            <a:extLst>
              <a:ext uri="{FF2B5EF4-FFF2-40B4-BE49-F238E27FC236}">
                <a16:creationId xmlns:a16="http://schemas.microsoft.com/office/drawing/2014/main" id="{1A854EF9-60C2-48FD-B97D-141C7CD998AC}"/>
              </a:ext>
            </a:extLst>
          </p:cNvPr>
          <p:cNvPicPr>
            <a:picLocks noChangeAspect="1"/>
          </p:cNvPicPr>
          <p:nvPr/>
        </p:nvPicPr>
        <p:blipFill>
          <a:blip r:embed="rId5"/>
          <a:stretch>
            <a:fillRect/>
          </a:stretch>
        </p:blipFill>
        <p:spPr>
          <a:xfrm>
            <a:off x="1561130" y="2582715"/>
            <a:ext cx="254531" cy="405873"/>
          </a:xfrm>
          <a:prstGeom prst="rect">
            <a:avLst/>
          </a:prstGeom>
        </p:spPr>
      </p:pic>
    </p:spTree>
    <p:extLst>
      <p:ext uri="{BB962C8B-B14F-4D97-AF65-F5344CB8AC3E}">
        <p14:creationId xmlns:p14="http://schemas.microsoft.com/office/powerpoint/2010/main" val="3125138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Rectangle 11">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843390" y="512902"/>
            <a:ext cx="9651924" cy="1452704"/>
          </a:xfrm>
        </p:spPr>
        <p:txBody>
          <a:bodyPr>
            <a:normAutofit/>
          </a:bodyPr>
          <a:lstStyle/>
          <a:p>
            <a:r>
              <a:rPr lang="fr-CA" sz="2800" b="1" dirty="0">
                <a:solidFill>
                  <a:schemeClr val="bg1"/>
                </a:solidFill>
              </a:rPr>
              <a:t>Aide alimentaire : Bilan de Moisson MCDQ (2019-2020)</a:t>
            </a:r>
            <a:br>
              <a:rPr lang="fr-CA" sz="2800" b="1" dirty="0">
                <a:solidFill>
                  <a:schemeClr val="bg1"/>
                </a:solidFill>
              </a:rPr>
            </a:br>
            <a:r>
              <a:rPr lang="fr-CA" sz="2400" dirty="0">
                <a:solidFill>
                  <a:schemeClr val="bg1"/>
                </a:solidFill>
              </a:rPr>
              <a:t>Mauricie et Centre-du-Québec</a:t>
            </a:r>
            <a:endParaRPr lang="fr-CA" sz="2800" b="1" dirty="0">
              <a:solidFill>
                <a:schemeClr val="bg1"/>
              </a:solidFill>
            </a:endParaRPr>
          </a:p>
        </p:txBody>
      </p:sp>
      <p:sp>
        <p:nvSpPr>
          <p:cNvPr id="18"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Espace réservé du contenu 2">
            <a:extLst>
              <a:ext uri="{FF2B5EF4-FFF2-40B4-BE49-F238E27FC236}">
                <a16:creationId xmlns:a16="http://schemas.microsoft.com/office/drawing/2014/main" id="{D303967A-C5BA-480D-8AF8-1AE8209088BD}"/>
              </a:ext>
            </a:extLst>
          </p:cNvPr>
          <p:cNvGraphicFramePr>
            <a:graphicFrameLocks noGrp="1"/>
          </p:cNvGraphicFramePr>
          <p:nvPr>
            <p:ph idx="1"/>
            <p:extLst>
              <p:ext uri="{D42A27DB-BD31-4B8C-83A1-F6EECF244321}">
                <p14:modId xmlns:p14="http://schemas.microsoft.com/office/powerpoint/2010/main" val="3283252146"/>
              </p:ext>
            </p:extLst>
          </p:nvPr>
        </p:nvGraphicFramePr>
        <p:xfrm>
          <a:off x="963107" y="2395247"/>
          <a:ext cx="10265786" cy="4223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1627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4E69DF3-C16B-4CBD-8857-D59C8479D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11" name="Rectangle 10">
            <a:extLst>
              <a:ext uri="{FF2B5EF4-FFF2-40B4-BE49-F238E27FC236}">
                <a16:creationId xmlns:a16="http://schemas.microsoft.com/office/drawing/2014/main" id="{7AB2EB7B-4C6C-4017-BC1C-0EEB1C071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Rectangle 12">
            <a:extLst>
              <a:ext uri="{FF2B5EF4-FFF2-40B4-BE49-F238E27FC236}">
                <a16:creationId xmlns:a16="http://schemas.microsoft.com/office/drawing/2014/main" id="{E8FB2176-2571-46C3-BFBA-2F2E1DC5B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92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0D7C040E-5136-47A7-9AFC-21FD0A95860F}"/>
              </a:ext>
            </a:extLst>
          </p:cNvPr>
          <p:cNvSpPr>
            <a:spLocks noGrp="1"/>
          </p:cNvSpPr>
          <p:nvPr>
            <p:ph type="title"/>
          </p:nvPr>
        </p:nvSpPr>
        <p:spPr>
          <a:xfrm>
            <a:off x="9299878" y="2306332"/>
            <a:ext cx="2743200" cy="2268646"/>
          </a:xfrm>
        </p:spPr>
        <p:txBody>
          <a:bodyPr>
            <a:normAutofit/>
          </a:bodyPr>
          <a:lstStyle/>
          <a:p>
            <a:r>
              <a:rPr lang="fr-CA" sz="2500" b="1" dirty="0">
                <a:solidFill>
                  <a:schemeClr val="bg1"/>
                </a:solidFill>
              </a:rPr>
              <a:t>Denrées distribuées par Moisson MCDQ</a:t>
            </a:r>
            <a:br>
              <a:rPr lang="fr-CA" sz="2500" dirty="0">
                <a:solidFill>
                  <a:schemeClr val="bg1"/>
                </a:solidFill>
              </a:rPr>
            </a:br>
            <a:r>
              <a:rPr lang="fr-CA" sz="2000" dirty="0">
                <a:solidFill>
                  <a:schemeClr val="bg1"/>
                </a:solidFill>
              </a:rPr>
              <a:t>MRC de L’Érable</a:t>
            </a:r>
            <a:endParaRPr lang="fr-CA" sz="2500" dirty="0">
              <a:solidFill>
                <a:schemeClr val="bg1"/>
              </a:solidFill>
            </a:endParaRPr>
          </a:p>
        </p:txBody>
      </p:sp>
      <p:sp>
        <p:nvSpPr>
          <p:cNvPr id="15" name="Freeform: Shape 14">
            <a:extLst>
              <a:ext uri="{FF2B5EF4-FFF2-40B4-BE49-F238E27FC236}">
                <a16:creationId xmlns:a16="http://schemas.microsoft.com/office/drawing/2014/main" id="{EA0DC283-51CC-4141-8438-9F589B733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8132921" y="3187343"/>
            <a:ext cx="1105119" cy="506624"/>
          </a:xfrm>
          <a:custGeom>
            <a:avLst/>
            <a:gdLst>
              <a:gd name="connsiteX0" fmla="*/ 0 w 1105119"/>
              <a:gd name="connsiteY0" fmla="*/ 506624 h 506624"/>
              <a:gd name="connsiteX1" fmla="*/ 759132 w 1105119"/>
              <a:gd name="connsiteY1" fmla="*/ 505572 h 506624"/>
              <a:gd name="connsiteX2" fmla="*/ 849827 w 1105119"/>
              <a:gd name="connsiteY2" fmla="*/ 505572 h 506624"/>
              <a:gd name="connsiteX3" fmla="*/ 864083 w 1105119"/>
              <a:gd name="connsiteY3" fmla="*/ 500804 h 506624"/>
              <a:gd name="connsiteX4" fmla="*/ 869065 w 1105119"/>
              <a:gd name="connsiteY4" fmla="*/ 496035 h 506624"/>
              <a:gd name="connsiteX5" fmla="*/ 1098034 w 1105119"/>
              <a:gd name="connsiteY5" fmla="*/ 267092 h 506624"/>
              <a:gd name="connsiteX6" fmla="*/ 1098034 w 1105119"/>
              <a:gd name="connsiteY6" fmla="*/ 238480 h 506624"/>
              <a:gd name="connsiteX7" fmla="*/ 869065 w 1105119"/>
              <a:gd name="connsiteY7" fmla="*/ 9537 h 506624"/>
              <a:gd name="connsiteX8" fmla="*/ 864083 w 1105119"/>
              <a:gd name="connsiteY8" fmla="*/ 4769 h 506624"/>
              <a:gd name="connsiteX9" fmla="*/ 849827 w 1105119"/>
              <a:gd name="connsiteY9" fmla="*/ 0 h 506624"/>
              <a:gd name="connsiteX10" fmla="*/ 759132 w 1105119"/>
              <a:gd name="connsiteY10" fmla="*/ 0 h 506624"/>
              <a:gd name="connsiteX11" fmla="*/ 0 w 1105119"/>
              <a:gd name="connsiteY11" fmla="*/ 2157 h 506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5119" h="506624">
                <a:moveTo>
                  <a:pt x="0" y="506624"/>
                </a:moveTo>
                <a:lnTo>
                  <a:pt x="759132" y="505572"/>
                </a:lnTo>
                <a:lnTo>
                  <a:pt x="849827" y="505572"/>
                </a:lnTo>
                <a:cubicBezTo>
                  <a:pt x="854636" y="505572"/>
                  <a:pt x="859446" y="500804"/>
                  <a:pt x="864083" y="500804"/>
                </a:cubicBezTo>
                <a:cubicBezTo>
                  <a:pt x="864083" y="496035"/>
                  <a:pt x="869065" y="496035"/>
                  <a:pt x="869065" y="496035"/>
                </a:cubicBezTo>
                <a:lnTo>
                  <a:pt x="1098034" y="267092"/>
                </a:lnTo>
                <a:cubicBezTo>
                  <a:pt x="1107481" y="257555"/>
                  <a:pt x="1107481" y="248018"/>
                  <a:pt x="1098034" y="238480"/>
                </a:cubicBezTo>
                <a:lnTo>
                  <a:pt x="869065" y="9537"/>
                </a:lnTo>
                <a:cubicBezTo>
                  <a:pt x="867519" y="7914"/>
                  <a:pt x="865629" y="6392"/>
                  <a:pt x="864083" y="4769"/>
                </a:cubicBezTo>
                <a:cubicBezTo>
                  <a:pt x="859446" y="0"/>
                  <a:pt x="854636" y="0"/>
                  <a:pt x="849827" y="0"/>
                </a:cubicBezTo>
                <a:lnTo>
                  <a:pt x="759132" y="0"/>
                </a:lnTo>
                <a:lnTo>
                  <a:pt x="0" y="2157"/>
                </a:lnTo>
                <a:close/>
              </a:path>
            </a:pathLst>
          </a:custGeom>
          <a:solidFill>
            <a:schemeClr val="accent1"/>
          </a:solidFill>
          <a:ln>
            <a:noFill/>
          </a:ln>
        </p:spPr>
      </p:sp>
      <p:graphicFrame>
        <p:nvGraphicFramePr>
          <p:cNvPr id="10" name="Espace réservé du contenu 3">
            <a:extLst>
              <a:ext uri="{FF2B5EF4-FFF2-40B4-BE49-F238E27FC236}">
                <a16:creationId xmlns:a16="http://schemas.microsoft.com/office/drawing/2014/main" id="{B473CC5C-01FB-4287-94D9-B0096902770B}"/>
              </a:ext>
            </a:extLst>
          </p:cNvPr>
          <p:cNvGraphicFramePr>
            <a:graphicFrameLocks noGrp="1"/>
          </p:cNvGraphicFramePr>
          <p:nvPr>
            <p:ph idx="1"/>
            <p:extLst>
              <p:ext uri="{D42A27DB-BD31-4B8C-83A1-F6EECF244321}">
                <p14:modId xmlns:p14="http://schemas.microsoft.com/office/powerpoint/2010/main" val="1234654148"/>
              </p:ext>
            </p:extLst>
          </p:nvPr>
        </p:nvGraphicFramePr>
        <p:xfrm>
          <a:off x="557214" y="1030514"/>
          <a:ext cx="7280500" cy="46590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5300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Rectangle 11">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843390" y="512902"/>
            <a:ext cx="9383408" cy="1452704"/>
          </a:xfrm>
        </p:spPr>
        <p:txBody>
          <a:bodyPr>
            <a:normAutofit/>
          </a:bodyPr>
          <a:lstStyle/>
          <a:p>
            <a:r>
              <a:rPr lang="fr-CA" sz="2800" b="1" dirty="0">
                <a:solidFill>
                  <a:schemeClr val="bg1"/>
                </a:solidFill>
              </a:rPr>
              <a:t>Initiatives d’aide alimentaire</a:t>
            </a:r>
            <a:br>
              <a:rPr lang="fr-CA" sz="2800" b="1" dirty="0">
                <a:solidFill>
                  <a:schemeClr val="bg1"/>
                </a:solidFill>
              </a:rPr>
            </a:br>
            <a:r>
              <a:rPr lang="fr-CA" sz="2400" dirty="0">
                <a:solidFill>
                  <a:schemeClr val="bg1"/>
                </a:solidFill>
              </a:rPr>
              <a:t>MRC de L’Érable</a:t>
            </a:r>
            <a:endParaRPr lang="fr-CA" sz="2400" b="1" dirty="0">
              <a:solidFill>
                <a:schemeClr val="bg1"/>
              </a:solidFill>
            </a:endParaRPr>
          </a:p>
        </p:txBody>
      </p:sp>
      <p:sp>
        <p:nvSpPr>
          <p:cNvPr id="18"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7" name="Espace réservé du contenu 2">
            <a:extLst>
              <a:ext uri="{FF2B5EF4-FFF2-40B4-BE49-F238E27FC236}">
                <a16:creationId xmlns:a16="http://schemas.microsoft.com/office/drawing/2014/main" id="{90C34BCD-64FF-4A50-B2FD-6D0E82363CEC}"/>
              </a:ext>
            </a:extLst>
          </p:cNvPr>
          <p:cNvGraphicFramePr>
            <a:graphicFrameLocks noGrp="1"/>
          </p:cNvGraphicFramePr>
          <p:nvPr>
            <p:ph idx="1"/>
            <p:extLst>
              <p:ext uri="{D42A27DB-BD31-4B8C-83A1-F6EECF244321}">
                <p14:modId xmlns:p14="http://schemas.microsoft.com/office/powerpoint/2010/main" val="726593834"/>
              </p:ext>
            </p:extLst>
          </p:nvPr>
        </p:nvGraphicFramePr>
        <p:xfrm>
          <a:off x="493486" y="2585841"/>
          <a:ext cx="11306628" cy="3960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5180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Rectangle 11">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843390" y="512902"/>
            <a:ext cx="9383408" cy="1452704"/>
          </a:xfrm>
        </p:spPr>
        <p:txBody>
          <a:bodyPr>
            <a:normAutofit/>
          </a:bodyPr>
          <a:lstStyle/>
          <a:p>
            <a:r>
              <a:rPr lang="fr-CA" sz="2800" b="1" dirty="0">
                <a:solidFill>
                  <a:schemeClr val="bg1"/>
                </a:solidFill>
              </a:rPr>
              <a:t>Approvisionnement alimentaire alternatif : achat à la ferme et marchés de proximité</a:t>
            </a:r>
            <a:br>
              <a:rPr lang="fr-CA" sz="2800" b="1" dirty="0">
                <a:solidFill>
                  <a:schemeClr val="bg1"/>
                </a:solidFill>
              </a:rPr>
            </a:br>
            <a:r>
              <a:rPr lang="fr-CA" sz="2400" dirty="0">
                <a:solidFill>
                  <a:schemeClr val="bg1"/>
                </a:solidFill>
              </a:rPr>
              <a:t>MRC de L’Érable</a:t>
            </a:r>
            <a:endParaRPr lang="fr-CA" sz="2800" b="1" dirty="0">
              <a:solidFill>
                <a:schemeClr val="bg1"/>
              </a:solidFill>
            </a:endParaRPr>
          </a:p>
        </p:txBody>
      </p:sp>
      <p:sp>
        <p:nvSpPr>
          <p:cNvPr id="18"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Tableau 5">
            <a:extLst>
              <a:ext uri="{FF2B5EF4-FFF2-40B4-BE49-F238E27FC236}">
                <a16:creationId xmlns:a16="http://schemas.microsoft.com/office/drawing/2014/main" id="{2090E1BD-BC5A-4F3E-88BD-ABAD968E0AAC}"/>
              </a:ext>
            </a:extLst>
          </p:cNvPr>
          <p:cNvGraphicFramePr>
            <a:graphicFrameLocks noGrp="1"/>
          </p:cNvGraphicFramePr>
          <p:nvPr>
            <p:ph idx="1"/>
            <p:extLst>
              <p:ext uri="{D42A27DB-BD31-4B8C-83A1-F6EECF244321}">
                <p14:modId xmlns:p14="http://schemas.microsoft.com/office/powerpoint/2010/main" val="4177655036"/>
              </p:ext>
            </p:extLst>
          </p:nvPr>
        </p:nvGraphicFramePr>
        <p:xfrm>
          <a:off x="909950" y="2394618"/>
          <a:ext cx="10372099" cy="2628616"/>
        </p:xfrm>
        <a:graphic>
          <a:graphicData uri="http://schemas.openxmlformats.org/drawingml/2006/table">
            <a:tbl>
              <a:tblPr firstRow="1" bandRow="1">
                <a:tableStyleId>{6E25E649-3F16-4E02-A733-19D2CDBF48F0}</a:tableStyleId>
              </a:tblPr>
              <a:tblGrid>
                <a:gridCol w="8757905">
                  <a:extLst>
                    <a:ext uri="{9D8B030D-6E8A-4147-A177-3AD203B41FA5}">
                      <a16:colId xmlns:a16="http://schemas.microsoft.com/office/drawing/2014/main" val="175731719"/>
                    </a:ext>
                  </a:extLst>
                </a:gridCol>
                <a:gridCol w="1614194">
                  <a:extLst>
                    <a:ext uri="{9D8B030D-6E8A-4147-A177-3AD203B41FA5}">
                      <a16:colId xmlns:a16="http://schemas.microsoft.com/office/drawing/2014/main" val="1600434873"/>
                    </a:ext>
                  </a:extLst>
                </a:gridCol>
              </a:tblGrid>
              <a:tr h="389181">
                <a:tc>
                  <a:txBody>
                    <a:bodyPr/>
                    <a:lstStyle/>
                    <a:p>
                      <a:r>
                        <a:rPr lang="fr-CA" dirty="0"/>
                        <a:t>Approvisionnement à la ferme</a:t>
                      </a:r>
                      <a:endParaRPr lang="fr-CA" dirty="0">
                        <a:latin typeface="Bierstadt" panose="020B0004020202020204" pitchFamily="34" charset="0"/>
                      </a:endParaRPr>
                    </a:p>
                  </a:txBody>
                  <a:tcPr/>
                </a:tc>
                <a:tc>
                  <a:txBody>
                    <a:bodyPr/>
                    <a:lstStyle/>
                    <a:p>
                      <a:endParaRPr lang="fr-CA">
                        <a:latin typeface="Bierstadt" panose="020B0004020202020204" pitchFamily="34" charset="0"/>
                      </a:endParaRPr>
                    </a:p>
                  </a:txBody>
                  <a:tcPr/>
                </a:tc>
                <a:extLst>
                  <a:ext uri="{0D108BD9-81ED-4DB2-BD59-A6C34878D82A}">
                    <a16:rowId xmlns:a16="http://schemas.microsoft.com/office/drawing/2014/main" val="1601185930"/>
                  </a:ext>
                </a:extLst>
              </a:tr>
              <a:tr h="389181">
                <a:tc>
                  <a:txBody>
                    <a:bodyPr/>
                    <a:lstStyle/>
                    <a:p>
                      <a:r>
                        <a:rPr lang="fr-CA" dirty="0"/>
                        <a:t>Autocueillette</a:t>
                      </a:r>
                      <a:endParaRPr lang="fr-CA" dirty="0">
                        <a:latin typeface="Bierstadt" panose="020B0004020202020204" pitchFamily="34" charset="0"/>
                      </a:endParaRPr>
                    </a:p>
                  </a:txBody>
                  <a:tcPr/>
                </a:tc>
                <a:tc>
                  <a:txBody>
                    <a:bodyPr/>
                    <a:lstStyle/>
                    <a:p>
                      <a:r>
                        <a:rPr lang="fr-CA" dirty="0">
                          <a:latin typeface="Bierstadt" panose="020B0004020202020204" pitchFamily="34" charset="0"/>
                        </a:rPr>
                        <a:t>7</a:t>
                      </a:r>
                    </a:p>
                  </a:txBody>
                  <a:tcPr/>
                </a:tc>
                <a:extLst>
                  <a:ext uri="{0D108BD9-81ED-4DB2-BD59-A6C34878D82A}">
                    <a16:rowId xmlns:a16="http://schemas.microsoft.com/office/drawing/2014/main" val="2609977002"/>
                  </a:ext>
                </a:extLst>
              </a:tr>
              <a:tr h="389181">
                <a:tc>
                  <a:txBody>
                    <a:bodyPr/>
                    <a:lstStyle/>
                    <a:p>
                      <a:r>
                        <a:rPr lang="fr-CA" dirty="0"/>
                        <a:t>Cueillette d’aliments déclassés</a:t>
                      </a:r>
                      <a:endParaRPr lang="fr-CA" dirty="0">
                        <a:latin typeface="Bierstadt" panose="020B0004020202020204" pitchFamily="34" charset="0"/>
                      </a:endParaRPr>
                    </a:p>
                  </a:txBody>
                  <a:tcPr/>
                </a:tc>
                <a:tc>
                  <a:txBody>
                    <a:bodyPr/>
                    <a:lstStyle/>
                    <a:p>
                      <a:r>
                        <a:rPr lang="fr-CA" dirty="0">
                          <a:latin typeface="Bierstadt" panose="020B0004020202020204" pitchFamily="34" charset="0"/>
                        </a:rPr>
                        <a:t>-</a:t>
                      </a:r>
                    </a:p>
                  </a:txBody>
                  <a:tcPr/>
                </a:tc>
                <a:extLst>
                  <a:ext uri="{0D108BD9-81ED-4DB2-BD59-A6C34878D82A}">
                    <a16:rowId xmlns:a16="http://schemas.microsoft.com/office/drawing/2014/main" val="1473789039"/>
                  </a:ext>
                </a:extLst>
              </a:tr>
              <a:tr h="389181">
                <a:tc>
                  <a:txBody>
                    <a:bodyPr/>
                    <a:lstStyle/>
                    <a:p>
                      <a:r>
                        <a:rPr lang="fr-CA" dirty="0"/>
                        <a:t>Kiosque et achat à la ferme</a:t>
                      </a:r>
                      <a:endParaRPr lang="fr-CA" dirty="0">
                        <a:latin typeface="Bierstadt" panose="020B0004020202020204" pitchFamily="34" charset="0"/>
                      </a:endParaRPr>
                    </a:p>
                  </a:txBody>
                  <a:tcPr/>
                </a:tc>
                <a:tc>
                  <a:txBody>
                    <a:bodyPr/>
                    <a:lstStyle/>
                    <a:p>
                      <a:r>
                        <a:rPr lang="fr-CA" dirty="0">
                          <a:latin typeface="Bierstadt" panose="020B0004020202020204" pitchFamily="34" charset="0"/>
                        </a:rPr>
                        <a:t>-</a:t>
                      </a:r>
                    </a:p>
                  </a:txBody>
                  <a:tcPr/>
                </a:tc>
                <a:extLst>
                  <a:ext uri="{0D108BD9-81ED-4DB2-BD59-A6C34878D82A}">
                    <a16:rowId xmlns:a16="http://schemas.microsoft.com/office/drawing/2014/main" val="720173303"/>
                  </a:ext>
                </a:extLst>
              </a:tr>
              <a:tr h="389181">
                <a:tc>
                  <a:txBody>
                    <a:bodyPr/>
                    <a:lstStyle/>
                    <a:p>
                      <a:r>
                        <a:rPr lang="fr-CA" dirty="0"/>
                        <a:t>Panier – agriculture soutenue par la collectivité</a:t>
                      </a:r>
                      <a:endParaRPr lang="fr-CA" dirty="0">
                        <a:latin typeface="Bierstadt" panose="020B0004020202020204" pitchFamily="34" charset="0"/>
                      </a:endParaRPr>
                    </a:p>
                  </a:txBody>
                  <a:tcPr/>
                </a:tc>
                <a:tc>
                  <a:txBody>
                    <a:bodyPr/>
                    <a:lstStyle/>
                    <a:p>
                      <a:r>
                        <a:rPr lang="fr-CA" dirty="0"/>
                        <a:t>1</a:t>
                      </a:r>
                      <a:endParaRPr lang="fr-CA" dirty="0">
                        <a:latin typeface="Bierstadt" panose="020B0004020202020204" pitchFamily="34" charset="0"/>
                      </a:endParaRPr>
                    </a:p>
                  </a:txBody>
                  <a:tcPr/>
                </a:tc>
                <a:extLst>
                  <a:ext uri="{0D108BD9-81ED-4DB2-BD59-A6C34878D82A}">
                    <a16:rowId xmlns:a16="http://schemas.microsoft.com/office/drawing/2014/main" val="1514047885"/>
                  </a:ext>
                </a:extLst>
              </a:tr>
              <a:tr h="682711">
                <a:tc>
                  <a:txBody>
                    <a:bodyPr/>
                    <a:lstStyle/>
                    <a:p>
                      <a:r>
                        <a:rPr lang="fr-CA" dirty="0"/>
                        <a:t>Récupération – dont glanage – et vente par circuits courts des surplus agricoles</a:t>
                      </a:r>
                      <a:endParaRPr lang="fr-CA" dirty="0">
                        <a:latin typeface="Bierstadt" panose="020B0004020202020204" pitchFamily="34" charset="0"/>
                      </a:endParaRPr>
                    </a:p>
                  </a:txBody>
                  <a:tcPr/>
                </a:tc>
                <a:tc>
                  <a:txBody>
                    <a:bodyPr/>
                    <a:lstStyle/>
                    <a:p>
                      <a:r>
                        <a:rPr lang="fr-CA" dirty="0"/>
                        <a:t>-</a:t>
                      </a:r>
                      <a:endParaRPr lang="fr-CA" dirty="0">
                        <a:latin typeface="Bierstadt" panose="020B0004020202020204" pitchFamily="34" charset="0"/>
                      </a:endParaRPr>
                    </a:p>
                  </a:txBody>
                  <a:tcPr/>
                </a:tc>
                <a:extLst>
                  <a:ext uri="{0D108BD9-81ED-4DB2-BD59-A6C34878D82A}">
                    <a16:rowId xmlns:a16="http://schemas.microsoft.com/office/drawing/2014/main" val="2065632626"/>
                  </a:ext>
                </a:extLst>
              </a:tr>
            </a:tbl>
          </a:graphicData>
        </a:graphic>
      </p:graphicFrame>
      <p:graphicFrame>
        <p:nvGraphicFramePr>
          <p:cNvPr id="10" name="Tableau 5">
            <a:extLst>
              <a:ext uri="{FF2B5EF4-FFF2-40B4-BE49-F238E27FC236}">
                <a16:creationId xmlns:a16="http://schemas.microsoft.com/office/drawing/2014/main" id="{AAEA3BC9-DC8C-4E4C-9F54-DCF455A6E307}"/>
              </a:ext>
            </a:extLst>
          </p:cNvPr>
          <p:cNvGraphicFramePr>
            <a:graphicFrameLocks/>
          </p:cNvGraphicFramePr>
          <p:nvPr>
            <p:extLst>
              <p:ext uri="{D42A27DB-BD31-4B8C-83A1-F6EECF244321}">
                <p14:modId xmlns:p14="http://schemas.microsoft.com/office/powerpoint/2010/main" val="1819190864"/>
              </p:ext>
            </p:extLst>
          </p:nvPr>
        </p:nvGraphicFramePr>
        <p:xfrm>
          <a:off x="909950" y="5023234"/>
          <a:ext cx="10372099" cy="1562311"/>
        </p:xfrm>
        <a:graphic>
          <a:graphicData uri="http://schemas.openxmlformats.org/drawingml/2006/table">
            <a:tbl>
              <a:tblPr firstRow="1" bandRow="1">
                <a:tableStyleId>{6E25E649-3F16-4E02-A733-19D2CDBF48F0}</a:tableStyleId>
              </a:tblPr>
              <a:tblGrid>
                <a:gridCol w="8757905">
                  <a:extLst>
                    <a:ext uri="{9D8B030D-6E8A-4147-A177-3AD203B41FA5}">
                      <a16:colId xmlns:a16="http://schemas.microsoft.com/office/drawing/2014/main" val="175731719"/>
                    </a:ext>
                  </a:extLst>
                </a:gridCol>
                <a:gridCol w="1614194">
                  <a:extLst>
                    <a:ext uri="{9D8B030D-6E8A-4147-A177-3AD203B41FA5}">
                      <a16:colId xmlns:a16="http://schemas.microsoft.com/office/drawing/2014/main" val="1600434873"/>
                    </a:ext>
                  </a:extLst>
                </a:gridCol>
              </a:tblGrid>
              <a:tr h="283092">
                <a:tc>
                  <a:txBody>
                    <a:bodyPr/>
                    <a:lstStyle/>
                    <a:p>
                      <a:r>
                        <a:rPr lang="fr-CA" dirty="0"/>
                        <a:t>Marchés de proximité</a:t>
                      </a:r>
                      <a:endParaRPr lang="fr-CA" dirty="0">
                        <a:latin typeface="Bierstadt" panose="020B0004020202020204" pitchFamily="34" charset="0"/>
                      </a:endParaRPr>
                    </a:p>
                  </a:txBody>
                  <a:tcPr/>
                </a:tc>
                <a:tc>
                  <a:txBody>
                    <a:bodyPr/>
                    <a:lstStyle/>
                    <a:p>
                      <a:endParaRPr lang="fr-CA">
                        <a:latin typeface="Bierstadt" panose="020B0004020202020204" pitchFamily="34" charset="0"/>
                      </a:endParaRPr>
                    </a:p>
                  </a:txBody>
                  <a:tcPr/>
                </a:tc>
                <a:extLst>
                  <a:ext uri="{0D108BD9-81ED-4DB2-BD59-A6C34878D82A}">
                    <a16:rowId xmlns:a16="http://schemas.microsoft.com/office/drawing/2014/main" val="1601185930"/>
                  </a:ext>
                </a:extLst>
              </a:tr>
              <a:tr h="283092">
                <a:tc>
                  <a:txBody>
                    <a:bodyPr/>
                    <a:lstStyle/>
                    <a:p>
                      <a:r>
                        <a:rPr lang="fr-CA" dirty="0"/>
                        <a:t>Marchés de quartier</a:t>
                      </a:r>
                      <a:endParaRPr lang="fr-CA" dirty="0">
                        <a:latin typeface="Bierstadt" panose="020B0004020202020204" pitchFamily="34" charset="0"/>
                      </a:endParaRPr>
                    </a:p>
                  </a:txBody>
                  <a:tcPr/>
                </a:tc>
                <a:tc>
                  <a:txBody>
                    <a:bodyPr/>
                    <a:lstStyle/>
                    <a:p>
                      <a:r>
                        <a:rPr lang="fr-CA" dirty="0"/>
                        <a:t>-</a:t>
                      </a:r>
                      <a:endParaRPr lang="fr-CA" dirty="0">
                        <a:latin typeface="Bierstadt" panose="020B0004020202020204" pitchFamily="34" charset="0"/>
                      </a:endParaRPr>
                    </a:p>
                  </a:txBody>
                  <a:tcPr/>
                </a:tc>
                <a:extLst>
                  <a:ext uri="{0D108BD9-81ED-4DB2-BD59-A6C34878D82A}">
                    <a16:rowId xmlns:a16="http://schemas.microsoft.com/office/drawing/2014/main" val="2609977002"/>
                  </a:ext>
                </a:extLst>
              </a:tr>
              <a:tr h="283092">
                <a:tc>
                  <a:txBody>
                    <a:bodyPr/>
                    <a:lstStyle/>
                    <a:p>
                      <a:r>
                        <a:rPr lang="fr-CA" dirty="0"/>
                        <a:t>Marché de solidarité/écomarché virtuel</a:t>
                      </a:r>
                      <a:endParaRPr lang="fr-CA" dirty="0">
                        <a:latin typeface="Bierstadt" panose="020B0004020202020204" pitchFamily="34" charset="0"/>
                      </a:endParaRPr>
                    </a:p>
                  </a:txBody>
                  <a:tcPr/>
                </a:tc>
                <a:tc>
                  <a:txBody>
                    <a:bodyPr/>
                    <a:lstStyle/>
                    <a:p>
                      <a:r>
                        <a:rPr lang="fr-CA" dirty="0"/>
                        <a:t>-</a:t>
                      </a:r>
                      <a:endParaRPr lang="fr-CA" dirty="0">
                        <a:latin typeface="Bierstadt" panose="020B0004020202020204" pitchFamily="34" charset="0"/>
                      </a:endParaRPr>
                    </a:p>
                  </a:txBody>
                  <a:tcPr/>
                </a:tc>
                <a:extLst>
                  <a:ext uri="{0D108BD9-81ED-4DB2-BD59-A6C34878D82A}">
                    <a16:rowId xmlns:a16="http://schemas.microsoft.com/office/drawing/2014/main" val="1473789039"/>
                  </a:ext>
                </a:extLst>
              </a:tr>
              <a:tr h="465031">
                <a:tc>
                  <a:txBody>
                    <a:bodyPr/>
                    <a:lstStyle/>
                    <a:p>
                      <a:r>
                        <a:rPr lang="fr-CA" dirty="0"/>
                        <a:t>Marché maraîcher public</a:t>
                      </a:r>
                      <a:endParaRPr lang="fr-CA" dirty="0">
                        <a:latin typeface="Bierstadt" panose="020B0004020202020204" pitchFamily="34" charset="0"/>
                      </a:endParaRPr>
                    </a:p>
                  </a:txBody>
                  <a:tcPr/>
                </a:tc>
                <a:tc>
                  <a:txBody>
                    <a:bodyPr/>
                    <a:lstStyle/>
                    <a:p>
                      <a:r>
                        <a:rPr lang="fr-CA" dirty="0"/>
                        <a:t>2</a:t>
                      </a:r>
                      <a:endParaRPr lang="fr-CA" dirty="0">
                        <a:latin typeface="Bierstadt" panose="020B0004020202020204" pitchFamily="34" charset="0"/>
                      </a:endParaRPr>
                    </a:p>
                  </a:txBody>
                  <a:tcPr/>
                </a:tc>
                <a:extLst>
                  <a:ext uri="{0D108BD9-81ED-4DB2-BD59-A6C34878D82A}">
                    <a16:rowId xmlns:a16="http://schemas.microsoft.com/office/drawing/2014/main" val="720173303"/>
                  </a:ext>
                </a:extLst>
              </a:tr>
            </a:tbl>
          </a:graphicData>
        </a:graphic>
      </p:graphicFrame>
    </p:spTree>
    <p:extLst>
      <p:ext uri="{BB962C8B-B14F-4D97-AF65-F5344CB8AC3E}">
        <p14:creationId xmlns:p14="http://schemas.microsoft.com/office/powerpoint/2010/main" val="1393566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187193" y="2548332"/>
            <a:ext cx="2871886" cy="2099169"/>
          </a:xfrm>
        </p:spPr>
        <p:txBody>
          <a:bodyPr vert="horz" lIns="91440" tIns="45720" rIns="91440" bIns="45720" rtlCol="0" anchor="t">
            <a:noAutofit/>
          </a:bodyPr>
          <a:lstStyle/>
          <a:p>
            <a:pPr>
              <a:lnSpc>
                <a:spcPct val="90000"/>
              </a:lnSpc>
            </a:pPr>
            <a:r>
              <a:rPr lang="fr-CA" sz="2000" b="1" dirty="0">
                <a:solidFill>
                  <a:schemeClr val="bg1"/>
                </a:solidFill>
              </a:rPr>
              <a:t>Initiatives d’approvisionnement institutionnel responsable</a:t>
            </a:r>
            <a:br>
              <a:rPr lang="fr-CA" sz="2000" b="1" dirty="0">
                <a:solidFill>
                  <a:schemeClr val="bg1"/>
                </a:solidFill>
              </a:rPr>
            </a:br>
            <a:r>
              <a:rPr lang="fr-CA" sz="1800" dirty="0">
                <a:solidFill>
                  <a:schemeClr val="bg1"/>
                </a:solidFill>
              </a:rPr>
              <a:t>Centre-du-Québec et MRC de L’Érable</a:t>
            </a:r>
            <a:endParaRPr lang="fr-CA" sz="2000" b="1" dirty="0">
              <a:solidFill>
                <a:schemeClr val="bg1"/>
              </a:solidFill>
            </a:endParaRPr>
          </a:p>
        </p:txBody>
      </p:sp>
      <p:sp>
        <p:nvSpPr>
          <p:cNvPr id="25"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27" name="Rectangle 26">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0" name="ZoneTexte 2">
            <a:extLst>
              <a:ext uri="{FF2B5EF4-FFF2-40B4-BE49-F238E27FC236}">
                <a16:creationId xmlns:a16="http://schemas.microsoft.com/office/drawing/2014/main" id="{72B66262-B251-4FCC-8FE2-1402D24E25FB}"/>
              </a:ext>
            </a:extLst>
          </p:cNvPr>
          <p:cNvSpPr txBox="1"/>
          <p:nvPr/>
        </p:nvSpPr>
        <p:spPr>
          <a:xfrm>
            <a:off x="4614299" y="1120761"/>
            <a:ext cx="7166108" cy="4248193"/>
          </a:xfrm>
          <a:prstGeom prst="rect">
            <a:avLst/>
          </a:prstGeom>
        </p:spPr>
        <p:txBody>
          <a:bodyPr vert="horz" lIns="91440" tIns="45720" rIns="91440" bIns="45720" rtlCol="0" anchor="t">
            <a:normAutofit/>
          </a:bodyPr>
          <a:lstStyle/>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Dans la </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MRC de L’Érable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p>
          <a:p>
            <a:pPr marL="800100" lvl="1" indent="-342900">
              <a:spcBef>
                <a:spcPts val="1000"/>
              </a:spcBef>
              <a:buClr>
                <a:schemeClr val="accent1"/>
              </a:buClr>
              <a:buFont typeface="Wingdings 3" charset="2"/>
              <a:buChar char=""/>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lang="fr-CA" sz="3200" b="1" dirty="0">
                <a:solidFill>
                  <a:prstClr val="black">
                    <a:lumMod val="75000"/>
                    <a:lumOff val="25000"/>
                  </a:prstClr>
                </a:solidFill>
                <a:latin typeface="Bierstadt" panose="020B0004020202020204" pitchFamily="34" charset="0"/>
              </a:rPr>
              <a:t>5</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initiatives visant à améliorer la qualité de l’offre alimentaire en milieu institutionnel (fruits et légumes) </a:t>
            </a:r>
          </a:p>
          <a:p>
            <a:pPr marL="800100" lvl="1" indent="-342900">
              <a:spcBef>
                <a:spcPts val="1000"/>
              </a:spcBef>
              <a:buClr>
                <a:schemeClr val="accent1"/>
              </a:buClr>
              <a:buFont typeface="Wingdings 3" charset="2"/>
              <a:buChar char=""/>
              <a:defRPr/>
            </a:pPr>
            <a:r>
              <a:rPr lang="fr-CA" sz="2000" b="1" dirty="0">
                <a:solidFill>
                  <a:prstClr val="black">
                    <a:lumMod val="75000"/>
                    <a:lumOff val="25000"/>
                  </a:prstClr>
                </a:solidFill>
                <a:latin typeface="Bierstadt" panose="020B0004020202020204" pitchFamily="34" charset="0"/>
              </a:rPr>
              <a:t> </a:t>
            </a:r>
            <a:r>
              <a:rPr lang="fr-CA" sz="3200" b="1" dirty="0">
                <a:solidFill>
                  <a:prstClr val="black">
                    <a:lumMod val="75000"/>
                    <a:lumOff val="25000"/>
                  </a:prstClr>
                </a:solidFill>
                <a:latin typeface="Bierstadt" panose="020B0004020202020204" pitchFamily="34" charset="0"/>
              </a:rPr>
              <a:t>5</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initiatives d’approvisionnement institutionnel de proximité</a:t>
            </a: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Approvisionnement local (Centre-du-Québec) :</a:t>
            </a:r>
          </a:p>
          <a:p>
            <a:pPr marL="742950" marR="0" lvl="1" indent="-28575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1"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Notre Centre-du-Québec goûtez-y!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certification et répertoire de points de vente de produits locaux</a:t>
            </a:r>
          </a:p>
          <a:p>
            <a:pPr marL="742950" marR="0" lvl="1" indent="-28575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1"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Les Petits ambassadeurs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promotion des produits locaux dans les CPE de la région (TIR-SHV)</a:t>
            </a:r>
          </a:p>
          <a:p>
            <a:pPr marL="800100" marR="0" lvl="1"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endPar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endParaRPr>
          </a:p>
        </p:txBody>
      </p:sp>
    </p:spTree>
    <p:extLst>
      <p:ext uri="{BB962C8B-B14F-4D97-AF65-F5344CB8AC3E}">
        <p14:creationId xmlns:p14="http://schemas.microsoft.com/office/powerpoint/2010/main" val="2504966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3"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4"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95"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96"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97"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98"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9"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0"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1"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02"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3"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4"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6" name="Group 105">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07"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8"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9"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10"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11"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12"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13"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14"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15"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6"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17"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8"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20" name="Rectangle 119">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2"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24" name="Rectangle 123">
            <a:extLst>
              <a:ext uri="{FF2B5EF4-FFF2-40B4-BE49-F238E27FC236}">
                <a16:creationId xmlns:a16="http://schemas.microsoft.com/office/drawing/2014/main" id="{0B8CC013-B961-4488-B78C-A13810C9B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6" name="Rectangle 125">
            <a:extLst>
              <a:ext uri="{FF2B5EF4-FFF2-40B4-BE49-F238E27FC236}">
                <a16:creationId xmlns:a16="http://schemas.microsoft.com/office/drawing/2014/main" id="{70A209F0-70C9-4B01-A80D-8C5FD144A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5CF06D-837F-4E3D-B535-9C40CB52EC6E}"/>
              </a:ext>
            </a:extLst>
          </p:cNvPr>
          <p:cNvSpPr>
            <a:spLocks noGrp="1"/>
          </p:cNvSpPr>
          <p:nvPr>
            <p:ph type="title"/>
          </p:nvPr>
        </p:nvSpPr>
        <p:spPr>
          <a:xfrm>
            <a:off x="540279" y="967417"/>
            <a:ext cx="5280460" cy="3943250"/>
          </a:xfrm>
        </p:spPr>
        <p:txBody>
          <a:bodyPr vert="horz" lIns="91440" tIns="45720" rIns="91440" bIns="45720" rtlCol="0" anchor="b">
            <a:normAutofit/>
          </a:bodyPr>
          <a:lstStyle/>
          <a:p>
            <a:r>
              <a:rPr lang="en-US">
                <a:solidFill>
                  <a:srgbClr val="FEFFFF"/>
                </a:solidFill>
              </a:rPr>
              <a:t>Consommation</a:t>
            </a:r>
            <a:r>
              <a:rPr lang="en-US" dirty="0">
                <a:solidFill>
                  <a:srgbClr val="FEFFFF"/>
                </a:solidFill>
              </a:rPr>
              <a:t> </a:t>
            </a:r>
            <a:r>
              <a:rPr lang="en-US">
                <a:solidFill>
                  <a:srgbClr val="FEFFFF"/>
                </a:solidFill>
              </a:rPr>
              <a:t>alimentaire</a:t>
            </a:r>
            <a:endParaRPr lang="en-US" dirty="0">
              <a:solidFill>
                <a:srgbClr val="FEFFFF"/>
              </a:solidFill>
            </a:endParaRPr>
          </a:p>
        </p:txBody>
      </p:sp>
      <p:sp>
        <p:nvSpPr>
          <p:cNvPr id="128" name="Freeform 27">
            <a:extLst>
              <a:ext uri="{FF2B5EF4-FFF2-40B4-BE49-F238E27FC236}">
                <a16:creationId xmlns:a16="http://schemas.microsoft.com/office/drawing/2014/main" id="{19B43B94-4C22-4B26-B9FD-985AEA992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7" name="Graphic 6">
            <a:extLst>
              <a:ext uri="{FF2B5EF4-FFF2-40B4-BE49-F238E27FC236}">
                <a16:creationId xmlns:a16="http://schemas.microsoft.com/office/drawing/2014/main" id="{F73A6A22-043C-A8F6-73FC-0D1D2623B897}"/>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7074745" y="1349117"/>
            <a:ext cx="4153750" cy="4153750"/>
          </a:xfrm>
          <a:prstGeom prst="rect">
            <a:avLst/>
          </a:prstGeom>
        </p:spPr>
      </p:pic>
    </p:spTree>
    <p:extLst>
      <p:ext uri="{BB962C8B-B14F-4D97-AF65-F5344CB8AC3E}">
        <p14:creationId xmlns:p14="http://schemas.microsoft.com/office/powerpoint/2010/main" val="360604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id="{C8C9F670-D457-4F9E-BDA1-B6468C778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E494CC2C-3E4D-4A85-B1ED-947EF5C6043B}"/>
              </a:ext>
            </a:extLst>
          </p:cNvPr>
          <p:cNvSpPr>
            <a:spLocks noGrp="1"/>
          </p:cNvSpPr>
          <p:nvPr>
            <p:ph type="title"/>
          </p:nvPr>
        </p:nvSpPr>
        <p:spPr>
          <a:xfrm>
            <a:off x="1794897" y="327578"/>
            <a:ext cx="9712998" cy="1280890"/>
          </a:xfrm>
        </p:spPr>
        <p:txBody>
          <a:bodyPr>
            <a:normAutofit/>
          </a:bodyPr>
          <a:lstStyle/>
          <a:p>
            <a:r>
              <a:rPr lang="fr-CA" sz="2800" dirty="0"/>
              <a:t>Population</a:t>
            </a:r>
          </a:p>
        </p:txBody>
      </p:sp>
      <p:sp>
        <p:nvSpPr>
          <p:cNvPr id="25" name="Rectangle 19">
            <a:extLst>
              <a:ext uri="{FF2B5EF4-FFF2-40B4-BE49-F238E27FC236}">
                <a16:creationId xmlns:a16="http://schemas.microsoft.com/office/drawing/2014/main" id="{240E2333-C7BB-42CB-A674-0BE0C8ED7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11">
            <a:extLst>
              <a:ext uri="{FF2B5EF4-FFF2-40B4-BE49-F238E27FC236}">
                <a16:creationId xmlns:a16="http://schemas.microsoft.com/office/drawing/2014/main" id="{6CADF7DA-72EF-4990-9F27-D443BAF7D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4" name="Espace réservé du contenu 3">
            <a:extLst>
              <a:ext uri="{FF2B5EF4-FFF2-40B4-BE49-F238E27FC236}">
                <a16:creationId xmlns:a16="http://schemas.microsoft.com/office/drawing/2014/main" id="{0DF1773C-0BC1-4E47-9489-6644D5E4CDDA}"/>
              </a:ext>
            </a:extLst>
          </p:cNvPr>
          <p:cNvGraphicFramePr>
            <a:graphicFrameLocks noGrp="1"/>
          </p:cNvGraphicFramePr>
          <p:nvPr>
            <p:ph idx="1"/>
            <p:extLst>
              <p:ext uri="{D42A27DB-BD31-4B8C-83A1-F6EECF244321}">
                <p14:modId xmlns:p14="http://schemas.microsoft.com/office/powerpoint/2010/main" val="3200962755"/>
              </p:ext>
            </p:extLst>
          </p:nvPr>
        </p:nvGraphicFramePr>
        <p:xfrm>
          <a:off x="1794897" y="862435"/>
          <a:ext cx="8987406" cy="1749120"/>
        </p:xfrm>
        <a:graphic>
          <a:graphicData uri="http://schemas.openxmlformats.org/drawingml/2006/table">
            <a:tbl>
              <a:tblPr firstRow="1" firstCol="1" bandRow="1">
                <a:solidFill>
                  <a:srgbClr val="404040"/>
                </a:solidFill>
              </a:tblPr>
              <a:tblGrid>
                <a:gridCol w="2154826">
                  <a:extLst>
                    <a:ext uri="{9D8B030D-6E8A-4147-A177-3AD203B41FA5}">
                      <a16:colId xmlns:a16="http://schemas.microsoft.com/office/drawing/2014/main" val="2402784191"/>
                    </a:ext>
                  </a:extLst>
                </a:gridCol>
                <a:gridCol w="2062798">
                  <a:extLst>
                    <a:ext uri="{9D8B030D-6E8A-4147-A177-3AD203B41FA5}">
                      <a16:colId xmlns:a16="http://schemas.microsoft.com/office/drawing/2014/main" val="791676370"/>
                    </a:ext>
                  </a:extLst>
                </a:gridCol>
                <a:gridCol w="2366237">
                  <a:extLst>
                    <a:ext uri="{9D8B030D-6E8A-4147-A177-3AD203B41FA5}">
                      <a16:colId xmlns:a16="http://schemas.microsoft.com/office/drawing/2014/main" val="62566915"/>
                    </a:ext>
                  </a:extLst>
                </a:gridCol>
                <a:gridCol w="2403545">
                  <a:extLst>
                    <a:ext uri="{9D8B030D-6E8A-4147-A177-3AD203B41FA5}">
                      <a16:colId xmlns:a16="http://schemas.microsoft.com/office/drawing/2014/main" val="4292665174"/>
                    </a:ext>
                  </a:extLst>
                </a:gridCol>
              </a:tblGrid>
              <a:tr h="577892">
                <a:tc>
                  <a:txBody>
                    <a:bodyPr/>
                    <a:lstStyle/>
                    <a:p>
                      <a:pPr algn="l" fontAlgn="t">
                        <a:lnSpc>
                          <a:spcPct val="107000"/>
                        </a:lnSpc>
                        <a:spcBef>
                          <a:spcPts val="0"/>
                        </a:spcBef>
                        <a:spcAft>
                          <a:spcPts val="800"/>
                        </a:spcAft>
                      </a:pP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 </a:t>
                      </a:r>
                      <a:endParaRPr lang="fr-CA" sz="1400" b="0" i="0" u="none" strike="noStrike" cap="none" spc="0" dirty="0">
                        <a:solidFill>
                          <a:schemeClr val="bg1"/>
                        </a:solidFill>
                        <a:effectLst/>
                        <a:latin typeface="Arial" panose="020B0604020202020204" pitchFamily="34" charset="0"/>
                      </a:endParaRPr>
                    </a:p>
                  </a:txBody>
                  <a:tcPr marL="298668" marR="298668" marT="143263" marB="0" anchor="ctr">
                    <a:lnL w="12700" cmpd="sng">
                      <a:noFill/>
                    </a:lnL>
                    <a:lnR w="12700" cmpd="sng">
                      <a:noFill/>
                    </a:lnR>
                    <a:lnT w="19050" cap="flat" cmpd="sng" algn="ctr">
                      <a:noFill/>
                      <a:prstDash val="solid"/>
                    </a:lnT>
                    <a:lnB w="38100" cmpd="sng">
                      <a:noFill/>
                    </a:lnB>
                    <a:solidFill>
                      <a:schemeClr val="accent1">
                        <a:lumMod val="75000"/>
                      </a:schemeClr>
                    </a:solidFill>
                  </a:tcPr>
                </a:tc>
                <a:tc>
                  <a:txBody>
                    <a:bodyPr/>
                    <a:lstStyle/>
                    <a:p>
                      <a:pPr algn="r" fontAlgn="t">
                        <a:lnSpc>
                          <a:spcPct val="100000"/>
                        </a:lnSpc>
                        <a:spcBef>
                          <a:spcPts val="0"/>
                        </a:spcBef>
                        <a:spcAft>
                          <a:spcPts val="0"/>
                        </a:spcAft>
                      </a:pP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Générale</a:t>
                      </a:r>
                    </a:p>
                    <a:p>
                      <a:pPr algn="r" fontAlgn="t">
                        <a:lnSpc>
                          <a:spcPct val="100000"/>
                        </a:lnSpc>
                        <a:spcBef>
                          <a:spcPts val="0"/>
                        </a:spcBef>
                        <a:spcAft>
                          <a:spcPts val="800"/>
                        </a:spcAft>
                      </a:pPr>
                      <a:r>
                        <a:rPr lang="fr-CA" sz="1400" b="0" i="0" u="none" strike="noStrike" cap="none" spc="0" dirty="0">
                          <a:solidFill>
                            <a:schemeClr val="bg1"/>
                          </a:solidFill>
                          <a:effectLst/>
                          <a:latin typeface="Bierstadt" panose="020B0004020202020204" pitchFamily="34" charset="0"/>
                          <a:cs typeface="Times New Roman" panose="02020603050405020304" pitchFamily="18" charset="0"/>
                        </a:rPr>
                        <a:t>(2019)</a:t>
                      </a:r>
                      <a:endParaRPr lang="fr-CA" sz="1400" b="0" i="0" u="none" strike="noStrike" cap="none" spc="0" dirty="0">
                        <a:solidFill>
                          <a:schemeClr val="bg1"/>
                        </a:solidFill>
                        <a:effectLst/>
                        <a:latin typeface="Arial" panose="020B0604020202020204" pitchFamily="34" charset="0"/>
                      </a:endParaRPr>
                    </a:p>
                  </a:txBody>
                  <a:tcPr marL="298668" marR="298668" marT="143263" marB="0">
                    <a:lnL w="12700" cmpd="sng">
                      <a:noFill/>
                    </a:lnL>
                    <a:lnR w="12700" cmpd="sng">
                      <a:noFill/>
                    </a:lnR>
                    <a:lnT w="19050" cap="flat" cmpd="sng" algn="ctr">
                      <a:noFill/>
                      <a:prstDash val="solid"/>
                    </a:lnT>
                    <a:lnB w="38100" cmpd="sng">
                      <a:noFill/>
                    </a:lnB>
                    <a:solidFill>
                      <a:schemeClr val="accent1">
                        <a:lumMod val="75000"/>
                      </a:schemeClr>
                    </a:solidFill>
                  </a:tcPr>
                </a:tc>
                <a:tc>
                  <a:txBody>
                    <a:bodyPr/>
                    <a:lstStyle/>
                    <a:p>
                      <a:pPr algn="r" fontAlgn="t">
                        <a:lnSpc>
                          <a:spcPct val="107000"/>
                        </a:lnSpc>
                        <a:spcBef>
                          <a:spcPts val="0"/>
                        </a:spcBef>
                        <a:spcAft>
                          <a:spcPts val="0"/>
                        </a:spcAft>
                      </a:pP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Immigrante</a:t>
                      </a:r>
                    </a:p>
                    <a:p>
                      <a:pPr algn="r" fontAlgn="t">
                        <a:lnSpc>
                          <a:spcPct val="107000"/>
                        </a:lnSpc>
                        <a:spcBef>
                          <a:spcPts val="0"/>
                        </a:spcBef>
                        <a:spcAft>
                          <a:spcPts val="800"/>
                        </a:spcAft>
                      </a:pPr>
                      <a:r>
                        <a:rPr lang="fr-CA" sz="1400" b="0" i="0" u="none" strike="noStrike" cap="none" spc="0" dirty="0">
                          <a:solidFill>
                            <a:schemeClr val="bg1"/>
                          </a:solidFill>
                          <a:effectLst/>
                          <a:latin typeface="Bierstadt" panose="020B0004020202020204" pitchFamily="34" charset="0"/>
                        </a:rPr>
                        <a:t>(2016)</a:t>
                      </a:r>
                    </a:p>
                  </a:txBody>
                  <a:tcPr marL="298668" marR="298668" marT="143263" marB="0">
                    <a:lnL w="12700" cmpd="sng">
                      <a:noFill/>
                    </a:lnL>
                    <a:lnR w="12700" cmpd="sng">
                      <a:noFill/>
                    </a:lnR>
                    <a:lnT w="19050" cap="flat" cmpd="sng" algn="ctr">
                      <a:noFill/>
                      <a:prstDash val="solid"/>
                    </a:lnT>
                    <a:lnB w="38100" cmpd="sng">
                      <a:noFill/>
                    </a:lnB>
                    <a:solidFill>
                      <a:schemeClr val="accent1">
                        <a:lumMod val="75000"/>
                      </a:schemeClr>
                    </a:solidFill>
                  </a:tcPr>
                </a:tc>
                <a:tc>
                  <a:txBody>
                    <a:bodyPr/>
                    <a:lstStyle/>
                    <a:p>
                      <a:pPr algn="r" fontAlgn="t">
                        <a:lnSpc>
                          <a:spcPct val="107000"/>
                        </a:lnSpc>
                        <a:spcBef>
                          <a:spcPts val="0"/>
                        </a:spcBef>
                        <a:spcAft>
                          <a:spcPts val="0"/>
                        </a:spcAft>
                      </a:pP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Autochtone</a:t>
                      </a:r>
                    </a:p>
                    <a:p>
                      <a:pPr algn="r" fontAlgn="t">
                        <a:lnSpc>
                          <a:spcPct val="107000"/>
                        </a:lnSpc>
                        <a:spcBef>
                          <a:spcPts val="0"/>
                        </a:spcBef>
                        <a:spcAft>
                          <a:spcPts val="800"/>
                        </a:spcAft>
                      </a:pPr>
                      <a:r>
                        <a:rPr lang="fr-CA" sz="1400" b="0" i="0" u="none" strike="noStrike" cap="none" spc="0" dirty="0">
                          <a:solidFill>
                            <a:schemeClr val="bg1"/>
                          </a:solidFill>
                          <a:effectLst/>
                          <a:latin typeface="Bierstadt" panose="020B0004020202020204" pitchFamily="34" charset="0"/>
                          <a:cs typeface="Times New Roman" panose="02020603050405020304" pitchFamily="18" charset="0"/>
                        </a:rPr>
                        <a:t>(2016)</a:t>
                      </a:r>
                      <a:endParaRPr lang="fr-CA" sz="1400" b="0" i="0" u="none" strike="noStrike" cap="none" spc="0" dirty="0">
                        <a:solidFill>
                          <a:schemeClr val="bg1"/>
                        </a:solidFill>
                        <a:effectLst/>
                        <a:latin typeface="Arial" panose="020B0604020202020204" pitchFamily="34" charset="0"/>
                      </a:endParaRPr>
                    </a:p>
                  </a:txBody>
                  <a:tcPr marL="298668" marR="298668" marT="143263" marB="0">
                    <a:lnL w="12700" cmpd="sng">
                      <a:noFill/>
                    </a:lnL>
                    <a:lnR w="12700" cmpd="sng">
                      <a:noFill/>
                    </a:lnR>
                    <a:lnT w="19050" cap="flat" cmpd="sng" algn="ctr">
                      <a:noFill/>
                      <a:prstDash val="solid"/>
                    </a:lnT>
                    <a:lnB w="38100" cmpd="sng">
                      <a:noFill/>
                    </a:lnB>
                    <a:solidFill>
                      <a:schemeClr val="accent1">
                        <a:lumMod val="75000"/>
                      </a:schemeClr>
                    </a:solidFill>
                  </a:tcPr>
                </a:tc>
                <a:extLst>
                  <a:ext uri="{0D108BD9-81ED-4DB2-BD59-A6C34878D82A}">
                    <a16:rowId xmlns:a16="http://schemas.microsoft.com/office/drawing/2014/main" val="2359911455"/>
                  </a:ext>
                </a:extLst>
              </a:tr>
              <a:tr h="616067">
                <a:tc>
                  <a:txBody>
                    <a:bodyPr/>
                    <a:lstStyle/>
                    <a:p>
                      <a:pPr algn="l"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Centre-du-Québec :</a:t>
                      </a:r>
                      <a:endParaRPr lang="fr-CA" sz="1400" b="1" i="0" u="none" strike="noStrike" cap="none" spc="0" dirty="0">
                        <a:solidFill>
                          <a:schemeClr val="bg1"/>
                        </a:solidFill>
                        <a:effectLst/>
                        <a:latin typeface="Arial" panose="020B0604020202020204" pitchFamily="34" charset="0"/>
                      </a:endParaRPr>
                    </a:p>
                  </a:txBody>
                  <a:tcPr marL="298668" marR="298668" marT="143263"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tc>
                  <a:txBody>
                    <a:bodyPr/>
                    <a:lstStyle/>
                    <a:p>
                      <a:pPr algn="r" fontAlgn="t">
                        <a:lnSpc>
                          <a:spcPct val="107000"/>
                        </a:lnSpc>
                        <a:spcBef>
                          <a:spcPts val="0"/>
                        </a:spcBef>
                        <a:spcAft>
                          <a:spcPts val="800"/>
                        </a:spcAft>
                      </a:pP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249 396</a:t>
                      </a:r>
                      <a:endParaRPr lang="fr-CA" sz="1400" b="0" i="0" u="none" strike="noStrike" cap="none" spc="0" dirty="0">
                        <a:solidFill>
                          <a:schemeClr val="bg1"/>
                        </a:solidFill>
                        <a:effectLst/>
                        <a:latin typeface="Arial" panose="020B0604020202020204" pitchFamily="34" charset="0"/>
                      </a:endParaRPr>
                    </a:p>
                  </a:txBody>
                  <a:tcPr marL="298668" marR="298668" marT="143263"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tc>
                  <a:txBody>
                    <a:bodyPr/>
                    <a:lstStyle/>
                    <a:p>
                      <a:pPr algn="r" fontAlgn="t">
                        <a:lnSpc>
                          <a:spcPct val="107000"/>
                        </a:lnSpc>
                        <a:spcBef>
                          <a:spcPts val="0"/>
                        </a:spcBef>
                        <a:spcAft>
                          <a:spcPts val="800"/>
                        </a:spcAft>
                      </a:pP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5 715</a:t>
                      </a:r>
                      <a:endParaRPr lang="fr-CA" sz="1400" b="0" i="0" u="none" strike="noStrike" cap="none" spc="0" dirty="0">
                        <a:solidFill>
                          <a:schemeClr val="bg1"/>
                        </a:solidFill>
                        <a:effectLst/>
                        <a:latin typeface="Arial" panose="020B0604020202020204" pitchFamily="34" charset="0"/>
                      </a:endParaRPr>
                    </a:p>
                  </a:txBody>
                  <a:tcPr marL="298668" marR="298668" marT="143263"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tc>
                  <a:txBody>
                    <a:bodyPr/>
                    <a:lstStyle/>
                    <a:p>
                      <a:pPr algn="r" fontAlgn="t">
                        <a:lnSpc>
                          <a:spcPct val="107000"/>
                        </a:lnSpc>
                        <a:spcBef>
                          <a:spcPts val="0"/>
                        </a:spcBef>
                        <a:spcAft>
                          <a:spcPts val="800"/>
                        </a:spcAft>
                      </a:pP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2 805</a:t>
                      </a:r>
                      <a:endParaRPr lang="fr-CA" sz="1400" b="0" i="0" u="none" strike="noStrike" cap="none" spc="0" dirty="0">
                        <a:solidFill>
                          <a:schemeClr val="bg1"/>
                        </a:solidFill>
                        <a:effectLst/>
                        <a:latin typeface="Arial" panose="020B0604020202020204" pitchFamily="34" charset="0"/>
                      </a:endParaRPr>
                    </a:p>
                  </a:txBody>
                  <a:tcPr marL="298668" marR="298668" marT="143263"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extLst>
                  <a:ext uri="{0D108BD9-81ED-4DB2-BD59-A6C34878D82A}">
                    <a16:rowId xmlns:a16="http://schemas.microsoft.com/office/drawing/2014/main" val="797802695"/>
                  </a:ext>
                </a:extLst>
              </a:tr>
              <a:tr h="533225">
                <a:tc>
                  <a:txBody>
                    <a:bodyPr/>
                    <a:lstStyle/>
                    <a:p>
                      <a:pPr algn="l"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De L’Érable :</a:t>
                      </a:r>
                      <a:endParaRPr lang="fr-CA" sz="1400" b="1" i="0" u="none" strike="noStrike" cap="none" spc="0" dirty="0">
                        <a:solidFill>
                          <a:schemeClr val="bg1"/>
                        </a:solidFill>
                        <a:effectLst/>
                        <a:latin typeface="Arial" panose="020B0604020202020204" pitchFamily="34" charset="0"/>
                      </a:endParaRPr>
                    </a:p>
                  </a:txBody>
                  <a:tcPr marL="298668" marR="298668" marT="143263"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gn="r" fontAlgn="t">
                        <a:lnSpc>
                          <a:spcPct val="107000"/>
                        </a:lnSpc>
                        <a:spcBef>
                          <a:spcPts val="0"/>
                        </a:spcBef>
                        <a:spcAft>
                          <a:spcPts val="800"/>
                        </a:spcAft>
                      </a:pP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23 727</a:t>
                      </a:r>
                      <a:endParaRPr lang="fr-CA" sz="1400" b="0" i="0" u="none" strike="noStrike" cap="none" spc="0" dirty="0">
                        <a:solidFill>
                          <a:schemeClr val="bg1"/>
                        </a:solidFill>
                        <a:effectLst/>
                        <a:latin typeface="Arial" panose="020B0604020202020204" pitchFamily="34" charset="0"/>
                      </a:endParaRPr>
                    </a:p>
                  </a:txBody>
                  <a:tcPr marL="298668" marR="298668" marT="143263"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gn="r" fontAlgn="t">
                        <a:lnSpc>
                          <a:spcPct val="107000"/>
                        </a:lnSpc>
                        <a:spcBef>
                          <a:spcPts val="0"/>
                        </a:spcBef>
                        <a:spcAft>
                          <a:spcPts val="800"/>
                        </a:spcAft>
                      </a:pP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270</a:t>
                      </a:r>
                      <a:endParaRPr lang="fr-CA" sz="1400" b="0" i="0" u="none" strike="noStrike" cap="none" spc="0" dirty="0">
                        <a:solidFill>
                          <a:schemeClr val="bg1"/>
                        </a:solidFill>
                        <a:effectLst/>
                        <a:latin typeface="Arial" panose="020B0604020202020204" pitchFamily="34" charset="0"/>
                      </a:endParaRPr>
                    </a:p>
                  </a:txBody>
                  <a:tcPr marL="298668" marR="298668" marT="143263"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gn="r" fontAlgn="t">
                        <a:lnSpc>
                          <a:spcPct val="107000"/>
                        </a:lnSpc>
                        <a:spcBef>
                          <a:spcPts val="0"/>
                        </a:spcBef>
                        <a:spcAft>
                          <a:spcPts val="800"/>
                        </a:spcAft>
                      </a:pP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155</a:t>
                      </a:r>
                      <a:endParaRPr lang="fr-CA" sz="1400" b="0" i="0" u="none" strike="noStrike" cap="none" spc="0" dirty="0">
                        <a:solidFill>
                          <a:schemeClr val="bg1"/>
                        </a:solidFill>
                        <a:effectLst/>
                        <a:latin typeface="Arial" panose="020B0604020202020204" pitchFamily="34" charset="0"/>
                      </a:endParaRPr>
                    </a:p>
                  </a:txBody>
                  <a:tcPr marL="298668" marR="298668" marT="143263"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extLst>
                  <a:ext uri="{0D108BD9-81ED-4DB2-BD59-A6C34878D82A}">
                    <a16:rowId xmlns:a16="http://schemas.microsoft.com/office/drawing/2014/main" val="991107008"/>
                  </a:ext>
                </a:extLst>
              </a:tr>
            </a:tbl>
          </a:graphicData>
        </a:graphic>
      </p:graphicFrame>
      <p:sp>
        <p:nvSpPr>
          <p:cNvPr id="15" name="Titre 1">
            <a:extLst>
              <a:ext uri="{FF2B5EF4-FFF2-40B4-BE49-F238E27FC236}">
                <a16:creationId xmlns:a16="http://schemas.microsoft.com/office/drawing/2014/main" id="{48200597-16F9-460A-9C7D-6197A0EFC713}"/>
              </a:ext>
            </a:extLst>
          </p:cNvPr>
          <p:cNvSpPr txBox="1">
            <a:spLocks/>
          </p:cNvSpPr>
          <p:nvPr/>
        </p:nvSpPr>
        <p:spPr>
          <a:xfrm>
            <a:off x="1794897" y="2853344"/>
            <a:ext cx="9712998" cy="74178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CA" sz="2800" b="0"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rPr>
              <a:t>Emploi et assistance sociale</a:t>
            </a:r>
          </a:p>
        </p:txBody>
      </p:sp>
      <p:graphicFrame>
        <p:nvGraphicFramePr>
          <p:cNvPr id="19" name="Espace réservé du contenu 3">
            <a:extLst>
              <a:ext uri="{FF2B5EF4-FFF2-40B4-BE49-F238E27FC236}">
                <a16:creationId xmlns:a16="http://schemas.microsoft.com/office/drawing/2014/main" id="{DA4CBEA9-5D4B-4C36-AA2B-014869D7921E}"/>
              </a:ext>
            </a:extLst>
          </p:cNvPr>
          <p:cNvGraphicFramePr>
            <a:graphicFrameLocks/>
          </p:cNvGraphicFramePr>
          <p:nvPr>
            <p:extLst>
              <p:ext uri="{D42A27DB-BD31-4B8C-83A1-F6EECF244321}">
                <p14:modId xmlns:p14="http://schemas.microsoft.com/office/powerpoint/2010/main" val="3027694116"/>
              </p:ext>
            </p:extLst>
          </p:nvPr>
        </p:nvGraphicFramePr>
        <p:xfrm>
          <a:off x="1794898" y="3429000"/>
          <a:ext cx="8987405" cy="1686891"/>
        </p:xfrm>
        <a:graphic>
          <a:graphicData uri="http://schemas.openxmlformats.org/drawingml/2006/table">
            <a:tbl>
              <a:tblPr firstRow="1" firstCol="1" bandRow="1">
                <a:solidFill>
                  <a:srgbClr val="404040"/>
                </a:solidFill>
              </a:tblPr>
              <a:tblGrid>
                <a:gridCol w="2713353">
                  <a:extLst>
                    <a:ext uri="{9D8B030D-6E8A-4147-A177-3AD203B41FA5}">
                      <a16:colId xmlns:a16="http://schemas.microsoft.com/office/drawing/2014/main" val="791676370"/>
                    </a:ext>
                  </a:extLst>
                </a:gridCol>
                <a:gridCol w="3112489">
                  <a:extLst>
                    <a:ext uri="{9D8B030D-6E8A-4147-A177-3AD203B41FA5}">
                      <a16:colId xmlns:a16="http://schemas.microsoft.com/office/drawing/2014/main" val="62566915"/>
                    </a:ext>
                  </a:extLst>
                </a:gridCol>
                <a:gridCol w="3161563">
                  <a:extLst>
                    <a:ext uri="{9D8B030D-6E8A-4147-A177-3AD203B41FA5}">
                      <a16:colId xmlns:a16="http://schemas.microsoft.com/office/drawing/2014/main" val="4292665174"/>
                    </a:ext>
                  </a:extLst>
                </a:gridCol>
              </a:tblGrid>
              <a:tr h="639661">
                <a:tc>
                  <a:txBody>
                    <a:bodyPr/>
                    <a:lstStyle/>
                    <a:p>
                      <a:pPr algn="r"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Revenu d’emploi médian </a:t>
                      </a:r>
                    </a:p>
                    <a:p>
                      <a:pPr algn="r"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(2019)</a:t>
                      </a:r>
                      <a:endParaRPr lang="fr-CA" sz="1400" b="1" i="0" u="none" strike="noStrike" cap="none" spc="0" dirty="0">
                        <a:solidFill>
                          <a:schemeClr val="bg1"/>
                        </a:solidFill>
                        <a:effectLst/>
                        <a:latin typeface="Arial" panose="020B0604020202020204" pitchFamily="34" charset="0"/>
                      </a:endParaRPr>
                    </a:p>
                  </a:txBody>
                  <a:tcPr marL="298668" marR="298668" marT="143263" marB="0">
                    <a:lnL w="12700" cmpd="sng">
                      <a:noFill/>
                    </a:lnL>
                    <a:lnR w="12700" cmpd="sng">
                      <a:noFill/>
                    </a:lnR>
                    <a:lnT w="19050" cap="flat" cmpd="sng" algn="ctr">
                      <a:noFill/>
                      <a:prstDash val="solid"/>
                    </a:lnT>
                    <a:lnB w="38100" cmpd="sng">
                      <a:noFill/>
                    </a:lnB>
                    <a:solidFill>
                      <a:schemeClr val="accent1">
                        <a:lumMod val="75000"/>
                      </a:schemeClr>
                    </a:solidFill>
                  </a:tcPr>
                </a:tc>
                <a:tc>
                  <a:txBody>
                    <a:bodyPr/>
                    <a:lstStyle/>
                    <a:p>
                      <a:pPr algn="r"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Taux de chômage</a:t>
                      </a:r>
                    </a:p>
                    <a:p>
                      <a:pPr algn="r"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cs typeface="Times New Roman" panose="02020603050405020304" pitchFamily="18" charset="0"/>
                        </a:rPr>
                        <a:t>(2019 | 2021)</a:t>
                      </a:r>
                      <a:endParaRPr lang="fr-CA" sz="1400" b="1" i="0" u="none" strike="noStrike" cap="none" spc="0" dirty="0">
                        <a:solidFill>
                          <a:schemeClr val="bg1"/>
                        </a:solidFill>
                        <a:effectLst/>
                        <a:latin typeface="Arial" panose="020B0604020202020204" pitchFamily="34" charset="0"/>
                      </a:endParaRPr>
                    </a:p>
                  </a:txBody>
                  <a:tcPr marL="298668" marR="298668" marT="143263" marB="0">
                    <a:lnL w="12700" cmpd="sng">
                      <a:noFill/>
                    </a:lnL>
                    <a:lnR w="12700" cmpd="sng">
                      <a:noFill/>
                    </a:lnR>
                    <a:lnT w="19050" cap="flat" cmpd="sng" algn="ctr">
                      <a:noFill/>
                      <a:prstDash val="solid"/>
                    </a:lnT>
                    <a:lnB w="38100" cmpd="sng">
                      <a:noFill/>
                    </a:lnB>
                    <a:solidFill>
                      <a:schemeClr val="accent1">
                        <a:lumMod val="75000"/>
                      </a:schemeClr>
                    </a:solidFill>
                  </a:tcPr>
                </a:tc>
                <a:tc>
                  <a:txBody>
                    <a:bodyPr/>
                    <a:lstStyle/>
                    <a:p>
                      <a:pPr algn="r"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Taux d’assistance sociale</a:t>
                      </a:r>
                    </a:p>
                    <a:p>
                      <a:pPr algn="r"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cs typeface="Times New Roman" panose="02020603050405020304" pitchFamily="18" charset="0"/>
                        </a:rPr>
                        <a:t>(2021)</a:t>
                      </a:r>
                      <a:endParaRPr lang="fr-CA" sz="1400" b="1" i="0" u="none" strike="noStrike" cap="none" spc="0" dirty="0">
                        <a:solidFill>
                          <a:schemeClr val="bg1"/>
                        </a:solidFill>
                        <a:effectLst/>
                        <a:latin typeface="Arial" panose="020B0604020202020204" pitchFamily="34" charset="0"/>
                      </a:endParaRPr>
                    </a:p>
                  </a:txBody>
                  <a:tcPr marL="298668" marR="298668" marT="143263" marB="0">
                    <a:lnL w="12700" cmpd="sng">
                      <a:noFill/>
                    </a:lnL>
                    <a:lnR w="12700" cmpd="sng">
                      <a:noFill/>
                    </a:lnR>
                    <a:lnT w="19050" cap="flat" cmpd="sng" algn="ctr">
                      <a:noFill/>
                      <a:prstDash val="solid"/>
                    </a:lnT>
                    <a:lnB w="38100" cmpd="sng">
                      <a:noFill/>
                    </a:lnB>
                    <a:solidFill>
                      <a:schemeClr val="accent1">
                        <a:lumMod val="75000"/>
                      </a:schemeClr>
                    </a:solidFill>
                  </a:tcPr>
                </a:tc>
                <a:extLst>
                  <a:ext uri="{0D108BD9-81ED-4DB2-BD59-A6C34878D82A}">
                    <a16:rowId xmlns:a16="http://schemas.microsoft.com/office/drawing/2014/main" val="2359911455"/>
                  </a:ext>
                </a:extLst>
              </a:tr>
              <a:tr h="536776">
                <a:tc>
                  <a:txBody>
                    <a:bodyPr/>
                    <a:lstStyle/>
                    <a:p>
                      <a:pPr algn="r" fontAlgn="t">
                        <a:lnSpc>
                          <a:spcPct val="107000"/>
                        </a:lnSpc>
                        <a:spcBef>
                          <a:spcPts val="0"/>
                        </a:spcBef>
                        <a:spcAft>
                          <a:spcPts val="800"/>
                        </a:spcAft>
                      </a:pPr>
                      <a:r>
                        <a:rPr lang="fr-CA" sz="1400" b="1" i="0" u="none" strike="noStrike" cap="none" spc="0" dirty="0" err="1">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Qc</a:t>
                      </a: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 </a:t>
                      </a: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44 936 $</a:t>
                      </a:r>
                      <a:endParaRPr lang="fr-CA" sz="1400" b="0" i="0" u="none" strike="noStrike" cap="none" spc="0" dirty="0">
                        <a:solidFill>
                          <a:schemeClr val="bg1"/>
                        </a:solidFill>
                        <a:effectLst/>
                        <a:latin typeface="Arial" panose="020B0604020202020204" pitchFamily="34" charset="0"/>
                      </a:endParaRPr>
                    </a:p>
                  </a:txBody>
                  <a:tcPr marL="298668" marR="298668" marT="143263" marB="0">
                    <a:lnL w="12700" cmpd="sng">
                      <a:noFill/>
                      <a:prstDash val="solid"/>
                    </a:lnL>
                    <a:lnR w="12700" cmpd="sng">
                      <a:noFill/>
                      <a:prstDash val="solid"/>
                    </a:lnR>
                    <a:lnT w="38100" cmpd="sng">
                      <a:noFill/>
                    </a:lnT>
                    <a:lnB w="12700" cap="flat" cmpd="sng" algn="ctr">
                      <a:solidFill>
                        <a:schemeClr val="bg1">
                          <a:lumMod val="75000"/>
                        </a:schemeClr>
                      </a:solidFill>
                      <a:prstDash val="solid"/>
                      <a:round/>
                      <a:headEnd type="none" w="med" len="med"/>
                      <a:tailEnd type="none" w="med" len="med"/>
                    </a:lnB>
                    <a:solidFill>
                      <a:srgbClr val="404040"/>
                    </a:solidFill>
                  </a:tcPr>
                </a:tc>
                <a:tc>
                  <a:txBody>
                    <a:bodyPr/>
                    <a:lstStyle/>
                    <a:p>
                      <a:pPr algn="r" fontAlgn="t">
                        <a:lnSpc>
                          <a:spcPct val="107000"/>
                        </a:lnSpc>
                        <a:spcBef>
                          <a:spcPts val="0"/>
                        </a:spcBef>
                        <a:spcAft>
                          <a:spcPts val="800"/>
                        </a:spcAft>
                      </a:pPr>
                      <a:r>
                        <a:rPr lang="fr-CA" sz="1400" b="1" i="0" u="none" strike="noStrike" cap="none" spc="0" dirty="0" err="1">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Qc</a:t>
                      </a: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 : </a:t>
                      </a: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5 % | 6.5 % </a:t>
                      </a:r>
                      <a:endParaRPr lang="fr-CA" sz="1400" b="0" i="0" u="none" strike="noStrike" cap="none" spc="0" dirty="0">
                        <a:solidFill>
                          <a:schemeClr val="bg1"/>
                        </a:solidFill>
                        <a:effectLst/>
                        <a:latin typeface="Arial" panose="020B0604020202020204" pitchFamily="34" charset="0"/>
                      </a:endParaRPr>
                    </a:p>
                  </a:txBody>
                  <a:tcPr marL="298668" marR="298668" marT="143263" marB="0">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tc>
                  <a:txBody>
                    <a:bodyPr/>
                    <a:lstStyle/>
                    <a:p>
                      <a:pPr algn="r" fontAlgn="t">
                        <a:lnSpc>
                          <a:spcPct val="107000"/>
                        </a:lnSpc>
                        <a:spcBef>
                          <a:spcPts val="0"/>
                        </a:spcBef>
                        <a:spcAft>
                          <a:spcPts val="800"/>
                        </a:spcAft>
                      </a:pPr>
                      <a:r>
                        <a:rPr lang="fr-CA" sz="1400" b="1" i="0" u="none" strike="noStrike" cap="none" spc="0" dirty="0" err="1">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Qc</a:t>
                      </a: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 :</a:t>
                      </a: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 4.45 %</a:t>
                      </a:r>
                      <a:endParaRPr lang="fr-CA" sz="1400" b="0" i="0" u="none" strike="noStrike" cap="none" spc="0" dirty="0">
                        <a:solidFill>
                          <a:schemeClr val="bg1"/>
                        </a:solidFill>
                        <a:effectLst/>
                        <a:latin typeface="Arial" panose="020B0604020202020204" pitchFamily="34" charset="0"/>
                      </a:endParaRPr>
                    </a:p>
                  </a:txBody>
                  <a:tcPr marL="298668" marR="298668" marT="143263" marB="0">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extLst>
                  <a:ext uri="{0D108BD9-81ED-4DB2-BD59-A6C34878D82A}">
                    <a16:rowId xmlns:a16="http://schemas.microsoft.com/office/drawing/2014/main" val="797802695"/>
                  </a:ext>
                </a:extLst>
              </a:tr>
              <a:tr h="448687">
                <a:tc>
                  <a:txBody>
                    <a:bodyPr/>
                    <a:lstStyle/>
                    <a:p>
                      <a:pPr algn="r"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De L’Érable : </a:t>
                      </a: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38 845 $</a:t>
                      </a:r>
                      <a:endParaRPr lang="fr-CA" sz="1400" b="0" i="0" u="none" strike="noStrike" cap="none" spc="0" dirty="0">
                        <a:solidFill>
                          <a:schemeClr val="bg1"/>
                        </a:solidFill>
                        <a:effectLst/>
                        <a:latin typeface="Arial" panose="020B0604020202020204" pitchFamily="34" charset="0"/>
                      </a:endParaRPr>
                    </a:p>
                  </a:txBody>
                  <a:tcPr marL="298668" marR="298668" marT="143263" marB="0">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262626"/>
                    </a:solidFill>
                  </a:tcPr>
                </a:tc>
                <a:tc>
                  <a:txBody>
                    <a:bodyPr/>
                    <a:lstStyle/>
                    <a:p>
                      <a:pPr algn="r"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rPr>
                        <a:t>C-d-</a:t>
                      </a:r>
                      <a:r>
                        <a:rPr lang="fr-CA" sz="1400" b="1" i="0" u="none" strike="noStrike" cap="none" spc="0" dirty="0" err="1">
                          <a:solidFill>
                            <a:schemeClr val="bg1"/>
                          </a:solidFill>
                          <a:effectLst/>
                          <a:latin typeface="Bierstadt" panose="020B0004020202020204" pitchFamily="34" charset="0"/>
                        </a:rPr>
                        <a:t>Qc</a:t>
                      </a:r>
                      <a:r>
                        <a:rPr lang="fr-CA" sz="1400" b="1" i="0" u="none" strike="noStrike" cap="none" spc="0" dirty="0">
                          <a:solidFill>
                            <a:schemeClr val="bg1"/>
                          </a:solidFill>
                          <a:effectLst/>
                          <a:latin typeface="Bierstadt" panose="020B0004020202020204" pitchFamily="34" charset="0"/>
                        </a:rPr>
                        <a:t> :  </a:t>
                      </a:r>
                      <a:r>
                        <a:rPr lang="fr-CA" sz="1400" b="0" i="0" u="none" strike="noStrike" cap="none" spc="0" dirty="0">
                          <a:solidFill>
                            <a:schemeClr val="bg1"/>
                          </a:solidFill>
                          <a:effectLst/>
                          <a:latin typeface="Arial" panose="020B0604020202020204" pitchFamily="34" charset="0"/>
                        </a:rPr>
                        <a:t>3.9 % | 4.3 %</a:t>
                      </a:r>
                    </a:p>
                  </a:txBody>
                  <a:tcPr marL="298668" marR="298668" marT="143263"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gn="r"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C-d-</a:t>
                      </a:r>
                      <a:r>
                        <a:rPr lang="fr-CA" sz="1400" b="1" i="0" u="none" strike="noStrike" cap="none" spc="0" dirty="0" err="1">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Qc</a:t>
                      </a: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 :</a:t>
                      </a: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 4.9 %</a:t>
                      </a:r>
                      <a:endParaRPr lang="fr-CA" sz="1400" b="0" i="0" u="none" strike="noStrike" cap="none" spc="0" dirty="0">
                        <a:solidFill>
                          <a:schemeClr val="bg1"/>
                        </a:solidFill>
                        <a:effectLst/>
                        <a:latin typeface="Arial" panose="020B0604020202020204" pitchFamily="34" charset="0"/>
                      </a:endParaRPr>
                    </a:p>
                  </a:txBody>
                  <a:tcPr marL="298668" marR="298668" marT="143263"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extLst>
                  <a:ext uri="{0D108BD9-81ED-4DB2-BD59-A6C34878D82A}">
                    <a16:rowId xmlns:a16="http://schemas.microsoft.com/office/drawing/2014/main" val="991107008"/>
                  </a:ext>
                </a:extLst>
              </a:tr>
            </a:tbl>
          </a:graphicData>
        </a:graphic>
      </p:graphicFrame>
      <p:sp>
        <p:nvSpPr>
          <p:cNvPr id="23" name="Titre 1">
            <a:extLst>
              <a:ext uri="{FF2B5EF4-FFF2-40B4-BE49-F238E27FC236}">
                <a16:creationId xmlns:a16="http://schemas.microsoft.com/office/drawing/2014/main" id="{0B7A2C65-B29B-48C0-A039-57023C565ABC}"/>
              </a:ext>
            </a:extLst>
          </p:cNvPr>
          <p:cNvSpPr txBox="1">
            <a:spLocks/>
          </p:cNvSpPr>
          <p:nvPr/>
        </p:nvSpPr>
        <p:spPr>
          <a:xfrm>
            <a:off x="1794897" y="5453078"/>
            <a:ext cx="9712998" cy="741784"/>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fr-CA" sz="3000" b="1" dirty="0">
                <a:solidFill>
                  <a:prstClr val="black">
                    <a:lumMod val="85000"/>
                    <a:lumOff val="15000"/>
                  </a:prstClr>
                </a:solidFill>
                <a:latin typeface="Bierstadt" panose="020B0004020202020204" pitchFamily="34" charset="0"/>
              </a:rPr>
              <a:t>8.7</a:t>
            </a:r>
            <a:r>
              <a:rPr kumimoji="0" lang="fr-CA" sz="3000" b="1" i="0" u="none" strike="noStrike" kern="1200" cap="none" spc="0" normalizeH="0" baseline="0" noProof="0" dirty="0">
                <a:ln>
                  <a:noFill/>
                </a:ln>
                <a:solidFill>
                  <a:prstClr val="black">
                    <a:lumMod val="85000"/>
                    <a:lumOff val="15000"/>
                  </a:prstClr>
                </a:solidFill>
                <a:effectLst/>
                <a:uLnTx/>
                <a:uFillTx/>
                <a:latin typeface="Bierstadt" panose="020B0004020202020204" pitchFamily="34" charset="0"/>
                <a:ea typeface="+mj-ea"/>
                <a:cs typeface="+mj-cs"/>
              </a:rPr>
              <a:t> % </a:t>
            </a:r>
            <a:r>
              <a:rPr kumimoji="0" lang="fr-CA" sz="1600" b="0" i="0" u="none" strike="noStrike" kern="1200" cap="none" spc="0" normalizeH="0" baseline="0" noProof="0" dirty="0">
                <a:ln>
                  <a:noFill/>
                </a:ln>
                <a:solidFill>
                  <a:prstClr val="black">
                    <a:lumMod val="85000"/>
                    <a:lumOff val="15000"/>
                  </a:prstClr>
                </a:solidFill>
                <a:effectLst/>
                <a:uLnTx/>
                <a:uFillTx/>
                <a:latin typeface="Bierstadt" panose="020B0004020202020204" pitchFamily="34" charset="0"/>
                <a:ea typeface="+mj-ea"/>
                <a:cs typeface="+mj-cs"/>
              </a:rPr>
              <a:t>Part des ménages locataires de la MRC de </a:t>
            </a:r>
            <a:r>
              <a:rPr lang="fr-CA" sz="1600" dirty="0">
                <a:solidFill>
                  <a:prstClr val="black">
                    <a:lumMod val="85000"/>
                    <a:lumOff val="15000"/>
                  </a:prstClr>
                </a:solidFill>
                <a:latin typeface="Bierstadt" panose="020B0004020202020204" pitchFamily="34" charset="0"/>
              </a:rPr>
              <a:t>L’Érable</a:t>
            </a:r>
            <a:r>
              <a:rPr kumimoji="0" lang="fr-CA" sz="1600" b="0" i="0" u="none" strike="noStrike" kern="1200" cap="none" spc="0" normalizeH="0" baseline="0" noProof="0" dirty="0">
                <a:ln>
                  <a:noFill/>
                </a:ln>
                <a:solidFill>
                  <a:prstClr val="black">
                    <a:lumMod val="85000"/>
                    <a:lumOff val="15000"/>
                  </a:prstClr>
                </a:solidFill>
                <a:effectLst/>
                <a:uLnTx/>
                <a:uFillTx/>
                <a:latin typeface="Bierstadt" panose="020B0004020202020204" pitchFamily="34" charset="0"/>
                <a:ea typeface="+mj-ea"/>
                <a:cs typeface="+mj-cs"/>
              </a:rPr>
              <a:t> vivant dans un logement subventionné </a:t>
            </a:r>
            <a:r>
              <a:rPr kumimoji="0" lang="fr-CA" sz="1600" b="0" i="0" u="none" strike="noStrike" kern="1200" cap="none" spc="0" normalizeH="0" baseline="0" noProof="0" dirty="0">
                <a:ln>
                  <a:noFill/>
                </a:ln>
                <a:solidFill>
                  <a:prstClr val="black">
                    <a:lumMod val="85000"/>
                    <a:lumOff val="15000"/>
                  </a:prstClr>
                </a:solidFill>
                <a:effectLst/>
                <a:uLnTx/>
                <a:uFillTx/>
                <a:latin typeface="Bierstadt" panose="020B0004020202020204" pitchFamily="34" charset="0"/>
                <a:ea typeface="+mn-ea"/>
                <a:cs typeface="+mn-cs"/>
              </a:rPr>
              <a:t>(Québec : </a:t>
            </a:r>
            <a:r>
              <a:rPr kumimoji="0" lang="fr-CA" sz="1600" b="1" i="0" u="none" strike="noStrike" kern="1200" cap="none" spc="0" normalizeH="0" baseline="0" noProof="0" dirty="0">
                <a:ln>
                  <a:noFill/>
                </a:ln>
                <a:solidFill>
                  <a:prstClr val="black">
                    <a:lumMod val="85000"/>
                    <a:lumOff val="15000"/>
                  </a:prstClr>
                </a:solidFill>
                <a:effectLst/>
                <a:uLnTx/>
                <a:uFillTx/>
                <a:latin typeface="Bierstadt" panose="020B0004020202020204" pitchFamily="34" charset="0"/>
                <a:ea typeface="+mn-ea"/>
                <a:cs typeface="+mn-cs"/>
              </a:rPr>
              <a:t>9%</a:t>
            </a:r>
            <a:r>
              <a:rPr kumimoji="0" lang="fr-CA" sz="1600" b="0" i="0" u="none" strike="noStrike" kern="1200" cap="none" spc="0" normalizeH="0" baseline="0" noProof="0" dirty="0">
                <a:ln>
                  <a:noFill/>
                </a:ln>
                <a:solidFill>
                  <a:prstClr val="black">
                    <a:lumMod val="85000"/>
                    <a:lumOff val="15000"/>
                  </a:prstClr>
                </a:solidFill>
                <a:effectLst/>
                <a:uLnTx/>
                <a:uFillTx/>
                <a:latin typeface="Bierstadt" panose="020B0004020202020204" pitchFamily="34" charset="0"/>
                <a:ea typeface="+mn-ea"/>
                <a:cs typeface="+mn-cs"/>
              </a:rPr>
              <a:t>)</a:t>
            </a:r>
            <a:endParaRPr kumimoji="0" lang="fr-CA" sz="2800" b="1" i="0" u="none" strike="noStrike" kern="1200" cap="none" spc="0" normalizeH="0" baseline="0" noProof="0" dirty="0">
              <a:ln>
                <a:noFill/>
              </a:ln>
              <a:solidFill>
                <a:prstClr val="black">
                  <a:lumMod val="85000"/>
                  <a:lumOff val="15000"/>
                </a:prstClr>
              </a:solidFill>
              <a:effectLst/>
              <a:uLnTx/>
              <a:uFillTx/>
              <a:latin typeface="Bierstadt" panose="020B0004020202020204" pitchFamily="34" charset="0"/>
              <a:ea typeface="+mj-ea"/>
              <a:cs typeface="+mj-cs"/>
            </a:endParaRPr>
          </a:p>
        </p:txBody>
      </p:sp>
    </p:spTree>
    <p:extLst>
      <p:ext uri="{BB962C8B-B14F-4D97-AF65-F5344CB8AC3E}">
        <p14:creationId xmlns:p14="http://schemas.microsoft.com/office/powerpoint/2010/main" val="540661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8C9F670-D457-4F9E-BDA1-B6468C778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DA1C5651-B30B-4230-BA71-262C90147B2C}"/>
              </a:ext>
            </a:extLst>
          </p:cNvPr>
          <p:cNvSpPr>
            <a:spLocks noGrp="1"/>
          </p:cNvSpPr>
          <p:nvPr>
            <p:ph type="title"/>
          </p:nvPr>
        </p:nvSpPr>
        <p:spPr>
          <a:xfrm>
            <a:off x="1794897" y="624110"/>
            <a:ext cx="9712998" cy="1280890"/>
          </a:xfrm>
        </p:spPr>
        <p:txBody>
          <a:bodyPr>
            <a:normAutofit fontScale="90000"/>
          </a:bodyPr>
          <a:lstStyle/>
          <a:p>
            <a:r>
              <a:rPr lang="fr-CA" sz="3100" b="1" dirty="0"/>
              <a:t>Modes d’approvisionnement des ménages. Quelques données</a:t>
            </a:r>
            <a:br>
              <a:rPr lang="fr-CA" dirty="0"/>
            </a:br>
            <a:r>
              <a:rPr lang="fr-CA" sz="2700" dirty="0"/>
              <a:t>Québec et Canada</a:t>
            </a:r>
            <a:endParaRPr lang="fr-CA" dirty="0"/>
          </a:p>
        </p:txBody>
      </p:sp>
      <p:sp>
        <p:nvSpPr>
          <p:cNvPr id="11" name="Rectangle 10">
            <a:extLst>
              <a:ext uri="{FF2B5EF4-FFF2-40B4-BE49-F238E27FC236}">
                <a16:creationId xmlns:a16="http://schemas.microsoft.com/office/drawing/2014/main" id="{240E2333-C7BB-42CB-A674-0BE0C8ED7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1">
            <a:extLst>
              <a:ext uri="{FF2B5EF4-FFF2-40B4-BE49-F238E27FC236}">
                <a16:creationId xmlns:a16="http://schemas.microsoft.com/office/drawing/2014/main" id="{6CADF7DA-72EF-4990-9F27-D443BAF7D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Espace réservé du contenu 2">
            <a:extLst>
              <a:ext uri="{FF2B5EF4-FFF2-40B4-BE49-F238E27FC236}">
                <a16:creationId xmlns:a16="http://schemas.microsoft.com/office/drawing/2014/main" id="{A3F5DD5F-3332-4AE6-9322-3C8DE5499153}"/>
              </a:ext>
            </a:extLst>
          </p:cNvPr>
          <p:cNvGraphicFramePr>
            <a:graphicFrameLocks noGrp="1"/>
          </p:cNvGraphicFramePr>
          <p:nvPr>
            <p:ph idx="1"/>
          </p:nvPr>
        </p:nvGraphicFramePr>
        <p:xfrm>
          <a:off x="1794897" y="2390762"/>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37058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608B3005-B762-4EF9-B75B-B05D643C401D}"/>
              </a:ext>
            </a:extLst>
          </p:cNvPr>
          <p:cNvSpPr>
            <a:spLocks noGrp="1"/>
          </p:cNvSpPr>
          <p:nvPr>
            <p:ph type="title"/>
          </p:nvPr>
        </p:nvSpPr>
        <p:spPr>
          <a:xfrm>
            <a:off x="1843391" y="624110"/>
            <a:ext cx="9383408" cy="1280890"/>
          </a:xfrm>
        </p:spPr>
        <p:txBody>
          <a:bodyPr>
            <a:normAutofit fontScale="90000"/>
          </a:bodyPr>
          <a:lstStyle/>
          <a:p>
            <a:r>
              <a:rPr lang="fr-CA" sz="3100" b="1" dirty="0">
                <a:solidFill>
                  <a:schemeClr val="bg1"/>
                </a:solidFill>
              </a:rPr>
              <a:t>Choix alimentaires : Composition du panier alimentaire moyen ($)</a:t>
            </a:r>
            <a:br>
              <a:rPr lang="fr-CA" dirty="0">
                <a:solidFill>
                  <a:schemeClr val="bg1"/>
                </a:solidFill>
              </a:rPr>
            </a:br>
            <a:r>
              <a:rPr lang="fr-CA" sz="2700" dirty="0">
                <a:solidFill>
                  <a:schemeClr val="bg1"/>
                </a:solidFill>
              </a:rPr>
              <a:t>Québec</a:t>
            </a:r>
            <a:endParaRPr lang="fr-CA" i="1" dirty="0">
              <a:solidFill>
                <a:schemeClr val="bg1"/>
              </a:solidFill>
            </a:endParaRPr>
          </a:p>
        </p:txBody>
      </p:sp>
      <p:sp>
        <p:nvSpPr>
          <p:cNvPr id="13"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12" name="Image 11">
            <a:extLst>
              <a:ext uri="{FF2B5EF4-FFF2-40B4-BE49-F238E27FC236}">
                <a16:creationId xmlns:a16="http://schemas.microsoft.com/office/drawing/2014/main" id="{9CFF609C-4E77-4954-8C02-7FF8B2874067}"/>
              </a:ext>
            </a:extLst>
          </p:cNvPr>
          <p:cNvPicPr/>
          <p:nvPr/>
        </p:nvPicPr>
        <p:blipFill rotWithShape="1">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t="26672"/>
          <a:stretch/>
        </p:blipFill>
        <p:spPr bwMode="auto">
          <a:xfrm>
            <a:off x="2347839" y="2407425"/>
            <a:ext cx="7496322" cy="4349845"/>
          </a:xfrm>
          <a:prstGeom prst="roundRect">
            <a:avLst>
              <a:gd name="adj" fmla="val 8594"/>
            </a:avLst>
          </a:prstGeom>
          <a:solidFill>
            <a:srgbClr val="FFFFFF">
              <a:shade val="85000"/>
            </a:srgbClr>
          </a:solid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48524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608B3005-B762-4EF9-B75B-B05D643C401D}"/>
              </a:ext>
            </a:extLst>
          </p:cNvPr>
          <p:cNvSpPr>
            <a:spLocks noGrp="1"/>
          </p:cNvSpPr>
          <p:nvPr>
            <p:ph type="title"/>
          </p:nvPr>
        </p:nvSpPr>
        <p:spPr>
          <a:xfrm>
            <a:off x="1843391" y="624110"/>
            <a:ext cx="9383408" cy="1280890"/>
          </a:xfrm>
        </p:spPr>
        <p:txBody>
          <a:bodyPr>
            <a:normAutofit/>
          </a:bodyPr>
          <a:lstStyle/>
          <a:p>
            <a:r>
              <a:rPr lang="fr-CA" sz="2800" b="1" dirty="0">
                <a:solidFill>
                  <a:schemeClr val="bg1"/>
                </a:solidFill>
              </a:rPr>
              <a:t>Habitudes alimentaires des 15 ans et plus</a:t>
            </a:r>
            <a:br>
              <a:rPr lang="fr-CA" dirty="0">
                <a:solidFill>
                  <a:schemeClr val="bg1"/>
                </a:solidFill>
              </a:rPr>
            </a:br>
            <a:r>
              <a:rPr lang="fr-CA" sz="2400" dirty="0">
                <a:solidFill>
                  <a:schemeClr val="bg1"/>
                </a:solidFill>
              </a:rPr>
              <a:t>Québec et Centre-du-Québec</a:t>
            </a:r>
            <a:endParaRPr lang="fr-CA" i="1" dirty="0">
              <a:solidFill>
                <a:schemeClr val="bg1"/>
              </a:solidFill>
            </a:endParaRPr>
          </a:p>
        </p:txBody>
      </p:sp>
      <p:sp>
        <p:nvSpPr>
          <p:cNvPr id="13"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Espace réservé du contenu 2">
            <a:extLst>
              <a:ext uri="{FF2B5EF4-FFF2-40B4-BE49-F238E27FC236}">
                <a16:creationId xmlns:a16="http://schemas.microsoft.com/office/drawing/2014/main" id="{FD2DEDA7-AFE1-4A54-9EE2-1CF7EC41391E}"/>
              </a:ext>
            </a:extLst>
          </p:cNvPr>
          <p:cNvGraphicFramePr>
            <a:graphicFrameLocks noGrp="1"/>
          </p:cNvGraphicFramePr>
          <p:nvPr>
            <p:ph idx="1"/>
            <p:extLst>
              <p:ext uri="{D42A27DB-BD31-4B8C-83A1-F6EECF244321}">
                <p14:modId xmlns:p14="http://schemas.microsoft.com/office/powerpoint/2010/main" val="1469728009"/>
              </p:ext>
            </p:extLst>
          </p:nvPr>
        </p:nvGraphicFramePr>
        <p:xfrm>
          <a:off x="961012" y="2930805"/>
          <a:ext cx="10265786" cy="3389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08048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satMod val="92000"/>
                <a:lumMod val="56000"/>
                <a:lumOff val="44000"/>
                <a:alpha val="0"/>
              </a:schemeClr>
            </a:gs>
            <a:gs pos="100000">
              <a:schemeClr val="bg2">
                <a:shade val="98000"/>
                <a:satMod val="120000"/>
                <a:lumMod val="25000"/>
                <a:lumOff val="75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7C03BC3A-093F-4273-A793-8954C66B3BC4}"/>
              </a:ext>
            </a:extLst>
          </p:cNvPr>
          <p:cNvSpPr>
            <a:spLocks noGrp="1"/>
          </p:cNvSpPr>
          <p:nvPr>
            <p:ph type="title"/>
          </p:nvPr>
        </p:nvSpPr>
        <p:spPr>
          <a:xfrm>
            <a:off x="1843391" y="624110"/>
            <a:ext cx="9383408" cy="1280890"/>
          </a:xfrm>
        </p:spPr>
        <p:txBody>
          <a:bodyPr>
            <a:normAutofit/>
          </a:bodyPr>
          <a:lstStyle/>
          <a:p>
            <a:pPr>
              <a:lnSpc>
                <a:spcPct val="90000"/>
              </a:lnSpc>
            </a:pPr>
            <a:r>
              <a:rPr lang="fr-CA" sz="2800" b="1" dirty="0">
                <a:solidFill>
                  <a:schemeClr val="bg1"/>
                </a:solidFill>
              </a:rPr>
              <a:t>Habitudes de consommation des élèves du secondaire</a:t>
            </a:r>
            <a:br>
              <a:rPr lang="fr-CA" sz="2800" dirty="0">
                <a:solidFill>
                  <a:schemeClr val="bg1"/>
                </a:solidFill>
              </a:rPr>
            </a:br>
            <a:r>
              <a:rPr lang="fr-CA" sz="2400" dirty="0">
                <a:solidFill>
                  <a:schemeClr val="bg1"/>
                </a:solidFill>
              </a:rPr>
              <a:t>MRC de l’Érable et Arthabaska</a:t>
            </a:r>
            <a:endParaRPr lang="fr-CA" sz="2800" dirty="0">
              <a:solidFill>
                <a:schemeClr val="bg1"/>
              </a:solidFill>
            </a:endParaRPr>
          </a:p>
        </p:txBody>
      </p:sp>
      <p:sp>
        <p:nvSpPr>
          <p:cNvPr id="13"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4" name="Espace réservé du contenu 3">
            <a:extLst>
              <a:ext uri="{FF2B5EF4-FFF2-40B4-BE49-F238E27FC236}">
                <a16:creationId xmlns:a16="http://schemas.microsoft.com/office/drawing/2014/main" id="{809BC8BF-FC55-43B8-9B76-CE473448D2E4}"/>
              </a:ext>
            </a:extLst>
          </p:cNvPr>
          <p:cNvGraphicFramePr>
            <a:graphicFrameLocks noGrp="1"/>
          </p:cNvGraphicFramePr>
          <p:nvPr>
            <p:ph idx="1"/>
            <p:extLst>
              <p:ext uri="{D42A27DB-BD31-4B8C-83A1-F6EECF244321}">
                <p14:modId xmlns:p14="http://schemas.microsoft.com/office/powerpoint/2010/main" val="2638690605"/>
              </p:ext>
            </p:extLst>
          </p:nvPr>
        </p:nvGraphicFramePr>
        <p:xfrm>
          <a:off x="961012" y="3514725"/>
          <a:ext cx="10265787" cy="1626108"/>
        </p:xfrm>
        <a:graphic>
          <a:graphicData uri="http://schemas.openxmlformats.org/drawingml/2006/table">
            <a:tbl>
              <a:tblPr firstRow="1" firstCol="1" bandRow="1">
                <a:tableStyleId>{6E25E649-3F16-4E02-A733-19D2CDBF48F0}</a:tableStyleId>
              </a:tblPr>
              <a:tblGrid>
                <a:gridCol w="3194649">
                  <a:extLst>
                    <a:ext uri="{9D8B030D-6E8A-4147-A177-3AD203B41FA5}">
                      <a16:colId xmlns:a16="http://schemas.microsoft.com/office/drawing/2014/main" val="1570154200"/>
                    </a:ext>
                  </a:extLst>
                </a:gridCol>
                <a:gridCol w="2528297">
                  <a:extLst>
                    <a:ext uri="{9D8B030D-6E8A-4147-A177-3AD203B41FA5}">
                      <a16:colId xmlns:a16="http://schemas.microsoft.com/office/drawing/2014/main" val="3278589234"/>
                    </a:ext>
                  </a:extLst>
                </a:gridCol>
                <a:gridCol w="2268877">
                  <a:extLst>
                    <a:ext uri="{9D8B030D-6E8A-4147-A177-3AD203B41FA5}">
                      <a16:colId xmlns:a16="http://schemas.microsoft.com/office/drawing/2014/main" val="287199359"/>
                    </a:ext>
                  </a:extLst>
                </a:gridCol>
                <a:gridCol w="2273964">
                  <a:extLst>
                    <a:ext uri="{9D8B030D-6E8A-4147-A177-3AD203B41FA5}">
                      <a16:colId xmlns:a16="http://schemas.microsoft.com/office/drawing/2014/main" val="513698170"/>
                    </a:ext>
                  </a:extLst>
                </a:gridCol>
              </a:tblGrid>
              <a:tr h="671381">
                <a:tc>
                  <a:txBody>
                    <a:bodyPr/>
                    <a:lstStyle/>
                    <a:p>
                      <a:pPr algn="ctr">
                        <a:lnSpc>
                          <a:spcPct val="150000"/>
                        </a:lnSpc>
                      </a:pPr>
                      <a:r>
                        <a:rPr lang="fr-CA" sz="1600" dirty="0">
                          <a:effectLst/>
                        </a:rPr>
                        <a:t>MRC</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tc>
                  <a:txBody>
                    <a:bodyPr/>
                    <a:lstStyle/>
                    <a:p>
                      <a:pPr algn="ctr">
                        <a:lnSpc>
                          <a:spcPct val="100000"/>
                        </a:lnSpc>
                      </a:pPr>
                      <a:r>
                        <a:rPr lang="fr-CA" sz="1600" dirty="0">
                          <a:effectLst/>
                        </a:rPr>
                        <a:t>Consomment 5 fruits et légumes par jour</a:t>
                      </a:r>
                    </a:p>
                    <a:p>
                      <a:pPr algn="ctr">
                        <a:lnSpc>
                          <a:spcPct val="100000"/>
                        </a:lnSpc>
                      </a:pPr>
                      <a:r>
                        <a:rPr lang="fr-CA" sz="1600" dirty="0">
                          <a:effectLst/>
                        </a:rPr>
                        <a:t>%</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tc>
                  <a:txBody>
                    <a:bodyPr/>
                    <a:lstStyle/>
                    <a:p>
                      <a:pPr algn="ctr">
                        <a:lnSpc>
                          <a:spcPct val="100000"/>
                        </a:lnSpc>
                      </a:pPr>
                      <a:r>
                        <a:rPr lang="fr-CA" sz="1600" dirty="0">
                          <a:effectLst/>
                        </a:rPr>
                        <a:t>Déjeunent tous les matins d’école</a:t>
                      </a:r>
                    </a:p>
                    <a:p>
                      <a:pPr algn="ctr">
                        <a:lnSpc>
                          <a:spcPct val="100000"/>
                        </a:lnSpc>
                      </a:pPr>
                      <a:r>
                        <a:rPr lang="fr-CA" sz="1600" dirty="0">
                          <a:effectLst/>
                        </a:rPr>
                        <a:t>%</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tc>
                  <a:txBody>
                    <a:bodyPr/>
                    <a:lstStyle/>
                    <a:p>
                      <a:pPr algn="ctr">
                        <a:lnSpc>
                          <a:spcPct val="100000"/>
                        </a:lnSpc>
                      </a:pPr>
                      <a:r>
                        <a:rPr lang="fr-CA" sz="1600" dirty="0">
                          <a:effectLst/>
                        </a:rPr>
                        <a:t>Consomment 1 boisson sucrée par jour et plus</a:t>
                      </a:r>
                    </a:p>
                    <a:p>
                      <a:pPr algn="ctr">
                        <a:lnSpc>
                          <a:spcPct val="100000"/>
                        </a:lnSpc>
                      </a:pPr>
                      <a:r>
                        <a:rPr lang="fr-CA" sz="1600" dirty="0">
                          <a:effectLst/>
                        </a:rPr>
                        <a:t>%</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extLst>
                  <a:ext uri="{0D108BD9-81ED-4DB2-BD59-A6C34878D82A}">
                    <a16:rowId xmlns:a16="http://schemas.microsoft.com/office/drawing/2014/main" val="2240808154"/>
                  </a:ext>
                </a:extLst>
              </a:tr>
              <a:tr h="305302">
                <a:tc>
                  <a:txBody>
                    <a:bodyPr/>
                    <a:lstStyle/>
                    <a:p>
                      <a:pPr algn="l">
                        <a:lnSpc>
                          <a:spcPct val="150000"/>
                        </a:lnSpc>
                      </a:pPr>
                      <a:r>
                        <a:rPr lang="fr-CA" sz="1600" dirty="0">
                          <a:effectLst/>
                        </a:rPr>
                        <a:t>De L’Érable et Arthabaska</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tc>
                  <a:txBody>
                    <a:bodyPr/>
                    <a:lstStyle/>
                    <a:p>
                      <a:pPr algn="ctr">
                        <a:lnSpc>
                          <a:spcPct val="150000"/>
                        </a:lnSpc>
                      </a:pPr>
                      <a:r>
                        <a:rPr lang="fr-CA" sz="1600" dirty="0">
                          <a:effectLst/>
                        </a:rPr>
                        <a:t>20,6</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tc>
                  <a:txBody>
                    <a:bodyPr/>
                    <a:lstStyle/>
                    <a:p>
                      <a:pPr algn="ctr">
                        <a:lnSpc>
                          <a:spcPct val="150000"/>
                        </a:lnSpc>
                      </a:pPr>
                      <a:r>
                        <a:rPr lang="fr-CA" sz="1600">
                          <a:effectLst/>
                        </a:rPr>
                        <a:t>60,4</a:t>
                      </a:r>
                      <a:endParaRPr lang="fr-CA" sz="180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tc>
                  <a:txBody>
                    <a:bodyPr/>
                    <a:lstStyle/>
                    <a:p>
                      <a:pPr algn="ctr">
                        <a:lnSpc>
                          <a:spcPct val="150000"/>
                        </a:lnSpc>
                      </a:pPr>
                      <a:r>
                        <a:rPr lang="fr-CA" sz="1600" dirty="0">
                          <a:effectLst/>
                        </a:rPr>
                        <a:t>16,7</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extLst>
                  <a:ext uri="{0D108BD9-81ED-4DB2-BD59-A6C34878D82A}">
                    <a16:rowId xmlns:a16="http://schemas.microsoft.com/office/drawing/2014/main" val="3908136137"/>
                  </a:ext>
                </a:extLst>
              </a:tr>
              <a:tr h="305302">
                <a:tc>
                  <a:txBody>
                    <a:bodyPr/>
                    <a:lstStyle/>
                    <a:p>
                      <a:pPr algn="l">
                        <a:lnSpc>
                          <a:spcPct val="150000"/>
                        </a:lnSpc>
                      </a:pPr>
                      <a:r>
                        <a:rPr lang="fr-CA" sz="1600" dirty="0">
                          <a:effectLst/>
                        </a:rPr>
                        <a:t>Québec (province)</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tc>
                  <a:txBody>
                    <a:bodyPr/>
                    <a:lstStyle/>
                    <a:p>
                      <a:pPr algn="ctr">
                        <a:lnSpc>
                          <a:spcPct val="150000"/>
                        </a:lnSpc>
                      </a:pPr>
                      <a:r>
                        <a:rPr lang="fr-CA" sz="1600" dirty="0">
                          <a:effectLst/>
                        </a:rPr>
                        <a:t>25,6</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tc>
                  <a:txBody>
                    <a:bodyPr/>
                    <a:lstStyle/>
                    <a:p>
                      <a:pPr algn="ctr">
                        <a:lnSpc>
                          <a:spcPct val="150000"/>
                        </a:lnSpc>
                      </a:pPr>
                      <a:r>
                        <a:rPr lang="fr-CA" sz="1600" dirty="0">
                          <a:effectLst/>
                        </a:rPr>
                        <a:t>57,7</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tc>
                  <a:txBody>
                    <a:bodyPr/>
                    <a:lstStyle/>
                    <a:p>
                      <a:pPr algn="ctr">
                        <a:lnSpc>
                          <a:spcPct val="150000"/>
                        </a:lnSpc>
                      </a:pPr>
                      <a:r>
                        <a:rPr lang="fr-CA" sz="1600" dirty="0">
                          <a:effectLst/>
                        </a:rPr>
                        <a:t>15,7</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extLst>
                  <a:ext uri="{0D108BD9-81ED-4DB2-BD59-A6C34878D82A}">
                    <a16:rowId xmlns:a16="http://schemas.microsoft.com/office/drawing/2014/main" val="1272941253"/>
                  </a:ext>
                </a:extLst>
              </a:tr>
            </a:tbl>
          </a:graphicData>
        </a:graphic>
      </p:graphicFrame>
    </p:spTree>
    <p:extLst>
      <p:ext uri="{BB962C8B-B14F-4D97-AF65-F5344CB8AC3E}">
        <p14:creationId xmlns:p14="http://schemas.microsoft.com/office/powerpoint/2010/main" val="30632765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Rectangle 10">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26C52647-F341-4DCB-9158-597CAC91EC04}"/>
              </a:ext>
            </a:extLst>
          </p:cNvPr>
          <p:cNvSpPr>
            <a:spLocks noGrp="1"/>
          </p:cNvSpPr>
          <p:nvPr>
            <p:ph type="title"/>
          </p:nvPr>
        </p:nvSpPr>
        <p:spPr>
          <a:xfrm>
            <a:off x="1843391" y="624110"/>
            <a:ext cx="9383408" cy="1280890"/>
          </a:xfrm>
        </p:spPr>
        <p:txBody>
          <a:bodyPr>
            <a:normAutofit fontScale="90000"/>
          </a:bodyPr>
          <a:lstStyle/>
          <a:p>
            <a:r>
              <a:rPr lang="fr-CA" sz="3100" b="1" dirty="0">
                <a:solidFill>
                  <a:schemeClr val="bg1"/>
                </a:solidFill>
              </a:rPr>
              <a:t>Compétences culinaires et planification des menus : des grandes tendances</a:t>
            </a:r>
            <a:br>
              <a:rPr lang="fr-CA" sz="2800" dirty="0">
                <a:solidFill>
                  <a:schemeClr val="bg1"/>
                </a:solidFill>
              </a:rPr>
            </a:br>
            <a:r>
              <a:rPr lang="fr-CA" sz="2700" dirty="0">
                <a:solidFill>
                  <a:schemeClr val="bg1"/>
                </a:solidFill>
              </a:rPr>
              <a:t>Canada</a:t>
            </a:r>
            <a:endParaRPr lang="fr-CA" sz="2800" dirty="0">
              <a:solidFill>
                <a:schemeClr val="bg1"/>
              </a:solidFill>
            </a:endParaRPr>
          </a:p>
        </p:txBody>
      </p:sp>
      <p:sp>
        <p:nvSpPr>
          <p:cNvPr id="17"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18" name="Espace réservé du contenu 2">
            <a:extLst>
              <a:ext uri="{FF2B5EF4-FFF2-40B4-BE49-F238E27FC236}">
                <a16:creationId xmlns:a16="http://schemas.microsoft.com/office/drawing/2014/main" id="{1C80D9CB-4FD4-4EC2-AB14-7730CBFA81FB}"/>
              </a:ext>
            </a:extLst>
          </p:cNvPr>
          <p:cNvGraphicFramePr>
            <a:graphicFrameLocks noGrp="1"/>
          </p:cNvGraphicFramePr>
          <p:nvPr>
            <p:ph idx="1"/>
          </p:nvPr>
        </p:nvGraphicFramePr>
        <p:xfrm>
          <a:off x="961012" y="2930805"/>
          <a:ext cx="10265786" cy="2961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50709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Rectangle 11">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843390" y="512902"/>
            <a:ext cx="9383408" cy="1452704"/>
          </a:xfrm>
        </p:spPr>
        <p:txBody>
          <a:bodyPr>
            <a:normAutofit/>
          </a:bodyPr>
          <a:lstStyle/>
          <a:p>
            <a:r>
              <a:rPr lang="fr-CA" sz="2800" b="1" dirty="0">
                <a:solidFill>
                  <a:schemeClr val="bg1"/>
                </a:solidFill>
              </a:rPr>
              <a:t>Initiatives de soutien au développement des compétences en matière d’alimentation</a:t>
            </a:r>
            <a:br>
              <a:rPr lang="fr-CA" sz="2800" b="1" dirty="0">
                <a:solidFill>
                  <a:schemeClr val="bg1"/>
                </a:solidFill>
              </a:rPr>
            </a:br>
            <a:r>
              <a:rPr lang="fr-CA" sz="2400" dirty="0">
                <a:solidFill>
                  <a:schemeClr val="bg1"/>
                </a:solidFill>
              </a:rPr>
              <a:t>MRC de L’Érable</a:t>
            </a:r>
            <a:endParaRPr lang="fr-CA" sz="2800" b="1" dirty="0">
              <a:solidFill>
                <a:schemeClr val="bg1"/>
              </a:solidFill>
            </a:endParaRPr>
          </a:p>
        </p:txBody>
      </p:sp>
      <p:sp>
        <p:nvSpPr>
          <p:cNvPr id="18"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7" name="Espace réservé du contenu 2">
            <a:extLst>
              <a:ext uri="{FF2B5EF4-FFF2-40B4-BE49-F238E27FC236}">
                <a16:creationId xmlns:a16="http://schemas.microsoft.com/office/drawing/2014/main" id="{90C34BCD-64FF-4A50-B2FD-6D0E82363CEC}"/>
              </a:ext>
            </a:extLst>
          </p:cNvPr>
          <p:cNvGraphicFramePr>
            <a:graphicFrameLocks noGrp="1"/>
          </p:cNvGraphicFramePr>
          <p:nvPr>
            <p:ph idx="1"/>
            <p:extLst>
              <p:ext uri="{D42A27DB-BD31-4B8C-83A1-F6EECF244321}">
                <p14:modId xmlns:p14="http://schemas.microsoft.com/office/powerpoint/2010/main" val="2946393349"/>
              </p:ext>
            </p:extLst>
          </p:nvPr>
        </p:nvGraphicFramePr>
        <p:xfrm>
          <a:off x="493486" y="2585841"/>
          <a:ext cx="11306628" cy="3960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5744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2"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3"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4"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5"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6"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7"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8"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9"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60"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1"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2"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3"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5" name="Group 64">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66"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7"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8"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9"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70"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1"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2"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3"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4"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5"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6"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7"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9" name="Rectangle 78">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1"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83" name="Rectangle 82">
            <a:extLst>
              <a:ext uri="{FF2B5EF4-FFF2-40B4-BE49-F238E27FC236}">
                <a16:creationId xmlns:a16="http://schemas.microsoft.com/office/drawing/2014/main" id="{0B8CC013-B961-4488-B78C-A13810C9B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5" name="Rectangle 84">
            <a:extLst>
              <a:ext uri="{FF2B5EF4-FFF2-40B4-BE49-F238E27FC236}">
                <a16:creationId xmlns:a16="http://schemas.microsoft.com/office/drawing/2014/main" id="{70A209F0-70C9-4B01-A80D-8C5FD144A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5CF06D-837F-4E3D-B535-9C40CB52EC6E}"/>
              </a:ext>
            </a:extLst>
          </p:cNvPr>
          <p:cNvSpPr>
            <a:spLocks noGrp="1"/>
          </p:cNvSpPr>
          <p:nvPr>
            <p:ph type="title"/>
          </p:nvPr>
        </p:nvSpPr>
        <p:spPr>
          <a:xfrm>
            <a:off x="540279" y="967417"/>
            <a:ext cx="5280460" cy="3943250"/>
          </a:xfrm>
        </p:spPr>
        <p:txBody>
          <a:bodyPr vert="horz" lIns="91440" tIns="45720" rIns="91440" bIns="45720" rtlCol="0" anchor="b">
            <a:normAutofit/>
          </a:bodyPr>
          <a:lstStyle/>
          <a:p>
            <a:r>
              <a:rPr lang="en-US" dirty="0">
                <a:solidFill>
                  <a:srgbClr val="FEFFFF"/>
                </a:solidFill>
              </a:rPr>
              <a:t>Transport</a:t>
            </a:r>
          </a:p>
        </p:txBody>
      </p:sp>
      <p:sp>
        <p:nvSpPr>
          <p:cNvPr id="87" name="Freeform 27">
            <a:extLst>
              <a:ext uri="{FF2B5EF4-FFF2-40B4-BE49-F238E27FC236}">
                <a16:creationId xmlns:a16="http://schemas.microsoft.com/office/drawing/2014/main" id="{19B43B94-4C22-4B26-B9FD-985AEA992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7" name="Graphic 6" descr="Bus contour">
            <a:extLst>
              <a:ext uri="{FF2B5EF4-FFF2-40B4-BE49-F238E27FC236}">
                <a16:creationId xmlns:a16="http://schemas.microsoft.com/office/drawing/2014/main" id="{F73A6A22-043C-A8F6-73FC-0D1D2623B8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074745" y="1349117"/>
            <a:ext cx="4153750" cy="4153750"/>
          </a:xfrm>
          <a:prstGeom prst="rect">
            <a:avLst/>
          </a:prstGeom>
        </p:spPr>
      </p:pic>
    </p:spTree>
    <p:extLst>
      <p:ext uri="{BB962C8B-B14F-4D97-AF65-F5344CB8AC3E}">
        <p14:creationId xmlns:p14="http://schemas.microsoft.com/office/powerpoint/2010/main" val="2664893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608B3005-B762-4EF9-B75B-B05D643C401D}"/>
              </a:ext>
            </a:extLst>
          </p:cNvPr>
          <p:cNvSpPr>
            <a:spLocks noGrp="1"/>
          </p:cNvSpPr>
          <p:nvPr>
            <p:ph type="title"/>
          </p:nvPr>
        </p:nvSpPr>
        <p:spPr>
          <a:xfrm>
            <a:off x="1843391" y="624110"/>
            <a:ext cx="9383408" cy="1280890"/>
          </a:xfrm>
        </p:spPr>
        <p:txBody>
          <a:bodyPr>
            <a:normAutofit/>
          </a:bodyPr>
          <a:lstStyle/>
          <a:p>
            <a:r>
              <a:rPr lang="fr-CA" sz="2800" b="1" dirty="0">
                <a:solidFill>
                  <a:srgbClr val="FEFFFF"/>
                </a:solidFill>
              </a:rPr>
              <a:t>Le transport des consommateurs</a:t>
            </a:r>
            <a:br>
              <a:rPr lang="fr-CA" sz="2800" dirty="0">
                <a:solidFill>
                  <a:srgbClr val="FEFFFF"/>
                </a:solidFill>
              </a:rPr>
            </a:br>
            <a:r>
              <a:rPr lang="fr-CA" sz="2400" dirty="0">
                <a:solidFill>
                  <a:srgbClr val="FEFFFF"/>
                </a:solidFill>
              </a:rPr>
              <a:t>MRC de L’Érable</a:t>
            </a:r>
            <a:endParaRPr lang="fr-CA" sz="2800" i="1" dirty="0">
              <a:solidFill>
                <a:schemeClr val="bg1"/>
              </a:solidFill>
            </a:endParaRPr>
          </a:p>
        </p:txBody>
      </p:sp>
      <p:sp>
        <p:nvSpPr>
          <p:cNvPr id="13"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10" name="Espace réservé du contenu 2">
            <a:extLst>
              <a:ext uri="{FF2B5EF4-FFF2-40B4-BE49-F238E27FC236}">
                <a16:creationId xmlns:a16="http://schemas.microsoft.com/office/drawing/2014/main" id="{95DF1BD4-418B-4350-83DE-687BBDEEF88E}"/>
              </a:ext>
            </a:extLst>
          </p:cNvPr>
          <p:cNvGraphicFramePr>
            <a:graphicFrameLocks noGrp="1"/>
          </p:cNvGraphicFramePr>
          <p:nvPr>
            <p:ph idx="1"/>
            <p:extLst>
              <p:ext uri="{D42A27DB-BD31-4B8C-83A1-F6EECF244321}">
                <p14:modId xmlns:p14="http://schemas.microsoft.com/office/powerpoint/2010/main" val="4087989679"/>
              </p:ext>
            </p:extLst>
          </p:nvPr>
        </p:nvGraphicFramePr>
        <p:xfrm>
          <a:off x="1457325" y="2619375"/>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98356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48"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9"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0"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1"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2"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3"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4"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5"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6"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7"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8"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9"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1" name="Group 60">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62"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3"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4"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5"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6"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7"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8"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9"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0"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1"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2"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3"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5" name="Rectangle 74">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7"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79" name="Rectangle 78">
            <a:extLst>
              <a:ext uri="{FF2B5EF4-FFF2-40B4-BE49-F238E27FC236}">
                <a16:creationId xmlns:a16="http://schemas.microsoft.com/office/drawing/2014/main" id="{EA50189A-2FD4-4608-A527-341A1811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1" name="Rectangle 80">
            <a:extLst>
              <a:ext uri="{FF2B5EF4-FFF2-40B4-BE49-F238E27FC236}">
                <a16:creationId xmlns:a16="http://schemas.microsoft.com/office/drawing/2014/main" id="{95ECFC88-1E40-4C47-960F-87C500F10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FD89C9CE-D85E-40BC-8740-7139D0891881}"/>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sz="3200" b="1" dirty="0">
                <a:solidFill>
                  <a:srgbClr val="FEFFFF"/>
                </a:solidFill>
              </a:rPr>
              <a:t>Distribution et transport des </a:t>
            </a:r>
            <a:r>
              <a:rPr lang="fr-CA" sz="3200" b="1" dirty="0">
                <a:solidFill>
                  <a:srgbClr val="FEFFFF"/>
                </a:solidFill>
              </a:rPr>
              <a:t>marchandises</a:t>
            </a:r>
          </a:p>
        </p:txBody>
      </p:sp>
      <p:sp>
        <p:nvSpPr>
          <p:cNvPr id="83" name="Freeform 5">
            <a:extLst>
              <a:ext uri="{FF2B5EF4-FFF2-40B4-BE49-F238E27FC236}">
                <a16:creationId xmlns:a16="http://schemas.microsoft.com/office/drawing/2014/main" id="{3B61BD80-022D-4577-9D14-EAD5DFD13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 name="Espace réservé du texte 3">
            <a:extLst>
              <a:ext uri="{FF2B5EF4-FFF2-40B4-BE49-F238E27FC236}">
                <a16:creationId xmlns:a16="http://schemas.microsoft.com/office/drawing/2014/main" id="{F32567D7-04D5-4AE4-9EDB-94E665F1EFD1}"/>
              </a:ext>
            </a:extLst>
          </p:cNvPr>
          <p:cNvSpPr>
            <a:spLocks noGrp="1"/>
          </p:cNvSpPr>
          <p:nvPr>
            <p:ph type="body" sz="half" idx="2"/>
          </p:nvPr>
        </p:nvSpPr>
        <p:spPr>
          <a:xfrm>
            <a:off x="540279" y="5049279"/>
            <a:ext cx="3778870" cy="796592"/>
          </a:xfrm>
        </p:spPr>
        <p:txBody>
          <a:bodyPr vert="horz" lIns="91440" tIns="45720" rIns="91440" bIns="45720" rtlCol="0" anchor="ctr">
            <a:normAutofit/>
          </a:bodyPr>
          <a:lstStyle/>
          <a:p>
            <a:r>
              <a:rPr lang="fr-CA" sz="1800" dirty="0">
                <a:solidFill>
                  <a:srgbClr val="FEFFFF"/>
                </a:solidFill>
              </a:rPr>
              <a:t>Vers des circuits de proximité</a:t>
            </a:r>
          </a:p>
        </p:txBody>
      </p:sp>
      <p:pic>
        <p:nvPicPr>
          <p:cNvPr id="5" name="Espace réservé du contenu 3">
            <a:extLst>
              <a:ext uri="{FF2B5EF4-FFF2-40B4-BE49-F238E27FC236}">
                <a16:creationId xmlns:a16="http://schemas.microsoft.com/office/drawing/2014/main" id="{1502277D-823B-43DF-AEF4-62A8794D04FD}"/>
              </a:ext>
            </a:extLst>
          </p:cNvPr>
          <p:cNvPicPr>
            <a:picLocks noGrp="1"/>
          </p:cNvPicPr>
          <p:nvPr>
            <p:ph idx="1"/>
          </p:nvPr>
        </p:nvPicPr>
        <p:blipFill rotWithShape="1">
          <a:blip r:embed="rId2" cstate="print">
            <a:extLst>
              <a:ext uri="{28A0092B-C50C-407E-A947-70E740481C1C}">
                <a14:useLocalDpi xmlns:a14="http://schemas.microsoft.com/office/drawing/2010/main" val="0"/>
              </a:ext>
            </a:extLst>
          </a:blip>
          <a:srcRect t="14082" r="2" b="2"/>
          <a:stretch/>
        </p:blipFill>
        <p:spPr bwMode="auto">
          <a:xfrm>
            <a:off x="4604607" y="4748"/>
            <a:ext cx="7638455" cy="6858000"/>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14456257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CCBFBCB2-6CF0-44C5-8981-31CA15AD4B67}"/>
              </a:ext>
            </a:extLst>
          </p:cNvPr>
          <p:cNvSpPr>
            <a:spLocks noGrp="1"/>
          </p:cNvSpPr>
          <p:nvPr>
            <p:ph type="title"/>
          </p:nvPr>
        </p:nvSpPr>
        <p:spPr>
          <a:xfrm>
            <a:off x="1843391" y="624110"/>
            <a:ext cx="9383408" cy="1280890"/>
          </a:xfrm>
        </p:spPr>
        <p:txBody>
          <a:bodyPr>
            <a:normAutofit fontScale="90000"/>
          </a:bodyPr>
          <a:lstStyle/>
          <a:p>
            <a:r>
              <a:rPr lang="en-US" sz="3100" b="1" dirty="0">
                <a:solidFill>
                  <a:srgbClr val="FEFFFF"/>
                </a:solidFill>
              </a:rPr>
              <a:t>Distribution et transport des </a:t>
            </a:r>
            <a:r>
              <a:rPr lang="fr-CA" sz="3100" b="1" dirty="0">
                <a:solidFill>
                  <a:srgbClr val="FEFFFF"/>
                </a:solidFill>
              </a:rPr>
              <a:t>marchandises : les principaux acteurs régionaux</a:t>
            </a:r>
            <a:br>
              <a:rPr lang="fr-CA" sz="2800" b="1" dirty="0">
                <a:solidFill>
                  <a:srgbClr val="FEFFFF"/>
                </a:solidFill>
              </a:rPr>
            </a:br>
            <a:r>
              <a:rPr lang="fr-CA" sz="2700" dirty="0">
                <a:solidFill>
                  <a:srgbClr val="FEFFFF"/>
                </a:solidFill>
              </a:rPr>
              <a:t>Centre-du-Québec</a:t>
            </a:r>
            <a:endParaRPr lang="fr-CA" sz="2800" dirty="0">
              <a:solidFill>
                <a:schemeClr val="bg1"/>
              </a:solidFill>
            </a:endParaRPr>
          </a:p>
        </p:txBody>
      </p:sp>
      <p:sp>
        <p:nvSpPr>
          <p:cNvPr id="13"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4" name="Espace réservé du contenu 3">
            <a:extLst>
              <a:ext uri="{FF2B5EF4-FFF2-40B4-BE49-F238E27FC236}">
                <a16:creationId xmlns:a16="http://schemas.microsoft.com/office/drawing/2014/main" id="{7D454D2B-CDB8-4062-890F-FDD924A32CE7}"/>
              </a:ext>
            </a:extLst>
          </p:cNvPr>
          <p:cNvGraphicFramePr>
            <a:graphicFrameLocks noGrp="1"/>
          </p:cNvGraphicFramePr>
          <p:nvPr>
            <p:ph idx="1"/>
            <p:extLst>
              <p:ext uri="{D42A27DB-BD31-4B8C-83A1-F6EECF244321}">
                <p14:modId xmlns:p14="http://schemas.microsoft.com/office/powerpoint/2010/main" val="4021381282"/>
              </p:ext>
            </p:extLst>
          </p:nvPr>
        </p:nvGraphicFramePr>
        <p:xfrm>
          <a:off x="1685807" y="2930805"/>
          <a:ext cx="8816197" cy="2961998"/>
        </p:xfrm>
        <a:graphic>
          <a:graphicData uri="http://schemas.openxmlformats.org/drawingml/2006/table">
            <a:tbl>
              <a:tblPr firstRow="1" firstCol="1" bandRow="1">
                <a:tableStyleId>{0660B408-B3CF-4A94-85FC-2B1E0A45F4A2}</a:tableStyleId>
              </a:tblPr>
              <a:tblGrid>
                <a:gridCol w="4306486">
                  <a:extLst>
                    <a:ext uri="{9D8B030D-6E8A-4147-A177-3AD203B41FA5}">
                      <a16:colId xmlns:a16="http://schemas.microsoft.com/office/drawing/2014/main" val="2368804986"/>
                    </a:ext>
                  </a:extLst>
                </a:gridCol>
                <a:gridCol w="4304257">
                  <a:extLst>
                    <a:ext uri="{9D8B030D-6E8A-4147-A177-3AD203B41FA5}">
                      <a16:colId xmlns:a16="http://schemas.microsoft.com/office/drawing/2014/main" val="1528943270"/>
                    </a:ext>
                  </a:extLst>
                </a:gridCol>
                <a:gridCol w="205454">
                  <a:extLst>
                    <a:ext uri="{9D8B030D-6E8A-4147-A177-3AD203B41FA5}">
                      <a16:colId xmlns:a16="http://schemas.microsoft.com/office/drawing/2014/main" val="3632764508"/>
                    </a:ext>
                  </a:extLst>
                </a:gridCol>
              </a:tblGrid>
              <a:tr h="308046">
                <a:tc>
                  <a:txBody>
                    <a:bodyPr/>
                    <a:lstStyle/>
                    <a:p>
                      <a:pPr algn="just"/>
                      <a:r>
                        <a:rPr lang="fr-CA" sz="1700" dirty="0">
                          <a:effectLst/>
                          <a:latin typeface="Bierstadt" panose="020B0004020202020204" pitchFamily="34" charset="0"/>
                        </a:rPr>
                        <a:t>Distributeurs</a:t>
                      </a:r>
                      <a:endParaRPr lang="fr-CA" sz="1400" dirty="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solidFill>
                      <a:schemeClr val="accent1"/>
                    </a:solidFill>
                  </a:tcPr>
                </a:tc>
                <a:tc gridSpan="2">
                  <a:txBody>
                    <a:bodyPr/>
                    <a:lstStyle/>
                    <a:p>
                      <a:pPr algn="just"/>
                      <a:r>
                        <a:rPr lang="fr-CA" sz="1700" dirty="0">
                          <a:effectLst/>
                          <a:latin typeface="Bierstadt" panose="020B0004020202020204" pitchFamily="34" charset="0"/>
                        </a:rPr>
                        <a:t>Territoire desservi (livraison)</a:t>
                      </a:r>
                      <a:endParaRPr lang="fr-CA" sz="1400" dirty="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solidFill>
                      <a:schemeClr val="accent1"/>
                    </a:solidFill>
                  </a:tcPr>
                </a:tc>
                <a:tc hMerge="1">
                  <a:txBody>
                    <a:bodyPr/>
                    <a:lstStyle/>
                    <a:p>
                      <a:endParaRPr lang="fr-CA"/>
                    </a:p>
                  </a:txBody>
                  <a:tcPr/>
                </a:tc>
                <a:extLst>
                  <a:ext uri="{0D108BD9-81ED-4DB2-BD59-A6C34878D82A}">
                    <a16:rowId xmlns:a16="http://schemas.microsoft.com/office/drawing/2014/main" val="130584338"/>
                  </a:ext>
                </a:extLst>
              </a:tr>
              <a:tr h="394952">
                <a:tc>
                  <a:txBody>
                    <a:bodyPr/>
                    <a:lstStyle/>
                    <a:p>
                      <a:pPr algn="just"/>
                      <a:r>
                        <a:rPr lang="fr-CA" sz="1700">
                          <a:effectLst/>
                          <a:latin typeface="Bierstadt" panose="020B0004020202020204" pitchFamily="34" charset="0"/>
                        </a:rPr>
                        <a:t>Alimentation du Lac</a:t>
                      </a:r>
                      <a:endParaRPr lang="fr-CA" sz="140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nchor="ctr"/>
                </a:tc>
                <a:tc>
                  <a:txBody>
                    <a:bodyPr/>
                    <a:lstStyle/>
                    <a:p>
                      <a:pPr algn="l"/>
                      <a:r>
                        <a:rPr lang="fr-CA" sz="1700" dirty="0">
                          <a:effectLst/>
                          <a:latin typeface="Bierstadt" panose="020B0004020202020204" pitchFamily="34" charset="0"/>
                        </a:rPr>
                        <a:t>Arthabaska et environs</a:t>
                      </a:r>
                      <a:endParaRPr lang="fr-CA" sz="1400" dirty="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nchor="ctr"/>
                </a:tc>
                <a:tc>
                  <a:txBody>
                    <a:bodyPr/>
                    <a:lstStyle/>
                    <a:p>
                      <a:pPr algn="just">
                        <a:lnSpc>
                          <a:spcPct val="150000"/>
                        </a:lnSpc>
                      </a:pPr>
                      <a:r>
                        <a:rPr lang="fr-CA" sz="1700">
                          <a:effectLst/>
                          <a:latin typeface="Bierstadt" panose="020B0004020202020204" pitchFamily="34" charset="0"/>
                        </a:rPr>
                        <a:t> </a:t>
                      </a:r>
                      <a:endParaRPr lang="fr-CA" sz="1700">
                        <a:effectLst/>
                        <a:latin typeface="Bierstadt" panose="020B0004020202020204" pitchFamily="34" charset="0"/>
                        <a:ea typeface="MS PGothic" panose="020B0600070205080204" pitchFamily="34" charset="-128"/>
                        <a:cs typeface="Arial" panose="020B0604020202020204" pitchFamily="34" charset="0"/>
                      </a:endParaRPr>
                    </a:p>
                  </a:txBody>
                  <a:tcPr marL="0" marR="0" marT="0" marB="0" anchor="ctr"/>
                </a:tc>
                <a:extLst>
                  <a:ext uri="{0D108BD9-81ED-4DB2-BD59-A6C34878D82A}">
                    <a16:rowId xmlns:a16="http://schemas.microsoft.com/office/drawing/2014/main" val="3685359777"/>
                  </a:ext>
                </a:extLst>
              </a:tr>
              <a:tr h="564750">
                <a:tc>
                  <a:txBody>
                    <a:bodyPr/>
                    <a:lstStyle/>
                    <a:p>
                      <a:pPr algn="just"/>
                      <a:r>
                        <a:rPr lang="fr-CA" sz="1700" dirty="0">
                          <a:effectLst/>
                          <a:latin typeface="Bierstadt" panose="020B0004020202020204" pitchFamily="34" charset="0"/>
                        </a:rPr>
                        <a:t>Alexandre Gaudet </a:t>
                      </a:r>
                    </a:p>
                    <a:p>
                      <a:pPr algn="just"/>
                      <a:r>
                        <a:rPr lang="fr-CA" sz="1700" dirty="0">
                          <a:effectLst/>
                          <a:latin typeface="Bierstadt" panose="020B0004020202020204" pitchFamily="34" charset="0"/>
                        </a:rPr>
                        <a:t>(filière d’Alimentation du Lac)</a:t>
                      </a:r>
                      <a:endParaRPr lang="fr-CA" sz="1400" dirty="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nchor="ctr"/>
                </a:tc>
                <a:tc>
                  <a:txBody>
                    <a:bodyPr/>
                    <a:lstStyle/>
                    <a:p>
                      <a:pPr algn="l"/>
                      <a:r>
                        <a:rPr lang="fr-CA" sz="1700" dirty="0">
                          <a:effectLst/>
                          <a:latin typeface="Bierstadt" panose="020B0004020202020204" pitchFamily="34" charset="0"/>
                        </a:rPr>
                        <a:t>Drummond</a:t>
                      </a:r>
                      <a:endParaRPr lang="fr-CA" sz="1400" dirty="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nchor="ctr"/>
                </a:tc>
                <a:tc>
                  <a:txBody>
                    <a:bodyPr/>
                    <a:lstStyle/>
                    <a:p>
                      <a:pPr algn="just">
                        <a:lnSpc>
                          <a:spcPct val="150000"/>
                        </a:lnSpc>
                      </a:pPr>
                      <a:r>
                        <a:rPr lang="fr-CA" sz="1700" dirty="0">
                          <a:effectLst/>
                          <a:latin typeface="Bierstadt" panose="020B0004020202020204" pitchFamily="34" charset="0"/>
                        </a:rPr>
                        <a:t> </a:t>
                      </a:r>
                      <a:endParaRPr lang="fr-CA" sz="1700" dirty="0">
                        <a:effectLst/>
                        <a:latin typeface="Bierstadt" panose="020B0004020202020204" pitchFamily="34" charset="0"/>
                        <a:ea typeface="MS PGothic" panose="020B0600070205080204" pitchFamily="34" charset="-128"/>
                        <a:cs typeface="Arial" panose="020B0604020202020204" pitchFamily="34" charset="0"/>
                      </a:endParaRPr>
                    </a:p>
                  </a:txBody>
                  <a:tcPr marL="0" marR="0" marT="0" marB="0" anchor="ctr"/>
                </a:tc>
                <a:extLst>
                  <a:ext uri="{0D108BD9-81ED-4DB2-BD59-A6C34878D82A}">
                    <a16:rowId xmlns:a16="http://schemas.microsoft.com/office/drawing/2014/main" val="3802067004"/>
                  </a:ext>
                </a:extLst>
              </a:tr>
              <a:tr h="564750">
                <a:tc>
                  <a:txBody>
                    <a:bodyPr/>
                    <a:lstStyle/>
                    <a:p>
                      <a:pPr algn="just"/>
                      <a:r>
                        <a:rPr lang="fr-CA" sz="1700" dirty="0">
                          <a:effectLst/>
                          <a:latin typeface="Bierstadt" panose="020B0004020202020204" pitchFamily="34" charset="0"/>
                        </a:rPr>
                        <a:t>Famille Lampron</a:t>
                      </a:r>
                      <a:endParaRPr lang="fr-CA" sz="1400" dirty="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nchor="ctr"/>
                </a:tc>
                <a:tc>
                  <a:txBody>
                    <a:bodyPr/>
                    <a:lstStyle/>
                    <a:p>
                      <a:pPr algn="l"/>
                      <a:r>
                        <a:rPr lang="fr-CA" sz="1700" dirty="0">
                          <a:effectLst/>
                          <a:latin typeface="Bierstadt" panose="020B0004020202020204" pitchFamily="34" charset="0"/>
                        </a:rPr>
                        <a:t>Situé à Victoriaville, territoires desservis non spécifiés</a:t>
                      </a:r>
                      <a:endParaRPr lang="fr-CA" sz="1400" dirty="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nchor="ctr"/>
                </a:tc>
                <a:tc>
                  <a:txBody>
                    <a:bodyPr/>
                    <a:lstStyle/>
                    <a:p>
                      <a:pPr algn="just">
                        <a:lnSpc>
                          <a:spcPct val="150000"/>
                        </a:lnSpc>
                      </a:pPr>
                      <a:r>
                        <a:rPr lang="fr-CA" sz="1700">
                          <a:effectLst/>
                          <a:latin typeface="Bierstadt" panose="020B0004020202020204" pitchFamily="34" charset="0"/>
                        </a:rPr>
                        <a:t> </a:t>
                      </a:r>
                      <a:endParaRPr lang="fr-CA" sz="1700">
                        <a:effectLst/>
                        <a:latin typeface="Bierstadt" panose="020B0004020202020204" pitchFamily="34" charset="0"/>
                        <a:ea typeface="MS PGothic" panose="020B0600070205080204" pitchFamily="34" charset="-128"/>
                        <a:cs typeface="Arial" panose="020B0604020202020204" pitchFamily="34" charset="0"/>
                      </a:endParaRPr>
                    </a:p>
                  </a:txBody>
                  <a:tcPr marL="0" marR="0" marT="0" marB="0" anchor="ctr"/>
                </a:tc>
                <a:extLst>
                  <a:ext uri="{0D108BD9-81ED-4DB2-BD59-A6C34878D82A}">
                    <a16:rowId xmlns:a16="http://schemas.microsoft.com/office/drawing/2014/main" val="3309228734"/>
                  </a:ext>
                </a:extLst>
              </a:tr>
              <a:tr h="564750">
                <a:tc>
                  <a:txBody>
                    <a:bodyPr/>
                    <a:lstStyle/>
                    <a:p>
                      <a:pPr algn="just"/>
                      <a:r>
                        <a:rPr lang="fr-CA" sz="1700">
                          <a:effectLst/>
                          <a:latin typeface="Bierstadt" panose="020B0004020202020204" pitchFamily="34" charset="0"/>
                        </a:rPr>
                        <a:t>Alimentations Trans Gras inc. </a:t>
                      </a:r>
                      <a:endParaRPr lang="fr-CA" sz="140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nchor="ctr"/>
                </a:tc>
                <a:tc>
                  <a:txBody>
                    <a:bodyPr/>
                    <a:lstStyle/>
                    <a:p>
                      <a:pPr algn="l"/>
                      <a:r>
                        <a:rPr lang="fr-CA" sz="1700" dirty="0">
                          <a:effectLst/>
                          <a:latin typeface="Bierstadt" panose="020B0004020202020204" pitchFamily="34" charset="0"/>
                        </a:rPr>
                        <a:t>Situé à Drummondville, territoires desservis non spécifiés</a:t>
                      </a:r>
                      <a:endParaRPr lang="fr-CA" sz="1400" dirty="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nchor="ctr"/>
                </a:tc>
                <a:tc>
                  <a:txBody>
                    <a:bodyPr/>
                    <a:lstStyle/>
                    <a:p>
                      <a:pPr algn="just">
                        <a:lnSpc>
                          <a:spcPct val="150000"/>
                        </a:lnSpc>
                      </a:pPr>
                      <a:r>
                        <a:rPr lang="fr-CA" sz="1700">
                          <a:effectLst/>
                          <a:latin typeface="Bierstadt" panose="020B0004020202020204" pitchFamily="34" charset="0"/>
                        </a:rPr>
                        <a:t> </a:t>
                      </a:r>
                      <a:endParaRPr lang="fr-CA" sz="1700">
                        <a:effectLst/>
                        <a:latin typeface="Bierstadt" panose="020B0004020202020204" pitchFamily="34" charset="0"/>
                        <a:ea typeface="MS PGothic" panose="020B0600070205080204" pitchFamily="34" charset="-128"/>
                        <a:cs typeface="Arial" panose="020B0604020202020204" pitchFamily="34" charset="0"/>
                      </a:endParaRPr>
                    </a:p>
                  </a:txBody>
                  <a:tcPr marL="0" marR="0" marT="0" marB="0" anchor="ctr"/>
                </a:tc>
                <a:extLst>
                  <a:ext uri="{0D108BD9-81ED-4DB2-BD59-A6C34878D82A}">
                    <a16:rowId xmlns:a16="http://schemas.microsoft.com/office/drawing/2014/main" val="2753665177"/>
                  </a:ext>
                </a:extLst>
              </a:tr>
              <a:tr h="564750">
                <a:tc>
                  <a:txBody>
                    <a:bodyPr/>
                    <a:lstStyle/>
                    <a:p>
                      <a:pPr algn="just"/>
                      <a:r>
                        <a:rPr lang="fr-CA" sz="1700" dirty="0">
                          <a:effectLst/>
                          <a:latin typeface="Bierstadt" panose="020B0004020202020204" pitchFamily="34" charset="0"/>
                        </a:rPr>
                        <a:t>AOF service alimentaire</a:t>
                      </a:r>
                      <a:endParaRPr lang="fr-CA" sz="1400" dirty="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nchor="ctr"/>
                </a:tc>
                <a:tc>
                  <a:txBody>
                    <a:bodyPr/>
                    <a:lstStyle/>
                    <a:p>
                      <a:pPr algn="l"/>
                      <a:r>
                        <a:rPr lang="fr-CA" sz="1700" dirty="0">
                          <a:effectLst/>
                          <a:latin typeface="Bierstadt" panose="020B0004020202020204" pitchFamily="34" charset="0"/>
                        </a:rPr>
                        <a:t>Situé à Drummondville, territoires desservis non spécifiés</a:t>
                      </a:r>
                      <a:endParaRPr lang="fr-CA" sz="1400" dirty="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nchor="ctr"/>
                </a:tc>
                <a:tc>
                  <a:txBody>
                    <a:bodyPr/>
                    <a:lstStyle/>
                    <a:p>
                      <a:pPr algn="just">
                        <a:lnSpc>
                          <a:spcPct val="150000"/>
                        </a:lnSpc>
                      </a:pPr>
                      <a:r>
                        <a:rPr lang="fr-CA" sz="1700" dirty="0">
                          <a:effectLst/>
                          <a:latin typeface="Bierstadt" panose="020B0004020202020204" pitchFamily="34" charset="0"/>
                        </a:rPr>
                        <a:t> </a:t>
                      </a:r>
                      <a:endParaRPr lang="fr-CA" sz="1700" dirty="0">
                        <a:effectLst/>
                        <a:latin typeface="Bierstadt" panose="020B0004020202020204" pitchFamily="34" charset="0"/>
                        <a:ea typeface="MS PGothic" panose="020B0600070205080204" pitchFamily="34" charset="-128"/>
                        <a:cs typeface="Arial" panose="020B0604020202020204" pitchFamily="34" charset="0"/>
                      </a:endParaRPr>
                    </a:p>
                  </a:txBody>
                  <a:tcPr marL="0" marR="0" marT="0" marB="0" anchor="ctr"/>
                </a:tc>
                <a:extLst>
                  <a:ext uri="{0D108BD9-81ED-4DB2-BD59-A6C34878D82A}">
                    <a16:rowId xmlns:a16="http://schemas.microsoft.com/office/drawing/2014/main" val="1333299856"/>
                  </a:ext>
                </a:extLst>
              </a:tr>
            </a:tbl>
          </a:graphicData>
        </a:graphic>
      </p:graphicFrame>
    </p:spTree>
    <p:extLst>
      <p:ext uri="{BB962C8B-B14F-4D97-AF65-F5344CB8AC3E}">
        <p14:creationId xmlns:p14="http://schemas.microsoft.com/office/powerpoint/2010/main" val="3825910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76" name="Group 175">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77"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78"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79"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80"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81"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2"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3"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4"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5"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6"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87"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88"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90" name="Group 189">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91"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92"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93"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94"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95"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96"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97"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98"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9"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0"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01"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02"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04" name="Rectangle 203">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06"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208" name="Rectangle 207">
            <a:extLst>
              <a:ext uri="{FF2B5EF4-FFF2-40B4-BE49-F238E27FC236}">
                <a16:creationId xmlns:a16="http://schemas.microsoft.com/office/drawing/2014/main" id="{EA50189A-2FD4-4608-A527-341A1811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0" name="Rectangle 209">
            <a:extLst>
              <a:ext uri="{FF2B5EF4-FFF2-40B4-BE49-F238E27FC236}">
                <a16:creationId xmlns:a16="http://schemas.microsoft.com/office/drawing/2014/main" id="{95ECFC88-1E40-4C47-960F-87C500F10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E494CC2C-3E4D-4A85-B1ED-947EF5C6043B}"/>
              </a:ext>
            </a:extLst>
          </p:cNvPr>
          <p:cNvSpPr>
            <a:spLocks noGrp="1"/>
          </p:cNvSpPr>
          <p:nvPr>
            <p:ph type="title"/>
          </p:nvPr>
        </p:nvSpPr>
        <p:spPr>
          <a:xfrm>
            <a:off x="443394" y="973374"/>
            <a:ext cx="3850588" cy="4033349"/>
          </a:xfrm>
        </p:spPr>
        <p:txBody>
          <a:bodyPr vert="horz" lIns="91440" tIns="45720" rIns="91440" bIns="45720" rtlCol="0" anchor="b">
            <a:normAutofit/>
          </a:bodyPr>
          <a:lstStyle/>
          <a:p>
            <a:r>
              <a:rPr lang="en-US" sz="4000" dirty="0" err="1">
                <a:solidFill>
                  <a:srgbClr val="FEFFFF"/>
                </a:solidFill>
              </a:rPr>
              <a:t>Taux</a:t>
            </a:r>
            <a:r>
              <a:rPr lang="en-US" sz="4000" dirty="0">
                <a:solidFill>
                  <a:srgbClr val="FEFFFF"/>
                </a:solidFill>
              </a:rPr>
              <a:t> de </a:t>
            </a:r>
            <a:r>
              <a:rPr lang="en-US" sz="4000" dirty="0" err="1">
                <a:solidFill>
                  <a:srgbClr val="FEFFFF"/>
                </a:solidFill>
              </a:rPr>
              <a:t>diplomation</a:t>
            </a:r>
            <a:r>
              <a:rPr lang="en-US" sz="4000" dirty="0">
                <a:solidFill>
                  <a:srgbClr val="FEFFFF"/>
                </a:solidFill>
              </a:rPr>
              <a:t> (2019)</a:t>
            </a:r>
          </a:p>
        </p:txBody>
      </p:sp>
      <p:sp>
        <p:nvSpPr>
          <p:cNvPr id="212" name="Freeform 5">
            <a:extLst>
              <a:ext uri="{FF2B5EF4-FFF2-40B4-BE49-F238E27FC236}">
                <a16:creationId xmlns:a16="http://schemas.microsoft.com/office/drawing/2014/main" id="{3B61BD80-022D-4577-9D14-EAD5DFD13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aphicFrame>
        <p:nvGraphicFramePr>
          <p:cNvPr id="11" name="Graphique 10">
            <a:extLst>
              <a:ext uri="{FF2B5EF4-FFF2-40B4-BE49-F238E27FC236}">
                <a16:creationId xmlns:a16="http://schemas.microsoft.com/office/drawing/2014/main" id="{FE8347AF-DE20-40C2-87DF-BDB52A91D082}"/>
              </a:ext>
            </a:extLst>
          </p:cNvPr>
          <p:cNvGraphicFramePr/>
          <p:nvPr/>
        </p:nvGraphicFramePr>
        <p:xfrm>
          <a:off x="5394121" y="964123"/>
          <a:ext cx="6324727" cy="50423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520450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3"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4"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95"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96"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97"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98"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9"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0"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1"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02"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3"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4"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6" name="Group 105">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07"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8"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9"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10"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11"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12"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13"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14"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15"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6"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17"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8"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20" name="Rectangle 119">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2"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24" name="Rectangle 123">
            <a:extLst>
              <a:ext uri="{FF2B5EF4-FFF2-40B4-BE49-F238E27FC236}">
                <a16:creationId xmlns:a16="http://schemas.microsoft.com/office/drawing/2014/main" id="{0B8CC013-B961-4488-B78C-A13810C9B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6" name="Rectangle 125">
            <a:extLst>
              <a:ext uri="{FF2B5EF4-FFF2-40B4-BE49-F238E27FC236}">
                <a16:creationId xmlns:a16="http://schemas.microsoft.com/office/drawing/2014/main" id="{70A209F0-70C9-4B01-A80D-8C5FD144A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5CF06D-837F-4E3D-B535-9C40CB52EC6E}"/>
              </a:ext>
            </a:extLst>
          </p:cNvPr>
          <p:cNvSpPr>
            <a:spLocks noGrp="1"/>
          </p:cNvSpPr>
          <p:nvPr>
            <p:ph type="title"/>
          </p:nvPr>
        </p:nvSpPr>
        <p:spPr>
          <a:xfrm>
            <a:off x="540279" y="967417"/>
            <a:ext cx="5280460" cy="3943250"/>
          </a:xfrm>
        </p:spPr>
        <p:txBody>
          <a:bodyPr vert="horz" lIns="91440" tIns="45720" rIns="91440" bIns="45720" rtlCol="0" anchor="b">
            <a:normAutofit/>
          </a:bodyPr>
          <a:lstStyle/>
          <a:p>
            <a:r>
              <a:rPr lang="en-US" dirty="0">
                <a:solidFill>
                  <a:srgbClr val="FEFFFF"/>
                </a:solidFill>
              </a:rPr>
              <a:t>Gestion des matières </a:t>
            </a:r>
            <a:r>
              <a:rPr lang="en-US">
                <a:solidFill>
                  <a:srgbClr val="FEFFFF"/>
                </a:solidFill>
              </a:rPr>
              <a:t>résiduelles</a:t>
            </a:r>
            <a:endParaRPr lang="en-US" dirty="0">
              <a:solidFill>
                <a:srgbClr val="FEFFFF"/>
              </a:solidFill>
            </a:endParaRPr>
          </a:p>
        </p:txBody>
      </p:sp>
      <p:sp>
        <p:nvSpPr>
          <p:cNvPr id="128" name="Freeform 27">
            <a:extLst>
              <a:ext uri="{FF2B5EF4-FFF2-40B4-BE49-F238E27FC236}">
                <a16:creationId xmlns:a16="http://schemas.microsoft.com/office/drawing/2014/main" id="{19B43B94-4C22-4B26-B9FD-985AEA992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7" name="Graphic 6">
            <a:extLst>
              <a:ext uri="{FF2B5EF4-FFF2-40B4-BE49-F238E27FC236}">
                <a16:creationId xmlns:a16="http://schemas.microsoft.com/office/drawing/2014/main" id="{F73A6A22-043C-A8F6-73FC-0D1D2623B897}"/>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7074745" y="1349117"/>
            <a:ext cx="4153750" cy="4153750"/>
          </a:xfrm>
          <a:prstGeom prst="rect">
            <a:avLst/>
          </a:prstGeom>
        </p:spPr>
      </p:pic>
    </p:spTree>
    <p:extLst>
      <p:ext uri="{BB962C8B-B14F-4D97-AF65-F5344CB8AC3E}">
        <p14:creationId xmlns:p14="http://schemas.microsoft.com/office/powerpoint/2010/main" val="37517417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187194" y="2795157"/>
            <a:ext cx="2871886" cy="1797619"/>
          </a:xfrm>
        </p:spPr>
        <p:txBody>
          <a:bodyPr vert="horz" lIns="91440" tIns="45720" rIns="91440" bIns="45720" rtlCol="0" anchor="t">
            <a:noAutofit/>
          </a:bodyPr>
          <a:lstStyle/>
          <a:p>
            <a:pPr>
              <a:lnSpc>
                <a:spcPct val="90000"/>
              </a:lnSpc>
            </a:pPr>
            <a:r>
              <a:rPr lang="fr-CA" sz="2500" b="1" dirty="0">
                <a:solidFill>
                  <a:schemeClr val="bg1"/>
                </a:solidFill>
              </a:rPr>
              <a:t>Le gaspillage alimentaire : quelques données</a:t>
            </a:r>
            <a:br>
              <a:rPr lang="fr-CA" sz="2000" b="1" dirty="0">
                <a:solidFill>
                  <a:schemeClr val="bg1"/>
                </a:solidFill>
              </a:rPr>
            </a:br>
            <a:r>
              <a:rPr lang="fr-CA" sz="2000" dirty="0">
                <a:solidFill>
                  <a:schemeClr val="bg1"/>
                </a:solidFill>
              </a:rPr>
              <a:t>Canada</a:t>
            </a:r>
            <a:endParaRPr lang="fr-CA" sz="2000" b="1" dirty="0">
              <a:solidFill>
                <a:schemeClr val="bg1"/>
              </a:solidFill>
            </a:endParaRPr>
          </a:p>
        </p:txBody>
      </p:sp>
      <p:sp>
        <p:nvSpPr>
          <p:cNvPr id="25"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27" name="Rectangle 26">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0" name="ZoneTexte 2">
            <a:extLst>
              <a:ext uri="{FF2B5EF4-FFF2-40B4-BE49-F238E27FC236}">
                <a16:creationId xmlns:a16="http://schemas.microsoft.com/office/drawing/2014/main" id="{72B66262-B251-4FCC-8FE2-1402D24E25FB}"/>
              </a:ext>
            </a:extLst>
          </p:cNvPr>
          <p:cNvSpPr txBox="1"/>
          <p:nvPr/>
        </p:nvSpPr>
        <p:spPr>
          <a:xfrm>
            <a:off x="4664633" y="696686"/>
            <a:ext cx="7166108" cy="5627782"/>
          </a:xfrm>
          <a:prstGeom prst="rect">
            <a:avLst/>
          </a:prstGeom>
        </p:spPr>
        <p:txBody>
          <a:bodyPr vert="horz" lIns="91440" tIns="45720" rIns="91440" bIns="45720" rtlCol="0" anchor="t">
            <a:normAutofit/>
          </a:bodyPr>
          <a:lstStyle/>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35,5 millions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de</a:t>
            </a:r>
            <a:r>
              <a:rPr kumimoji="0" lang="fr-CA" sz="28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tonnes de résidus alimentaires chaque année</a:t>
            </a:r>
          </a:p>
          <a:p>
            <a:pPr marL="800100" marR="0" lvl="1"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1/3</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évitables, c’est-à-dire consommables</a:t>
            </a:r>
          </a:p>
          <a:p>
            <a:pPr marL="800100" marR="0" lvl="1"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47%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à l’étape de la consommation</a:t>
            </a:r>
          </a:p>
          <a:p>
            <a:pPr marL="457200" marR="0" lvl="1" indent="0" algn="l" defTabSz="457200" rtl="0" eaLnBrk="1" fontAlgn="auto" latinLnBrk="0" hangingPunct="1">
              <a:lnSpc>
                <a:spcPct val="100000"/>
              </a:lnSpc>
              <a:spcBef>
                <a:spcPts val="1000"/>
              </a:spcBef>
              <a:spcAft>
                <a:spcPts val="0"/>
              </a:spcAft>
              <a:buClr>
                <a:srgbClr val="99CB38"/>
              </a:buClr>
              <a:buSzTx/>
              <a:buFontTx/>
              <a:buNone/>
              <a:tabLst/>
              <a:defRPr/>
            </a:pPr>
            <a:endPar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2,2 millions</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de tonnes d’aliments comestibles gaspillés par les ménages, chaque année</a:t>
            </a:r>
          </a:p>
          <a:p>
            <a:pPr marL="800100" marR="0" lvl="1"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140kg</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par ménage, soit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1100$</a:t>
            </a:r>
            <a:endPar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endParaRPr>
          </a:p>
          <a:p>
            <a:pPr marL="800100" marR="0" lvl="1"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30%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de légumes ;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15%</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de fruits</a:t>
            </a:r>
          </a:p>
          <a:p>
            <a:pPr marL="800100" marR="0" lvl="1"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63%</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encore propres à la consommation</a:t>
            </a:r>
          </a:p>
        </p:txBody>
      </p:sp>
    </p:spTree>
    <p:extLst>
      <p:ext uri="{BB962C8B-B14F-4D97-AF65-F5344CB8AC3E}">
        <p14:creationId xmlns:p14="http://schemas.microsoft.com/office/powerpoint/2010/main" val="19735133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5" name="Rectangle 44">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4DE26BEE-849A-4031-B226-A837E18D5AFF}"/>
              </a:ext>
            </a:extLst>
          </p:cNvPr>
          <p:cNvSpPr>
            <a:spLocks noGrp="1"/>
          </p:cNvSpPr>
          <p:nvPr>
            <p:ph type="title"/>
          </p:nvPr>
        </p:nvSpPr>
        <p:spPr>
          <a:xfrm>
            <a:off x="1843391" y="624110"/>
            <a:ext cx="9732524" cy="1280890"/>
          </a:xfrm>
        </p:spPr>
        <p:txBody>
          <a:bodyPr>
            <a:normAutofit/>
          </a:bodyPr>
          <a:lstStyle/>
          <a:p>
            <a:r>
              <a:rPr lang="fr-CA" sz="2800" b="1" dirty="0">
                <a:solidFill>
                  <a:schemeClr val="bg1"/>
                </a:solidFill>
              </a:rPr>
              <a:t>Pertes et gaspillage en milieu commercial</a:t>
            </a:r>
            <a:br>
              <a:rPr lang="fr-CA" sz="2800" b="1" dirty="0">
                <a:solidFill>
                  <a:schemeClr val="bg1"/>
                </a:solidFill>
              </a:rPr>
            </a:br>
            <a:r>
              <a:rPr lang="fr-CA" sz="2400" dirty="0">
                <a:solidFill>
                  <a:schemeClr val="bg1"/>
                </a:solidFill>
              </a:rPr>
              <a:t>Quelques données montréalaises</a:t>
            </a:r>
            <a:endParaRPr lang="fr-CA" sz="2800" b="1" dirty="0">
              <a:solidFill>
                <a:schemeClr val="bg1"/>
              </a:solidFill>
            </a:endParaRPr>
          </a:p>
        </p:txBody>
      </p:sp>
      <p:sp>
        <p:nvSpPr>
          <p:cNvPr id="47"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39" name="Espace réservé du contenu 2">
            <a:extLst>
              <a:ext uri="{FF2B5EF4-FFF2-40B4-BE49-F238E27FC236}">
                <a16:creationId xmlns:a16="http://schemas.microsoft.com/office/drawing/2014/main" id="{DD45ADDA-CDF2-4DA4-A0B8-ADF729C7DC6D}"/>
              </a:ext>
            </a:extLst>
          </p:cNvPr>
          <p:cNvGraphicFramePr>
            <a:graphicFrameLocks noGrp="1"/>
          </p:cNvGraphicFramePr>
          <p:nvPr>
            <p:ph idx="1"/>
            <p:extLst>
              <p:ext uri="{D42A27DB-BD31-4B8C-83A1-F6EECF244321}">
                <p14:modId xmlns:p14="http://schemas.microsoft.com/office/powerpoint/2010/main" val="1029526743"/>
              </p:ext>
            </p:extLst>
          </p:nvPr>
        </p:nvGraphicFramePr>
        <p:xfrm>
          <a:off x="963107" y="2522162"/>
          <a:ext cx="10265786" cy="3703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phique 4" descr="Orientation contour">
            <a:extLst>
              <a:ext uri="{FF2B5EF4-FFF2-40B4-BE49-F238E27FC236}">
                <a16:creationId xmlns:a16="http://schemas.microsoft.com/office/drawing/2014/main" id="{CE970669-BDD6-4175-9B1F-8298A12E11A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rot="2783320">
            <a:off x="4998340" y="2755075"/>
            <a:ext cx="914400" cy="914400"/>
          </a:xfrm>
          <a:prstGeom prst="rect">
            <a:avLst/>
          </a:prstGeom>
        </p:spPr>
      </p:pic>
    </p:spTree>
    <p:extLst>
      <p:ext uri="{BB962C8B-B14F-4D97-AF65-F5344CB8AC3E}">
        <p14:creationId xmlns:p14="http://schemas.microsoft.com/office/powerpoint/2010/main" val="34224212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Rectangle 10">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5A5B2F-1004-4C2D-A9ED-7AA2E8DFD4AD}"/>
              </a:ext>
            </a:extLst>
          </p:cNvPr>
          <p:cNvSpPr>
            <a:spLocks noGrp="1"/>
          </p:cNvSpPr>
          <p:nvPr>
            <p:ph type="title"/>
          </p:nvPr>
        </p:nvSpPr>
        <p:spPr>
          <a:xfrm>
            <a:off x="1843391" y="624110"/>
            <a:ext cx="9926364" cy="1280890"/>
          </a:xfrm>
        </p:spPr>
        <p:txBody>
          <a:bodyPr>
            <a:normAutofit/>
          </a:bodyPr>
          <a:lstStyle/>
          <a:p>
            <a:pPr>
              <a:lnSpc>
                <a:spcPct val="90000"/>
              </a:lnSpc>
            </a:pPr>
            <a:r>
              <a:rPr lang="fr-CA" sz="2800" b="1" dirty="0">
                <a:solidFill>
                  <a:schemeClr val="bg1"/>
                </a:solidFill>
              </a:rPr>
              <a:t>Gestion des matières organiques : une marge de progression</a:t>
            </a:r>
            <a:br>
              <a:rPr lang="fr-CA" sz="2800" dirty="0">
                <a:solidFill>
                  <a:schemeClr val="bg1"/>
                </a:solidFill>
              </a:rPr>
            </a:br>
            <a:r>
              <a:rPr lang="fr-CA" sz="2400" dirty="0">
                <a:solidFill>
                  <a:schemeClr val="bg1"/>
                </a:solidFill>
              </a:rPr>
              <a:t>Québec</a:t>
            </a:r>
            <a:endParaRPr lang="fr-CA" sz="2800" dirty="0">
              <a:solidFill>
                <a:schemeClr val="bg1"/>
              </a:solidFill>
            </a:endParaRPr>
          </a:p>
        </p:txBody>
      </p:sp>
      <p:sp>
        <p:nvSpPr>
          <p:cNvPr id="17"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18" name="Espace réservé du contenu 2">
            <a:extLst>
              <a:ext uri="{FF2B5EF4-FFF2-40B4-BE49-F238E27FC236}">
                <a16:creationId xmlns:a16="http://schemas.microsoft.com/office/drawing/2014/main" id="{868B2C29-C4BF-43C8-9F29-72CBFA9C577B}"/>
              </a:ext>
            </a:extLst>
          </p:cNvPr>
          <p:cNvGraphicFramePr>
            <a:graphicFrameLocks noGrp="1"/>
          </p:cNvGraphicFramePr>
          <p:nvPr>
            <p:ph idx="1"/>
          </p:nvPr>
        </p:nvGraphicFramePr>
        <p:xfrm>
          <a:off x="961013" y="2306695"/>
          <a:ext cx="10265786" cy="4135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a:extLst>
              <a:ext uri="{FF2B5EF4-FFF2-40B4-BE49-F238E27FC236}">
                <a16:creationId xmlns:a16="http://schemas.microsoft.com/office/drawing/2014/main" id="{D25162A6-987B-4D70-9D13-9269C24076CF}"/>
              </a:ext>
            </a:extLst>
          </p:cNvPr>
          <p:cNvSpPr txBox="1"/>
          <p:nvPr/>
        </p:nvSpPr>
        <p:spPr>
          <a:xfrm>
            <a:off x="1284052" y="3497044"/>
            <a:ext cx="4627123" cy="258532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prstClr val="black"/>
                </a:solidFill>
                <a:effectLst/>
                <a:uLnTx/>
                <a:uFillTx/>
                <a:latin typeface="Bierstadt" panose="020B0004020202020204" pitchFamily="34" charset="0"/>
              </a:rPr>
              <a:t>Recyclé</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black"/>
              </a:solidFill>
              <a:effectLst/>
              <a:uLnTx/>
              <a:uFillTx/>
              <a:latin typeface="Bierstadt"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prstClr val="black"/>
                </a:solidFill>
                <a:effectLst/>
                <a:uLnTx/>
                <a:uFillTx/>
                <a:latin typeface="Bierstadt" panose="020B0004020202020204" pitchFamily="34" charset="0"/>
              </a:rPr>
              <a:t>27% </a:t>
            </a:r>
            <a:r>
              <a:rPr kumimoji="0" lang="fr-CA" sz="1800" b="0" i="0" u="none" strike="noStrike" kern="1200" cap="none" spc="0" normalizeH="0" baseline="0" noProof="0" dirty="0">
                <a:ln>
                  <a:noFill/>
                </a:ln>
                <a:solidFill>
                  <a:prstClr val="black"/>
                </a:solidFill>
                <a:effectLst/>
                <a:uLnTx/>
                <a:uFillTx/>
                <a:latin typeface="Bierstadt" panose="020B0004020202020204" pitchFamily="34" charset="0"/>
              </a:rPr>
              <a:t>du total de la matière organique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black"/>
              </a:solidFill>
              <a:effectLst/>
              <a:uLnTx/>
              <a:uFillTx/>
              <a:latin typeface="Bierstadt"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prstClr val="black"/>
                </a:solidFill>
                <a:effectLst/>
                <a:uLnTx/>
                <a:uFillTx/>
                <a:latin typeface="Bierstadt" panose="020B0004020202020204" pitchFamily="34" charset="0"/>
              </a:rPr>
              <a:t>35% </a:t>
            </a:r>
            <a:r>
              <a:rPr kumimoji="0" lang="fr-CA" sz="1800" b="0" i="0" u="none" strike="noStrike" kern="1200" cap="none" spc="0" normalizeH="0" baseline="0" noProof="0" dirty="0">
                <a:ln>
                  <a:noFill/>
                </a:ln>
                <a:solidFill>
                  <a:prstClr val="black"/>
                </a:solidFill>
                <a:effectLst/>
                <a:uLnTx/>
                <a:uFillTx/>
                <a:latin typeface="Bierstadt" panose="020B0004020202020204" pitchFamily="34" charset="0"/>
              </a:rPr>
              <a:t>de la matière organique des ménages (collectes municipales)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black"/>
              </a:solidFill>
              <a:effectLst/>
              <a:uLnTx/>
              <a:uFillTx/>
              <a:latin typeface="Bierstadt"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prstClr val="black"/>
                </a:solidFill>
                <a:effectLst/>
                <a:uLnTx/>
                <a:uFillTx/>
                <a:latin typeface="Bierstadt" panose="020B0004020202020204" pitchFamily="34" charset="0"/>
              </a:rPr>
              <a:t>97% </a:t>
            </a:r>
            <a:r>
              <a:rPr kumimoji="0" lang="fr-CA" sz="1800" b="0" i="0" u="none" strike="noStrike" kern="1200" cap="none" spc="0" normalizeH="0" baseline="0" noProof="0" dirty="0">
                <a:ln>
                  <a:noFill/>
                </a:ln>
                <a:solidFill>
                  <a:prstClr val="black"/>
                </a:solidFill>
                <a:effectLst/>
                <a:uLnTx/>
                <a:uFillTx/>
                <a:latin typeface="Bierstadt" panose="020B0004020202020204" pitchFamily="34" charset="0"/>
              </a:rPr>
              <a:t>des matières organiques de l’industrie de la transformation</a:t>
            </a:r>
            <a:endParaRPr kumimoji="0" lang="en-US" sz="1800" b="0" i="0" u="none" strike="noStrike" kern="1200" cap="none" spc="0" normalizeH="0" baseline="0" noProof="0" dirty="0">
              <a:ln>
                <a:noFill/>
              </a:ln>
              <a:solidFill>
                <a:prstClr val="black"/>
              </a:solidFill>
              <a:effectLst/>
              <a:uLnTx/>
              <a:uFillTx/>
              <a:latin typeface="Bierstadt" panose="020B0004020202020204" pitchFamily="34" charset="0"/>
            </a:endParaRPr>
          </a:p>
        </p:txBody>
      </p:sp>
      <p:sp>
        <p:nvSpPr>
          <p:cNvPr id="20" name="ZoneTexte 19">
            <a:extLst>
              <a:ext uri="{FF2B5EF4-FFF2-40B4-BE49-F238E27FC236}">
                <a16:creationId xmlns:a16="http://schemas.microsoft.com/office/drawing/2014/main" id="{DC0C8094-CBE3-4A9A-8FF4-CA4E2C01A9F0}"/>
              </a:ext>
            </a:extLst>
          </p:cNvPr>
          <p:cNvSpPr txBox="1"/>
          <p:nvPr/>
        </p:nvSpPr>
        <p:spPr>
          <a:xfrm>
            <a:off x="6280827" y="3476584"/>
            <a:ext cx="4627123"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prstClr val="black"/>
                </a:solidFill>
                <a:effectLst/>
                <a:uLnTx/>
                <a:uFillTx/>
                <a:latin typeface="Bierstadt" panose="020B0004020202020204" pitchFamily="34" charset="0"/>
              </a:rPr>
              <a:t>Enfoui / incinéré</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black"/>
              </a:solidFill>
              <a:effectLst/>
              <a:uLnTx/>
              <a:uFillTx/>
              <a:latin typeface="Bierstadt"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prstClr val="black"/>
                </a:solidFill>
                <a:effectLst/>
                <a:uLnTx/>
                <a:uFillTx/>
                <a:latin typeface="Bierstadt" panose="020B0004020202020204" pitchFamily="34" charset="0"/>
              </a:rPr>
              <a:t>69% </a:t>
            </a:r>
            <a:r>
              <a:rPr kumimoji="0" lang="fr-CA" sz="1800" b="0" i="0" u="none" strike="noStrike" kern="1200" cap="none" spc="0" normalizeH="0" baseline="0" noProof="0" dirty="0">
                <a:ln>
                  <a:noFill/>
                </a:ln>
                <a:solidFill>
                  <a:prstClr val="black"/>
                </a:solidFill>
                <a:effectLst/>
                <a:uLnTx/>
                <a:uFillTx/>
                <a:latin typeface="Bierstadt" panose="020B0004020202020204" pitchFamily="34" charset="0"/>
              </a:rPr>
              <a:t>des déchets verts et alimentaires</a:t>
            </a:r>
            <a:endParaRPr kumimoji="0" lang="en-US" sz="1800" b="0" i="0" u="none" strike="noStrike" kern="1200" cap="none" spc="0" normalizeH="0" baseline="0" noProof="0" dirty="0">
              <a:ln>
                <a:noFill/>
              </a:ln>
              <a:solidFill>
                <a:prstClr val="black"/>
              </a:solidFill>
              <a:effectLst/>
              <a:uLnTx/>
              <a:uFillTx/>
              <a:latin typeface="Bierstadt" panose="020B0004020202020204" pitchFamily="34" charset="0"/>
            </a:endParaRPr>
          </a:p>
        </p:txBody>
      </p:sp>
    </p:spTree>
    <p:extLst>
      <p:ext uri="{BB962C8B-B14F-4D97-AF65-F5344CB8AC3E}">
        <p14:creationId xmlns:p14="http://schemas.microsoft.com/office/powerpoint/2010/main" val="26680779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187194" y="2795157"/>
            <a:ext cx="2871886" cy="1797619"/>
          </a:xfrm>
        </p:spPr>
        <p:txBody>
          <a:bodyPr vert="horz" lIns="91440" tIns="45720" rIns="91440" bIns="45720" rtlCol="0" anchor="t">
            <a:noAutofit/>
          </a:bodyPr>
          <a:lstStyle/>
          <a:p>
            <a:pPr>
              <a:lnSpc>
                <a:spcPct val="90000"/>
              </a:lnSpc>
            </a:pPr>
            <a:r>
              <a:rPr lang="fr-CA" sz="2400" b="1" dirty="0">
                <a:solidFill>
                  <a:schemeClr val="bg1"/>
                </a:solidFill>
              </a:rPr>
              <a:t>Gestion des matières résiduelles</a:t>
            </a:r>
            <a:br>
              <a:rPr lang="fr-CA" sz="2000" b="1" dirty="0">
                <a:solidFill>
                  <a:schemeClr val="bg1"/>
                </a:solidFill>
              </a:rPr>
            </a:br>
            <a:r>
              <a:rPr lang="fr-CA" sz="2000" dirty="0">
                <a:solidFill>
                  <a:schemeClr val="bg1"/>
                </a:solidFill>
              </a:rPr>
              <a:t>MRC de L’Érable</a:t>
            </a:r>
            <a:endParaRPr lang="fr-CA" sz="2000" b="1" dirty="0">
              <a:solidFill>
                <a:schemeClr val="bg1"/>
              </a:solidFill>
            </a:endParaRPr>
          </a:p>
        </p:txBody>
      </p:sp>
      <p:sp>
        <p:nvSpPr>
          <p:cNvPr id="25"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27" name="Rectangle 26">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0" name="ZoneTexte 2">
            <a:extLst>
              <a:ext uri="{FF2B5EF4-FFF2-40B4-BE49-F238E27FC236}">
                <a16:creationId xmlns:a16="http://schemas.microsoft.com/office/drawing/2014/main" id="{72B66262-B251-4FCC-8FE2-1402D24E25FB}"/>
              </a:ext>
            </a:extLst>
          </p:cNvPr>
          <p:cNvSpPr txBox="1"/>
          <p:nvPr/>
        </p:nvSpPr>
        <p:spPr>
          <a:xfrm>
            <a:off x="4795736" y="2190342"/>
            <a:ext cx="7166108" cy="2493183"/>
          </a:xfrm>
          <a:prstGeom prst="rect">
            <a:avLst/>
          </a:prstGeom>
        </p:spPr>
        <p:txBody>
          <a:bodyPr vert="horz" lIns="91440" tIns="45720" rIns="91440" bIns="45720" rtlCol="0" anchor="t">
            <a:normAutofit/>
          </a:bodyPr>
          <a:lstStyle/>
          <a:p>
            <a:pPr marL="342900" marR="0" lvl="0" indent="-342900" algn="l" defTabSz="457200" rtl="0" eaLnBrk="1" fontAlgn="auto" latinLnBrk="0" hangingPunct="1">
              <a:lnSpc>
                <a:spcPct val="100000"/>
              </a:lnSpc>
              <a:spcBef>
                <a:spcPts val="1000"/>
              </a:spcBef>
              <a:spcAft>
                <a:spcPts val="1200"/>
              </a:spcAft>
              <a:buClr>
                <a:schemeClr val="accent1"/>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rPr>
              <a:t>Pas de service de collecte au porte-à-porte</a:t>
            </a:r>
            <a:endParaRPr kumimoji="0" lang="fr-CA" sz="12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ndParaRPr>
          </a:p>
          <a:p>
            <a:pPr marL="342900" marR="0" lvl="0" indent="-342900" algn="l" defTabSz="457200" rtl="0" eaLnBrk="1" fontAlgn="auto" latinLnBrk="0" hangingPunct="1">
              <a:lnSpc>
                <a:spcPct val="100000"/>
              </a:lnSpc>
              <a:spcBef>
                <a:spcPts val="1000"/>
              </a:spcBef>
              <a:spcAft>
                <a:spcPts val="120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rPr>
              <a:t>Programme de </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rPr>
              <a:t>composteurs domestiques  </a:t>
            </a:r>
          </a:p>
          <a:p>
            <a:pPr marL="342900" marR="0" lvl="0" indent="-342900" algn="l" defTabSz="457200" rtl="0" eaLnBrk="1" fontAlgn="auto" latinLnBrk="0" hangingPunct="1">
              <a:lnSpc>
                <a:spcPct val="100000"/>
              </a:lnSpc>
              <a:spcBef>
                <a:spcPts val="1000"/>
              </a:spcBef>
              <a:spcAft>
                <a:spcPts val="1200"/>
              </a:spcAft>
              <a:buClr>
                <a:schemeClr val="accent1"/>
              </a:buClr>
              <a:buSzTx/>
              <a:buFont typeface="Wingdings 3" charset="2"/>
              <a:buChar char=""/>
              <a:tabLst/>
              <a:defRPr/>
            </a:pPr>
            <a:r>
              <a:rPr lang="fr-CA" sz="2000" b="1" dirty="0">
                <a:solidFill>
                  <a:prstClr val="black">
                    <a:lumMod val="75000"/>
                    <a:lumOff val="25000"/>
                  </a:prstClr>
                </a:solidFill>
                <a:latin typeface="Bierstadt" panose="020B0004020202020204" pitchFamily="34" charset="0"/>
              </a:rPr>
              <a:t>2016 </a:t>
            </a:r>
            <a:r>
              <a:rPr lang="fr-CA" sz="2000" dirty="0">
                <a:solidFill>
                  <a:prstClr val="black">
                    <a:lumMod val="75000"/>
                    <a:lumOff val="25000"/>
                  </a:prstClr>
                </a:solidFill>
                <a:latin typeface="Bierstadt" panose="020B0004020202020204" pitchFamily="34" charset="0"/>
              </a:rPr>
              <a:t>: lancement d’une étude faisabilité sur le tri mécano-biologique des matières organiques dans les déchets domestiques</a:t>
            </a:r>
            <a:endPar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ndParaRPr>
          </a:p>
        </p:txBody>
      </p:sp>
    </p:spTree>
    <p:extLst>
      <p:ext uri="{BB962C8B-B14F-4D97-AF65-F5344CB8AC3E}">
        <p14:creationId xmlns:p14="http://schemas.microsoft.com/office/powerpoint/2010/main" val="9608768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3" name="Rectangle 82">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DB184F0-DA81-48B3-8EE8-81A518A078D4}"/>
              </a:ext>
            </a:extLst>
          </p:cNvPr>
          <p:cNvSpPr>
            <a:spLocks noGrp="1"/>
          </p:cNvSpPr>
          <p:nvPr>
            <p:ph type="title"/>
          </p:nvPr>
        </p:nvSpPr>
        <p:spPr>
          <a:xfrm>
            <a:off x="1843391" y="624110"/>
            <a:ext cx="9383408" cy="1280890"/>
          </a:xfrm>
        </p:spPr>
        <p:txBody>
          <a:bodyPr>
            <a:normAutofit/>
          </a:bodyPr>
          <a:lstStyle/>
          <a:p>
            <a:pPr>
              <a:lnSpc>
                <a:spcPct val="90000"/>
              </a:lnSpc>
            </a:pPr>
            <a:r>
              <a:rPr lang="fr-CA" sz="2800" b="1" dirty="0">
                <a:solidFill>
                  <a:schemeClr val="bg1"/>
                </a:solidFill>
              </a:rPr>
              <a:t>Programmes et outils pour une meilleure gestion des matières résiduelles</a:t>
            </a:r>
            <a:br>
              <a:rPr lang="fr-CA" sz="2800" dirty="0">
                <a:solidFill>
                  <a:schemeClr val="bg1"/>
                </a:solidFill>
              </a:rPr>
            </a:br>
            <a:r>
              <a:rPr lang="fr-CA" sz="2400" dirty="0">
                <a:solidFill>
                  <a:schemeClr val="bg1"/>
                </a:solidFill>
              </a:rPr>
              <a:t>Quelques initiatives québécoises pertinentes</a:t>
            </a:r>
            <a:endParaRPr lang="fr-CA" sz="2800" dirty="0">
              <a:solidFill>
                <a:schemeClr val="bg1"/>
              </a:solidFill>
            </a:endParaRPr>
          </a:p>
        </p:txBody>
      </p:sp>
      <p:sp>
        <p:nvSpPr>
          <p:cNvPr id="85"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6" name="Espace réservé du contenu 2">
            <a:extLst>
              <a:ext uri="{FF2B5EF4-FFF2-40B4-BE49-F238E27FC236}">
                <a16:creationId xmlns:a16="http://schemas.microsoft.com/office/drawing/2014/main" id="{45D3998A-1048-4EED-94A5-B361A5EF988D}"/>
              </a:ext>
            </a:extLst>
          </p:cNvPr>
          <p:cNvSpPr>
            <a:spLocks noGrp="1"/>
          </p:cNvSpPr>
          <p:nvPr>
            <p:ph idx="1"/>
          </p:nvPr>
        </p:nvSpPr>
        <p:spPr>
          <a:xfrm>
            <a:off x="1843392" y="2623930"/>
            <a:ext cx="9383408" cy="3287292"/>
          </a:xfrm>
        </p:spPr>
        <p:txBody>
          <a:bodyPr>
            <a:normAutofit/>
          </a:bodyPr>
          <a:lstStyle/>
          <a:p>
            <a:r>
              <a:rPr lang="fr-CA" sz="2000" dirty="0">
                <a:latin typeface="Bierstadt" panose="020B0004020202020204" pitchFamily="34" charset="0"/>
              </a:rPr>
              <a:t>Programme de récupération en supermarchés (PRS) : 43 établissements participants en Mauricie et Centre-du-Québec</a:t>
            </a:r>
          </a:p>
          <a:p>
            <a:r>
              <a:rPr lang="fr-CA" sz="2000" dirty="0">
                <a:latin typeface="Bierstadt" panose="020B0004020202020204" pitchFamily="34" charset="0"/>
              </a:rPr>
              <a:t>Outil en ligne du MAPAQ pour la réduction du gaspillage alimentaire domestique</a:t>
            </a:r>
          </a:p>
          <a:p>
            <a:r>
              <a:rPr lang="fr-CA" sz="2000" dirty="0">
                <a:latin typeface="Bierstadt" panose="020B0004020202020204" pitchFamily="34" charset="0"/>
              </a:rPr>
              <a:t>Groupe de travail sur le gaspillage alimentaire de la Table québécoise sur la saine alimentation (TQSA)</a:t>
            </a:r>
          </a:p>
          <a:p>
            <a:r>
              <a:rPr lang="fr-CA" sz="2000" dirty="0">
                <a:latin typeface="Bierstadt" panose="020B0004020202020204" pitchFamily="34" charset="0"/>
              </a:rPr>
              <a:t>Campagne « J’aime manger, pas gaspiller » (</a:t>
            </a:r>
            <a:r>
              <a:rPr lang="fr-CA" sz="2000" dirty="0" err="1">
                <a:latin typeface="Bierstadt" panose="020B0004020202020204" pitchFamily="34" charset="0"/>
              </a:rPr>
              <a:t>Recyc</a:t>
            </a:r>
            <a:r>
              <a:rPr lang="fr-CA" sz="2000" dirty="0">
                <a:latin typeface="Bierstadt" panose="020B0004020202020204" pitchFamily="34" charset="0"/>
              </a:rPr>
              <a:t>-Québec)</a:t>
            </a:r>
          </a:p>
        </p:txBody>
      </p:sp>
    </p:spTree>
    <p:extLst>
      <p:ext uri="{BB962C8B-B14F-4D97-AF65-F5344CB8AC3E}">
        <p14:creationId xmlns:p14="http://schemas.microsoft.com/office/powerpoint/2010/main" val="16817647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Rectangle 11">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843390" y="512902"/>
            <a:ext cx="9383408" cy="1452704"/>
          </a:xfrm>
        </p:spPr>
        <p:txBody>
          <a:bodyPr>
            <a:normAutofit/>
          </a:bodyPr>
          <a:lstStyle/>
          <a:p>
            <a:r>
              <a:rPr lang="fr-CA" sz="2800" b="1" dirty="0">
                <a:solidFill>
                  <a:schemeClr val="bg1"/>
                </a:solidFill>
              </a:rPr>
              <a:t>Gestion des matières résiduelles : récapitulatif des services et initiatives</a:t>
            </a:r>
            <a:br>
              <a:rPr lang="fr-CA" sz="2800" b="1" dirty="0">
                <a:solidFill>
                  <a:schemeClr val="bg1"/>
                </a:solidFill>
              </a:rPr>
            </a:br>
            <a:r>
              <a:rPr lang="fr-CA" sz="2400" dirty="0">
                <a:solidFill>
                  <a:schemeClr val="bg1"/>
                </a:solidFill>
              </a:rPr>
              <a:t>MRC de L’Érable</a:t>
            </a:r>
            <a:endParaRPr lang="fr-CA" sz="2800" b="1" dirty="0">
              <a:solidFill>
                <a:schemeClr val="bg1"/>
              </a:solidFill>
            </a:endParaRPr>
          </a:p>
        </p:txBody>
      </p:sp>
      <p:sp>
        <p:nvSpPr>
          <p:cNvPr id="18"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7" name="Espace réservé du contenu 2">
            <a:extLst>
              <a:ext uri="{FF2B5EF4-FFF2-40B4-BE49-F238E27FC236}">
                <a16:creationId xmlns:a16="http://schemas.microsoft.com/office/drawing/2014/main" id="{90C34BCD-64FF-4A50-B2FD-6D0E82363CEC}"/>
              </a:ext>
            </a:extLst>
          </p:cNvPr>
          <p:cNvGraphicFramePr>
            <a:graphicFrameLocks noGrp="1"/>
          </p:cNvGraphicFramePr>
          <p:nvPr>
            <p:ph idx="1"/>
            <p:extLst>
              <p:ext uri="{D42A27DB-BD31-4B8C-83A1-F6EECF244321}">
                <p14:modId xmlns:p14="http://schemas.microsoft.com/office/powerpoint/2010/main" val="1450787575"/>
              </p:ext>
            </p:extLst>
          </p:nvPr>
        </p:nvGraphicFramePr>
        <p:xfrm>
          <a:off x="493486" y="2585841"/>
          <a:ext cx="11306628" cy="3960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79947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2"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3"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4"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5"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6"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7"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8"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9"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60"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1"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2"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3"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5" name="Group 64">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66"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7"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8"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9"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70"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1"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2"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3"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4"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5"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6"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7"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9" name="Rectangle 78">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1"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83" name="Rectangle 82">
            <a:extLst>
              <a:ext uri="{FF2B5EF4-FFF2-40B4-BE49-F238E27FC236}">
                <a16:creationId xmlns:a16="http://schemas.microsoft.com/office/drawing/2014/main" id="{0B8CC013-B961-4488-B78C-A13810C9B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5" name="Rectangle 84">
            <a:extLst>
              <a:ext uri="{FF2B5EF4-FFF2-40B4-BE49-F238E27FC236}">
                <a16:creationId xmlns:a16="http://schemas.microsoft.com/office/drawing/2014/main" id="{70A209F0-70C9-4B01-A80D-8C5FD144A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5CF06D-837F-4E3D-B535-9C40CB52EC6E}"/>
              </a:ext>
            </a:extLst>
          </p:cNvPr>
          <p:cNvSpPr>
            <a:spLocks noGrp="1"/>
          </p:cNvSpPr>
          <p:nvPr>
            <p:ph type="title"/>
          </p:nvPr>
        </p:nvSpPr>
        <p:spPr>
          <a:xfrm>
            <a:off x="540279" y="967417"/>
            <a:ext cx="5280460" cy="3943250"/>
          </a:xfrm>
        </p:spPr>
        <p:txBody>
          <a:bodyPr vert="horz" lIns="91440" tIns="45720" rIns="91440" bIns="45720" rtlCol="0" anchor="b">
            <a:normAutofit/>
          </a:bodyPr>
          <a:lstStyle/>
          <a:p>
            <a:r>
              <a:rPr lang="en-US" dirty="0">
                <a:solidFill>
                  <a:srgbClr val="FEFFFF"/>
                </a:solidFill>
              </a:rPr>
              <a:t>Recherche</a:t>
            </a:r>
          </a:p>
        </p:txBody>
      </p:sp>
      <p:sp>
        <p:nvSpPr>
          <p:cNvPr id="87" name="Freeform 27">
            <a:extLst>
              <a:ext uri="{FF2B5EF4-FFF2-40B4-BE49-F238E27FC236}">
                <a16:creationId xmlns:a16="http://schemas.microsoft.com/office/drawing/2014/main" id="{19B43B94-4C22-4B26-B9FD-985AEA992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7" name="Graphic 6" descr="Toque d'étudiant contour">
            <a:extLst>
              <a:ext uri="{FF2B5EF4-FFF2-40B4-BE49-F238E27FC236}">
                <a16:creationId xmlns:a16="http://schemas.microsoft.com/office/drawing/2014/main" id="{F73A6A22-043C-A8F6-73FC-0D1D2623B8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074745" y="1349117"/>
            <a:ext cx="4153750" cy="4153750"/>
          </a:xfrm>
          <a:prstGeom prst="rect">
            <a:avLst/>
          </a:prstGeom>
        </p:spPr>
      </p:pic>
    </p:spTree>
    <p:extLst>
      <p:ext uri="{BB962C8B-B14F-4D97-AF65-F5344CB8AC3E}">
        <p14:creationId xmlns:p14="http://schemas.microsoft.com/office/powerpoint/2010/main" val="24877462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3" name="Rectangle 82">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DB184F0-DA81-48B3-8EE8-81A518A078D4}"/>
              </a:ext>
            </a:extLst>
          </p:cNvPr>
          <p:cNvSpPr>
            <a:spLocks noGrp="1"/>
          </p:cNvSpPr>
          <p:nvPr>
            <p:ph type="title"/>
          </p:nvPr>
        </p:nvSpPr>
        <p:spPr>
          <a:xfrm>
            <a:off x="1843391" y="624110"/>
            <a:ext cx="9383408" cy="1280890"/>
          </a:xfrm>
        </p:spPr>
        <p:txBody>
          <a:bodyPr>
            <a:normAutofit/>
          </a:bodyPr>
          <a:lstStyle/>
          <a:p>
            <a:pPr>
              <a:lnSpc>
                <a:spcPct val="90000"/>
              </a:lnSpc>
            </a:pPr>
            <a:r>
              <a:rPr lang="fr-CA" sz="2800" b="1" dirty="0">
                <a:solidFill>
                  <a:schemeClr val="bg1"/>
                </a:solidFill>
              </a:rPr>
              <a:t>Les acteurs de la recherche en matière d’alimentation et de santé</a:t>
            </a:r>
            <a:br>
              <a:rPr lang="fr-CA" sz="2800" dirty="0">
                <a:solidFill>
                  <a:schemeClr val="bg1"/>
                </a:solidFill>
              </a:rPr>
            </a:br>
            <a:r>
              <a:rPr lang="fr-CA" sz="2400" dirty="0">
                <a:solidFill>
                  <a:schemeClr val="bg1"/>
                </a:solidFill>
              </a:rPr>
              <a:t>Centre-du-Québec</a:t>
            </a:r>
            <a:endParaRPr lang="fr-CA" sz="2800" dirty="0">
              <a:solidFill>
                <a:schemeClr val="bg1"/>
              </a:solidFill>
            </a:endParaRPr>
          </a:p>
        </p:txBody>
      </p:sp>
      <p:sp>
        <p:nvSpPr>
          <p:cNvPr id="85"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6" name="Espace réservé du contenu 2">
            <a:extLst>
              <a:ext uri="{FF2B5EF4-FFF2-40B4-BE49-F238E27FC236}">
                <a16:creationId xmlns:a16="http://schemas.microsoft.com/office/drawing/2014/main" id="{45D3998A-1048-4EED-94A5-B361A5EF988D}"/>
              </a:ext>
            </a:extLst>
          </p:cNvPr>
          <p:cNvSpPr>
            <a:spLocks noGrp="1"/>
          </p:cNvSpPr>
          <p:nvPr>
            <p:ph idx="1"/>
          </p:nvPr>
        </p:nvSpPr>
        <p:spPr>
          <a:xfrm>
            <a:off x="1843392" y="2623930"/>
            <a:ext cx="9383408" cy="3287292"/>
          </a:xfrm>
        </p:spPr>
        <p:txBody>
          <a:bodyPr>
            <a:normAutofit/>
          </a:bodyPr>
          <a:lstStyle/>
          <a:p>
            <a:pPr>
              <a:buClr>
                <a:schemeClr val="accent6"/>
              </a:buClr>
            </a:pPr>
            <a:r>
              <a:rPr lang="fr-CA" sz="2000" dirty="0">
                <a:latin typeface="Bierstadt" panose="020B0004020202020204" pitchFamily="34" charset="0"/>
              </a:rPr>
              <a:t>CIUSSS  MCQ : santé physique et psychosociale</a:t>
            </a:r>
          </a:p>
          <a:p>
            <a:pPr>
              <a:buClr>
                <a:schemeClr val="accent6"/>
              </a:buClr>
            </a:pPr>
            <a:r>
              <a:rPr lang="fr-CA" sz="2000" dirty="0">
                <a:latin typeface="Bierstadt" panose="020B0004020202020204" pitchFamily="34" charset="0"/>
              </a:rPr>
              <a:t>CETAB+ (Cégep de Victoriaville) : production biologique, gestion et mise en marché</a:t>
            </a:r>
          </a:p>
          <a:p>
            <a:pPr>
              <a:buClr>
                <a:schemeClr val="accent6"/>
              </a:buClr>
            </a:pPr>
            <a:r>
              <a:rPr lang="fr-CA" sz="2000" dirty="0">
                <a:latin typeface="Bierstadt" panose="020B0004020202020204" pitchFamily="34" charset="0"/>
              </a:rPr>
              <a:t>CISA (Cégep de Victoriaville) : innovation sociale dans le domaine agroalimentaire</a:t>
            </a:r>
          </a:p>
          <a:p>
            <a:pPr>
              <a:buClr>
                <a:schemeClr val="accent6"/>
              </a:buClr>
            </a:pPr>
            <a:r>
              <a:rPr lang="fr-CA" sz="2000" dirty="0">
                <a:latin typeface="Bierstadt" panose="020B0004020202020204" pitchFamily="34" charset="0"/>
              </a:rPr>
              <a:t>ACER: Recherche, développement et transfert en acériculture</a:t>
            </a:r>
          </a:p>
        </p:txBody>
      </p:sp>
    </p:spTree>
    <p:extLst>
      <p:ext uri="{BB962C8B-B14F-4D97-AF65-F5344CB8AC3E}">
        <p14:creationId xmlns:p14="http://schemas.microsoft.com/office/powerpoint/2010/main" val="15048046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2"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3"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4"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5"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6"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7"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8"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9"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60"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1"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2"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3"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5" name="Group 64">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66"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7"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8"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9"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70"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1"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2"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3"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4"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5"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6"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7"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9" name="Rectangle 78">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1"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83" name="Rectangle 82">
            <a:extLst>
              <a:ext uri="{FF2B5EF4-FFF2-40B4-BE49-F238E27FC236}">
                <a16:creationId xmlns:a16="http://schemas.microsoft.com/office/drawing/2014/main" id="{0B8CC013-B961-4488-B78C-A13810C9B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5" name="Rectangle 84">
            <a:extLst>
              <a:ext uri="{FF2B5EF4-FFF2-40B4-BE49-F238E27FC236}">
                <a16:creationId xmlns:a16="http://schemas.microsoft.com/office/drawing/2014/main" id="{70A209F0-70C9-4B01-A80D-8C5FD144A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5CF06D-837F-4E3D-B535-9C40CB52EC6E}"/>
              </a:ext>
            </a:extLst>
          </p:cNvPr>
          <p:cNvSpPr>
            <a:spLocks noGrp="1"/>
          </p:cNvSpPr>
          <p:nvPr>
            <p:ph type="title"/>
          </p:nvPr>
        </p:nvSpPr>
        <p:spPr>
          <a:xfrm>
            <a:off x="540279" y="967417"/>
            <a:ext cx="5280460" cy="3943250"/>
          </a:xfrm>
        </p:spPr>
        <p:txBody>
          <a:bodyPr vert="horz" lIns="91440" tIns="45720" rIns="91440" bIns="45720" rtlCol="0" anchor="b">
            <a:normAutofit/>
          </a:bodyPr>
          <a:lstStyle/>
          <a:p>
            <a:r>
              <a:rPr lang="fr-CA" dirty="0">
                <a:solidFill>
                  <a:srgbClr val="FEFFFF"/>
                </a:solidFill>
              </a:rPr>
              <a:t>Gouvernance</a:t>
            </a:r>
          </a:p>
        </p:txBody>
      </p:sp>
      <p:sp>
        <p:nvSpPr>
          <p:cNvPr id="87" name="Freeform 27">
            <a:extLst>
              <a:ext uri="{FF2B5EF4-FFF2-40B4-BE49-F238E27FC236}">
                <a16:creationId xmlns:a16="http://schemas.microsoft.com/office/drawing/2014/main" id="{19B43B94-4C22-4B26-B9FD-985AEA992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7" name="Graphic 6" descr="Réunion contour">
            <a:extLst>
              <a:ext uri="{FF2B5EF4-FFF2-40B4-BE49-F238E27FC236}">
                <a16:creationId xmlns:a16="http://schemas.microsoft.com/office/drawing/2014/main" id="{F73A6A22-043C-A8F6-73FC-0D1D2623B8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074745" y="1349117"/>
            <a:ext cx="4153750" cy="4153750"/>
          </a:xfrm>
          <a:prstGeom prst="rect">
            <a:avLst/>
          </a:prstGeom>
        </p:spPr>
      </p:pic>
    </p:spTree>
    <p:extLst>
      <p:ext uri="{BB962C8B-B14F-4D97-AF65-F5344CB8AC3E}">
        <p14:creationId xmlns:p14="http://schemas.microsoft.com/office/powerpoint/2010/main" val="563474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satMod val="92000"/>
                <a:lumMod val="56000"/>
                <a:lumOff val="44000"/>
                <a:alpha val="0"/>
              </a:schemeClr>
            </a:gs>
            <a:gs pos="100000">
              <a:schemeClr val="bg2">
                <a:shade val="98000"/>
                <a:satMod val="120000"/>
                <a:lumMod val="25000"/>
                <a:lumOff val="75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3" name="Rectangle 8">
            <a:extLst>
              <a:ext uri="{FF2B5EF4-FFF2-40B4-BE49-F238E27FC236}">
                <a16:creationId xmlns:a16="http://schemas.microsoft.com/office/drawing/2014/main" id="{B5E4CBEC-18A2-4509-A45D-D5E653582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22F5B02A-863B-40EC-BAF8-2263ECEC098A}"/>
              </a:ext>
            </a:extLst>
          </p:cNvPr>
          <p:cNvSpPr>
            <a:spLocks noGrp="1"/>
          </p:cNvSpPr>
          <p:nvPr>
            <p:ph type="title"/>
          </p:nvPr>
        </p:nvSpPr>
        <p:spPr>
          <a:xfrm>
            <a:off x="1259893" y="3101093"/>
            <a:ext cx="2454052" cy="592874"/>
          </a:xfrm>
        </p:spPr>
        <p:txBody>
          <a:bodyPr>
            <a:normAutofit/>
          </a:bodyPr>
          <a:lstStyle/>
          <a:p>
            <a:r>
              <a:rPr lang="fr-CA" sz="3200" dirty="0">
                <a:solidFill>
                  <a:schemeClr val="bg1"/>
                </a:solidFill>
              </a:rPr>
              <a:t>Santé </a:t>
            </a:r>
          </a:p>
        </p:txBody>
      </p:sp>
      <p:sp>
        <p:nvSpPr>
          <p:cNvPr id="24" name="Freeform 11">
            <a:extLst>
              <a:ext uri="{FF2B5EF4-FFF2-40B4-BE49-F238E27FC236}">
                <a16:creationId xmlns:a16="http://schemas.microsoft.com/office/drawing/2014/main" id="{0A5EA4A7-4381-4FC6-AA9A-C9EA77B84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25" name="Rectangle 12">
            <a:extLst>
              <a:ext uri="{FF2B5EF4-FFF2-40B4-BE49-F238E27FC236}">
                <a16:creationId xmlns:a16="http://schemas.microsoft.com/office/drawing/2014/main" id="{E6295D53-0474-4725-85BE-1F15FCC2D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aphicFrame>
        <p:nvGraphicFramePr>
          <p:cNvPr id="4" name="Espace réservé du contenu 3">
            <a:extLst>
              <a:ext uri="{FF2B5EF4-FFF2-40B4-BE49-F238E27FC236}">
                <a16:creationId xmlns:a16="http://schemas.microsoft.com/office/drawing/2014/main" id="{296E3493-C9CA-4051-89A8-B42AC71116A1}"/>
              </a:ext>
            </a:extLst>
          </p:cNvPr>
          <p:cNvGraphicFramePr>
            <a:graphicFrameLocks noGrp="1"/>
          </p:cNvGraphicFramePr>
          <p:nvPr>
            <p:ph idx="1"/>
            <p:extLst>
              <p:ext uri="{D42A27DB-BD31-4B8C-83A1-F6EECF244321}">
                <p14:modId xmlns:p14="http://schemas.microsoft.com/office/powerpoint/2010/main" val="2436673017"/>
              </p:ext>
            </p:extLst>
          </p:nvPr>
        </p:nvGraphicFramePr>
        <p:xfrm>
          <a:off x="4515717" y="486350"/>
          <a:ext cx="7396264" cy="3311209"/>
        </p:xfrm>
        <a:graphic>
          <a:graphicData uri="http://schemas.openxmlformats.org/drawingml/2006/table">
            <a:tbl>
              <a:tblPr firstRow="1" firstCol="1" bandRow="1">
                <a:tableStyleId>{0660B408-B3CF-4A94-85FC-2B1E0A45F4A2}</a:tableStyleId>
              </a:tblPr>
              <a:tblGrid>
                <a:gridCol w="960224">
                  <a:extLst>
                    <a:ext uri="{9D8B030D-6E8A-4147-A177-3AD203B41FA5}">
                      <a16:colId xmlns:a16="http://schemas.microsoft.com/office/drawing/2014/main" val="1513420126"/>
                    </a:ext>
                  </a:extLst>
                </a:gridCol>
                <a:gridCol w="1101028">
                  <a:extLst>
                    <a:ext uri="{9D8B030D-6E8A-4147-A177-3AD203B41FA5}">
                      <a16:colId xmlns:a16="http://schemas.microsoft.com/office/drawing/2014/main" val="2287165784"/>
                    </a:ext>
                  </a:extLst>
                </a:gridCol>
                <a:gridCol w="780176">
                  <a:extLst>
                    <a:ext uri="{9D8B030D-6E8A-4147-A177-3AD203B41FA5}">
                      <a16:colId xmlns:a16="http://schemas.microsoft.com/office/drawing/2014/main" val="1036370264"/>
                    </a:ext>
                  </a:extLst>
                </a:gridCol>
                <a:gridCol w="1048624">
                  <a:extLst>
                    <a:ext uri="{9D8B030D-6E8A-4147-A177-3AD203B41FA5}">
                      <a16:colId xmlns:a16="http://schemas.microsoft.com/office/drawing/2014/main" val="1071388029"/>
                    </a:ext>
                  </a:extLst>
                </a:gridCol>
                <a:gridCol w="1115736">
                  <a:extLst>
                    <a:ext uri="{9D8B030D-6E8A-4147-A177-3AD203B41FA5}">
                      <a16:colId xmlns:a16="http://schemas.microsoft.com/office/drawing/2014/main" val="3082537339"/>
                    </a:ext>
                  </a:extLst>
                </a:gridCol>
                <a:gridCol w="1367405">
                  <a:extLst>
                    <a:ext uri="{9D8B030D-6E8A-4147-A177-3AD203B41FA5}">
                      <a16:colId xmlns:a16="http://schemas.microsoft.com/office/drawing/2014/main" val="2865722878"/>
                    </a:ext>
                  </a:extLst>
                </a:gridCol>
                <a:gridCol w="1023071">
                  <a:extLst>
                    <a:ext uri="{9D8B030D-6E8A-4147-A177-3AD203B41FA5}">
                      <a16:colId xmlns:a16="http://schemas.microsoft.com/office/drawing/2014/main" val="2336998828"/>
                    </a:ext>
                  </a:extLst>
                </a:gridCol>
              </a:tblGrid>
              <a:tr h="1955524">
                <a:tc>
                  <a:txBody>
                    <a:bodyPr/>
                    <a:lstStyle/>
                    <a:p>
                      <a:pPr algn="ctr">
                        <a:lnSpc>
                          <a:spcPct val="107000"/>
                        </a:lnSpc>
                        <a:spcAft>
                          <a:spcPts val="800"/>
                        </a:spcAft>
                      </a:pP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b">
                    <a:solidFill>
                      <a:schemeClr val="accent1">
                        <a:lumMod val="75000"/>
                      </a:schemeClr>
                    </a:solidFill>
                  </a:tcPr>
                </a:tc>
                <a:tc>
                  <a:txBody>
                    <a:bodyPr/>
                    <a:lstStyle/>
                    <a:p>
                      <a:pPr algn="l">
                        <a:lnSpc>
                          <a:spcPct val="107000"/>
                        </a:lnSpc>
                        <a:spcAft>
                          <a:spcPts val="800"/>
                        </a:spcAft>
                      </a:pPr>
                      <a:r>
                        <a:rPr lang="fr-CA" sz="1200" dirty="0">
                          <a:effectLst/>
                          <a:latin typeface="Bierstadt" panose="020B0004020202020204" pitchFamily="34" charset="0"/>
                        </a:rPr>
                        <a:t>Personnes ayant des problèmes de santé modérés à sérieux</a:t>
                      </a:r>
                    </a:p>
                    <a:p>
                      <a:pPr algn="l">
                        <a:lnSpc>
                          <a:spcPct val="107000"/>
                        </a:lnSpc>
                        <a:spcAft>
                          <a:spcPts val="800"/>
                        </a:spcAft>
                      </a:pPr>
                      <a:r>
                        <a:rPr lang="fr-CA" sz="1200" dirty="0">
                          <a:effectLst/>
                          <a:latin typeface="Bierstadt" panose="020B0004020202020204" pitchFamily="34" charset="0"/>
                        </a:rPr>
                        <a:t>(%)</a:t>
                      </a:r>
                    </a:p>
                    <a:p>
                      <a:pPr algn="l">
                        <a:lnSpc>
                          <a:spcPct val="107000"/>
                        </a:lnSpc>
                        <a:spcAft>
                          <a:spcPts val="800"/>
                        </a:spcAft>
                      </a:pP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b">
                    <a:solidFill>
                      <a:schemeClr val="accent1">
                        <a:lumMod val="75000"/>
                      </a:schemeClr>
                    </a:solidFill>
                  </a:tcPr>
                </a:tc>
                <a:tc>
                  <a:txBody>
                    <a:bodyPr/>
                    <a:lstStyle/>
                    <a:p>
                      <a:pPr algn="l">
                        <a:lnSpc>
                          <a:spcPct val="107000"/>
                        </a:lnSpc>
                        <a:spcAft>
                          <a:spcPts val="800"/>
                        </a:spcAft>
                      </a:pPr>
                      <a:r>
                        <a:rPr lang="fr-CA" sz="1200" dirty="0">
                          <a:effectLst/>
                          <a:latin typeface="Bierstadt" panose="020B0004020202020204" pitchFamily="34" charset="0"/>
                        </a:rPr>
                        <a:t>Fumeurs réguliers</a:t>
                      </a:r>
                    </a:p>
                    <a:p>
                      <a:pPr algn="l">
                        <a:lnSpc>
                          <a:spcPct val="107000"/>
                        </a:lnSpc>
                        <a:spcAft>
                          <a:spcPts val="800"/>
                        </a:spcAft>
                      </a:pPr>
                      <a:r>
                        <a:rPr lang="fr-CA" sz="1200" dirty="0">
                          <a:effectLst/>
                          <a:latin typeface="Bierstadt" panose="020B0004020202020204" pitchFamily="34" charset="0"/>
                        </a:rPr>
                        <a:t>(%)</a:t>
                      </a:r>
                    </a:p>
                    <a:p>
                      <a:pPr algn="l">
                        <a:lnSpc>
                          <a:spcPct val="107000"/>
                        </a:lnSpc>
                        <a:spcAft>
                          <a:spcPts val="800"/>
                        </a:spcAft>
                      </a:pP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b">
                    <a:solidFill>
                      <a:schemeClr val="accent1">
                        <a:lumMod val="75000"/>
                      </a:schemeClr>
                    </a:solidFill>
                  </a:tcPr>
                </a:tc>
                <a:tc>
                  <a:txBody>
                    <a:bodyPr/>
                    <a:lstStyle/>
                    <a:p>
                      <a:pPr algn="l">
                        <a:lnSpc>
                          <a:spcPct val="107000"/>
                        </a:lnSpc>
                        <a:spcAft>
                          <a:spcPts val="800"/>
                        </a:spcAft>
                      </a:pPr>
                      <a:r>
                        <a:rPr lang="fr-CA" sz="1200" dirty="0">
                          <a:effectLst/>
                          <a:latin typeface="Bierstadt" panose="020B0004020202020204" pitchFamily="34" charset="0"/>
                        </a:rPr>
                        <a:t>Personnes présentant de l'obésité</a:t>
                      </a:r>
                    </a:p>
                    <a:p>
                      <a:pPr algn="l">
                        <a:lnSpc>
                          <a:spcPct val="107000"/>
                        </a:lnSpc>
                        <a:spcAft>
                          <a:spcPts val="800"/>
                        </a:spcAft>
                      </a:pPr>
                      <a:r>
                        <a:rPr lang="fr-CA" sz="1200" dirty="0">
                          <a:effectLst/>
                          <a:latin typeface="Bierstadt" panose="020B0004020202020204" pitchFamily="34" charset="0"/>
                        </a:rPr>
                        <a:t>(%)</a:t>
                      </a:r>
                    </a:p>
                    <a:p>
                      <a:pPr algn="l">
                        <a:lnSpc>
                          <a:spcPct val="107000"/>
                        </a:lnSpc>
                        <a:spcAft>
                          <a:spcPts val="800"/>
                        </a:spcAft>
                      </a:pP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b">
                    <a:solidFill>
                      <a:schemeClr val="accent1">
                        <a:lumMod val="75000"/>
                      </a:schemeClr>
                    </a:solidFill>
                  </a:tcPr>
                </a:tc>
                <a:tc>
                  <a:txBody>
                    <a:bodyPr/>
                    <a:lstStyle/>
                    <a:p>
                      <a:pPr algn="l">
                        <a:lnSpc>
                          <a:spcPct val="107000"/>
                        </a:lnSpc>
                        <a:spcAft>
                          <a:spcPts val="800"/>
                        </a:spcAft>
                      </a:pPr>
                      <a:r>
                        <a:rPr lang="fr-CA" sz="1200" dirty="0">
                          <a:effectLst/>
                          <a:latin typeface="Bierstadt" panose="020B0004020202020204" pitchFamily="34" charset="0"/>
                        </a:rPr>
                        <a:t>Personnes ayant au moins un problème de santé chronique</a:t>
                      </a:r>
                    </a:p>
                    <a:p>
                      <a:pPr algn="l">
                        <a:lnSpc>
                          <a:spcPct val="107000"/>
                        </a:lnSpc>
                        <a:spcAft>
                          <a:spcPts val="800"/>
                        </a:spcAft>
                      </a:pPr>
                      <a:r>
                        <a:rPr lang="fr-CA" sz="1200" dirty="0">
                          <a:effectLst/>
                          <a:latin typeface="Bierstadt" panose="020B0004020202020204" pitchFamily="34" charset="0"/>
                        </a:rPr>
                        <a:t>(%)</a:t>
                      </a:r>
                    </a:p>
                    <a:p>
                      <a:pPr algn="l">
                        <a:lnSpc>
                          <a:spcPct val="107000"/>
                        </a:lnSpc>
                        <a:spcAft>
                          <a:spcPts val="800"/>
                        </a:spcAft>
                      </a:pP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b">
                    <a:solidFill>
                      <a:schemeClr val="accent1">
                        <a:lumMod val="75000"/>
                      </a:schemeClr>
                    </a:solidFill>
                  </a:tcPr>
                </a:tc>
                <a:tc>
                  <a:txBody>
                    <a:bodyPr/>
                    <a:lstStyle/>
                    <a:p>
                      <a:pPr algn="l">
                        <a:lnSpc>
                          <a:spcPct val="107000"/>
                        </a:lnSpc>
                        <a:spcAft>
                          <a:spcPts val="800"/>
                        </a:spcAft>
                      </a:pPr>
                      <a:r>
                        <a:rPr lang="fr-CA" sz="1200" dirty="0">
                          <a:effectLst/>
                          <a:latin typeface="Bierstadt" panose="020B0004020202020204" pitchFamily="34" charset="0"/>
                        </a:rPr>
                        <a:t>Personnes ayant des limitations d’activités en raison de problèmes de santé de longue </a:t>
                      </a:r>
                      <a:br>
                        <a:rPr lang="fr-CA" sz="1200" dirty="0">
                          <a:effectLst/>
                          <a:latin typeface="Bierstadt" panose="020B0004020202020204" pitchFamily="34" charset="0"/>
                        </a:rPr>
                      </a:br>
                      <a:r>
                        <a:rPr lang="fr-CA" sz="1200" dirty="0">
                          <a:effectLst/>
                          <a:latin typeface="Bierstadt" panose="020B0004020202020204" pitchFamily="34" charset="0"/>
                        </a:rPr>
                        <a:t>durée </a:t>
                      </a:r>
                    </a:p>
                    <a:p>
                      <a:pPr algn="l">
                        <a:lnSpc>
                          <a:spcPct val="107000"/>
                        </a:lnSpc>
                        <a:spcAft>
                          <a:spcPts val="800"/>
                        </a:spcAft>
                      </a:pPr>
                      <a:r>
                        <a:rPr lang="fr-CA" sz="1200" dirty="0">
                          <a:effectLst/>
                          <a:latin typeface="Bierstadt" panose="020B0004020202020204" pitchFamily="34" charset="0"/>
                        </a:rPr>
                        <a:t>(%)</a:t>
                      </a:r>
                    </a:p>
                    <a:p>
                      <a:pPr algn="l">
                        <a:lnSpc>
                          <a:spcPct val="107000"/>
                        </a:lnSpc>
                        <a:spcAft>
                          <a:spcPts val="800"/>
                        </a:spcAft>
                      </a:pP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b">
                    <a:solidFill>
                      <a:schemeClr val="accent1">
                        <a:lumMod val="75000"/>
                      </a:schemeClr>
                    </a:solidFill>
                  </a:tcPr>
                </a:tc>
                <a:tc>
                  <a:txBody>
                    <a:bodyPr/>
                    <a:lstStyle/>
                    <a:p>
                      <a:pPr algn="l">
                        <a:lnSpc>
                          <a:spcPct val="107000"/>
                        </a:lnSpc>
                        <a:spcAft>
                          <a:spcPts val="800"/>
                        </a:spcAft>
                      </a:pPr>
                      <a:r>
                        <a:rPr lang="fr-CA" sz="1200" dirty="0">
                          <a:effectLst/>
                          <a:latin typeface="Bierstadt" panose="020B0004020202020204" pitchFamily="34" charset="0"/>
                        </a:rPr>
                        <a:t>Personnes peu actives ou sédentaires</a:t>
                      </a:r>
                    </a:p>
                    <a:p>
                      <a:pPr algn="l">
                        <a:lnSpc>
                          <a:spcPct val="107000"/>
                        </a:lnSpc>
                        <a:spcAft>
                          <a:spcPts val="800"/>
                        </a:spcAft>
                      </a:pPr>
                      <a:endParaRPr lang="fr-CA" sz="1200" dirty="0">
                        <a:effectLst/>
                        <a:latin typeface="Bierstadt" panose="020B0004020202020204" pitchFamily="34" charset="0"/>
                      </a:endParaRPr>
                    </a:p>
                    <a:p>
                      <a:pPr algn="l">
                        <a:lnSpc>
                          <a:spcPct val="107000"/>
                        </a:lnSpc>
                        <a:spcAft>
                          <a:spcPts val="800"/>
                        </a:spcAft>
                      </a:pPr>
                      <a:r>
                        <a:rPr lang="fr-CA" sz="1200" dirty="0">
                          <a:effectLst/>
                          <a:latin typeface="Bierstadt" panose="020B0004020202020204" pitchFamily="34" charset="0"/>
                        </a:rPr>
                        <a:t>(%)</a:t>
                      </a:r>
                    </a:p>
                    <a:p>
                      <a:pPr algn="l">
                        <a:lnSpc>
                          <a:spcPct val="107000"/>
                        </a:lnSpc>
                        <a:spcAft>
                          <a:spcPts val="800"/>
                        </a:spcAft>
                      </a:pP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b">
                    <a:solidFill>
                      <a:schemeClr val="accent1">
                        <a:lumMod val="75000"/>
                      </a:schemeClr>
                    </a:solidFill>
                  </a:tcPr>
                </a:tc>
                <a:extLst>
                  <a:ext uri="{0D108BD9-81ED-4DB2-BD59-A6C34878D82A}">
                    <a16:rowId xmlns:a16="http://schemas.microsoft.com/office/drawing/2014/main" val="2785844381"/>
                  </a:ext>
                </a:extLst>
              </a:tr>
              <a:tr h="776126">
                <a:tc>
                  <a:txBody>
                    <a:bodyPr/>
                    <a:lstStyle/>
                    <a:p>
                      <a:pPr algn="l">
                        <a:lnSpc>
                          <a:spcPct val="107000"/>
                        </a:lnSpc>
                        <a:spcAft>
                          <a:spcPts val="800"/>
                        </a:spcAft>
                      </a:pPr>
                      <a:r>
                        <a:rPr lang="fr-CA" sz="1200">
                          <a:effectLst/>
                          <a:latin typeface="Bierstadt" panose="020B0004020202020204" pitchFamily="34" charset="0"/>
                        </a:rPr>
                        <a:t>Mauricie et Centre-du-Québec</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dirty="0">
                          <a:effectLst/>
                          <a:latin typeface="Bierstadt" panose="020B0004020202020204" pitchFamily="34" charset="0"/>
                        </a:rPr>
                        <a:t>17,4</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dirty="0">
                          <a:effectLst/>
                          <a:latin typeface="Bierstadt" panose="020B0004020202020204" pitchFamily="34" charset="0"/>
                        </a:rPr>
                        <a:t>14,8</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dirty="0">
                          <a:effectLst/>
                          <a:latin typeface="Bierstadt" panose="020B0004020202020204" pitchFamily="34" charset="0"/>
                        </a:rPr>
                        <a:t>19</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a:effectLst/>
                          <a:latin typeface="Bierstadt" panose="020B0004020202020204" pitchFamily="34" charset="0"/>
                        </a:rPr>
                        <a:t>49,9</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a:effectLst/>
                          <a:latin typeface="Bierstadt" panose="020B0004020202020204" pitchFamily="34" charset="0"/>
                        </a:rPr>
                        <a:t>32,5</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a:effectLst/>
                          <a:latin typeface="Bierstadt" panose="020B0004020202020204" pitchFamily="34" charset="0"/>
                        </a:rPr>
                        <a:t>41,1</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extLst>
                  <a:ext uri="{0D108BD9-81ED-4DB2-BD59-A6C34878D82A}">
                    <a16:rowId xmlns:a16="http://schemas.microsoft.com/office/drawing/2014/main" val="1453364622"/>
                  </a:ext>
                </a:extLst>
              </a:tr>
              <a:tr h="579559">
                <a:tc>
                  <a:txBody>
                    <a:bodyPr/>
                    <a:lstStyle/>
                    <a:p>
                      <a:pPr algn="l">
                        <a:lnSpc>
                          <a:spcPct val="107000"/>
                        </a:lnSpc>
                        <a:spcAft>
                          <a:spcPts val="800"/>
                        </a:spcAft>
                      </a:pPr>
                      <a:r>
                        <a:rPr lang="fr-CA" sz="1200" dirty="0">
                          <a:effectLst/>
                          <a:latin typeface="Bierstadt" panose="020B0004020202020204" pitchFamily="34" charset="0"/>
                        </a:rPr>
                        <a:t>Ensemble du Québec</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dirty="0">
                          <a:effectLst/>
                          <a:latin typeface="Bierstadt" panose="020B0004020202020204" pitchFamily="34" charset="0"/>
                        </a:rPr>
                        <a:t>17</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dirty="0">
                          <a:effectLst/>
                          <a:latin typeface="Bierstadt" panose="020B0004020202020204" pitchFamily="34" charset="0"/>
                        </a:rPr>
                        <a:t>15</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a:effectLst/>
                          <a:latin typeface="Bierstadt" panose="020B0004020202020204" pitchFamily="34" charset="0"/>
                        </a:rPr>
                        <a:t>17,4</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a:effectLst/>
                          <a:latin typeface="Bierstadt" panose="020B0004020202020204" pitchFamily="34" charset="0"/>
                        </a:rPr>
                        <a:t>47,5</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a:effectLst/>
                          <a:latin typeface="Bierstadt" panose="020B0004020202020204" pitchFamily="34" charset="0"/>
                        </a:rPr>
                        <a:t>28,5</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dirty="0">
                          <a:effectLst/>
                          <a:latin typeface="Bierstadt" panose="020B0004020202020204" pitchFamily="34" charset="0"/>
                        </a:rPr>
                        <a:t>36,6</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extLst>
                  <a:ext uri="{0D108BD9-81ED-4DB2-BD59-A6C34878D82A}">
                    <a16:rowId xmlns:a16="http://schemas.microsoft.com/office/drawing/2014/main" val="869883269"/>
                  </a:ext>
                </a:extLst>
              </a:tr>
            </a:tbl>
          </a:graphicData>
        </a:graphic>
      </p:graphicFrame>
      <p:graphicFrame>
        <p:nvGraphicFramePr>
          <p:cNvPr id="5" name="Tableau 4">
            <a:extLst>
              <a:ext uri="{FF2B5EF4-FFF2-40B4-BE49-F238E27FC236}">
                <a16:creationId xmlns:a16="http://schemas.microsoft.com/office/drawing/2014/main" id="{7B9C40C2-1EC3-4697-8B28-8E19425B34FF}"/>
              </a:ext>
            </a:extLst>
          </p:cNvPr>
          <p:cNvGraphicFramePr>
            <a:graphicFrameLocks noGrp="1"/>
          </p:cNvGraphicFramePr>
          <p:nvPr>
            <p:extLst>
              <p:ext uri="{D42A27DB-BD31-4B8C-83A1-F6EECF244321}">
                <p14:modId xmlns:p14="http://schemas.microsoft.com/office/powerpoint/2010/main" val="2713661502"/>
              </p:ext>
            </p:extLst>
          </p:nvPr>
        </p:nvGraphicFramePr>
        <p:xfrm>
          <a:off x="4515716" y="3890644"/>
          <a:ext cx="7396264" cy="2719197"/>
        </p:xfrm>
        <a:graphic>
          <a:graphicData uri="http://schemas.openxmlformats.org/drawingml/2006/table">
            <a:tbl>
              <a:tblPr firstRow="1" firstCol="1" bandRow="1">
                <a:tableStyleId>{0660B408-B3CF-4A94-85FC-2B1E0A45F4A2}</a:tableStyleId>
              </a:tblPr>
              <a:tblGrid>
                <a:gridCol w="1453692">
                  <a:extLst>
                    <a:ext uri="{9D8B030D-6E8A-4147-A177-3AD203B41FA5}">
                      <a16:colId xmlns:a16="http://schemas.microsoft.com/office/drawing/2014/main" val="516451400"/>
                    </a:ext>
                  </a:extLst>
                </a:gridCol>
                <a:gridCol w="1840523">
                  <a:extLst>
                    <a:ext uri="{9D8B030D-6E8A-4147-A177-3AD203B41FA5}">
                      <a16:colId xmlns:a16="http://schemas.microsoft.com/office/drawing/2014/main" val="821121412"/>
                    </a:ext>
                  </a:extLst>
                </a:gridCol>
                <a:gridCol w="1582863">
                  <a:extLst>
                    <a:ext uri="{9D8B030D-6E8A-4147-A177-3AD203B41FA5}">
                      <a16:colId xmlns:a16="http://schemas.microsoft.com/office/drawing/2014/main" val="1790434027"/>
                    </a:ext>
                  </a:extLst>
                </a:gridCol>
                <a:gridCol w="935639">
                  <a:extLst>
                    <a:ext uri="{9D8B030D-6E8A-4147-A177-3AD203B41FA5}">
                      <a16:colId xmlns:a16="http://schemas.microsoft.com/office/drawing/2014/main" val="992930960"/>
                    </a:ext>
                  </a:extLst>
                </a:gridCol>
                <a:gridCol w="1583547">
                  <a:extLst>
                    <a:ext uri="{9D8B030D-6E8A-4147-A177-3AD203B41FA5}">
                      <a16:colId xmlns:a16="http://schemas.microsoft.com/office/drawing/2014/main" val="2453077383"/>
                    </a:ext>
                  </a:extLst>
                </a:gridCol>
              </a:tblGrid>
              <a:tr h="1876425">
                <a:tc>
                  <a:txBody>
                    <a:bodyPr/>
                    <a:lstStyle/>
                    <a:p>
                      <a:pPr>
                        <a:lnSpc>
                          <a:spcPct val="107000"/>
                        </a:lnSpc>
                      </a:pPr>
                      <a:endParaRPr lang="fr-CA" sz="1200" dirty="0">
                        <a:effectLst/>
                        <a:latin typeface="Bierstadt" panose="020B0004020202020204" pitchFamily="34" charset="0"/>
                        <a:cs typeface="Times New Roman" panose="02020603050405020304" pitchFamily="18" charset="0"/>
                      </a:endParaRPr>
                    </a:p>
                  </a:txBody>
                  <a:tcPr marL="44450" marR="44450" marT="0" marB="0" anchor="ctr">
                    <a:solidFill>
                      <a:schemeClr val="accent1">
                        <a:lumMod val="75000"/>
                      </a:schemeClr>
                    </a:solidFill>
                  </a:tcPr>
                </a:tc>
                <a:tc>
                  <a:txBody>
                    <a:bodyPr/>
                    <a:lstStyle/>
                    <a:p>
                      <a:pPr>
                        <a:lnSpc>
                          <a:spcPct val="107000"/>
                        </a:lnSpc>
                        <a:spcAft>
                          <a:spcPts val="800"/>
                        </a:spcAft>
                      </a:pPr>
                      <a:r>
                        <a:rPr lang="fr-CA" sz="1200" dirty="0">
                          <a:effectLst/>
                          <a:latin typeface="Bierstadt" panose="020B0004020202020204" pitchFamily="34" charset="0"/>
                        </a:rPr>
                        <a:t>Proportion des jeunes physiquement actifs (par loisirs ou transport) durant l'année scolaire en dehors des cours d'éducation physique, 2016-2017</a:t>
                      </a:r>
                    </a:p>
                    <a:p>
                      <a:pPr>
                        <a:lnSpc>
                          <a:spcPct val="107000"/>
                        </a:lnSpc>
                        <a:spcAft>
                          <a:spcPts val="800"/>
                        </a:spcAft>
                      </a:pPr>
                      <a:r>
                        <a:rPr lang="fr-CA" sz="1200" dirty="0">
                          <a:effectLst/>
                          <a:latin typeface="Bierstadt" panose="020B0004020202020204" pitchFamily="34" charset="0"/>
                        </a:rPr>
                        <a:t>(%)</a:t>
                      </a:r>
                    </a:p>
                    <a:p>
                      <a:pPr>
                        <a:lnSpc>
                          <a:spcPct val="107000"/>
                        </a:lnSpc>
                        <a:spcAft>
                          <a:spcPts val="800"/>
                        </a:spcAft>
                      </a:pP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75000"/>
                      </a:schemeClr>
                    </a:solidFill>
                  </a:tcPr>
                </a:tc>
                <a:tc>
                  <a:txBody>
                    <a:bodyPr/>
                    <a:lstStyle/>
                    <a:p>
                      <a:pPr>
                        <a:lnSpc>
                          <a:spcPct val="107000"/>
                        </a:lnSpc>
                        <a:spcAft>
                          <a:spcPts val="800"/>
                        </a:spcAft>
                      </a:pPr>
                      <a:r>
                        <a:rPr lang="fr-CA" sz="1200" dirty="0">
                          <a:effectLst/>
                          <a:latin typeface="Bierstadt" panose="020B0004020202020204" pitchFamily="34" charset="0"/>
                        </a:rPr>
                        <a:t>Proportion des jeunes ayant fait usage de la cigarette électronique au cours des 30 derniers jours, 2016-2017</a:t>
                      </a:r>
                    </a:p>
                    <a:p>
                      <a:pPr>
                        <a:lnSpc>
                          <a:spcPct val="107000"/>
                        </a:lnSpc>
                        <a:spcAft>
                          <a:spcPts val="800"/>
                        </a:spcAft>
                      </a:pPr>
                      <a:r>
                        <a:rPr lang="fr-CA" sz="1200" dirty="0">
                          <a:effectLst/>
                          <a:latin typeface="Bierstadt" panose="020B0004020202020204" pitchFamily="34" charset="0"/>
                        </a:rPr>
                        <a:t>(%)</a:t>
                      </a:r>
                    </a:p>
                    <a:p>
                      <a:pPr>
                        <a:lnSpc>
                          <a:spcPct val="107000"/>
                        </a:lnSpc>
                        <a:spcAft>
                          <a:spcPts val="800"/>
                        </a:spcAft>
                      </a:pP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75000"/>
                      </a:schemeClr>
                    </a:solidFill>
                  </a:tcPr>
                </a:tc>
                <a:tc>
                  <a:txBody>
                    <a:bodyPr/>
                    <a:lstStyle/>
                    <a:p>
                      <a:pPr>
                        <a:lnSpc>
                          <a:spcPct val="107000"/>
                        </a:lnSpc>
                        <a:spcAft>
                          <a:spcPts val="800"/>
                        </a:spcAft>
                      </a:pPr>
                      <a:r>
                        <a:rPr lang="fr-CA" sz="1200" dirty="0">
                          <a:effectLst/>
                          <a:latin typeface="Bierstadt" panose="020B0004020202020204" pitchFamily="34" charset="0"/>
                        </a:rPr>
                        <a:t>Proportion des jeunes présentant un surplus de poids, 2016-2017</a:t>
                      </a:r>
                    </a:p>
                    <a:p>
                      <a:pPr>
                        <a:lnSpc>
                          <a:spcPct val="107000"/>
                        </a:lnSpc>
                        <a:spcAft>
                          <a:spcPts val="800"/>
                        </a:spcAft>
                      </a:pPr>
                      <a:r>
                        <a:rPr lang="fr-CA" sz="1200" dirty="0">
                          <a:effectLst/>
                          <a:latin typeface="Bierstadt" panose="020B0004020202020204" pitchFamily="34" charset="0"/>
                        </a:rPr>
                        <a:t>(%)</a:t>
                      </a:r>
                    </a:p>
                    <a:p>
                      <a:pPr>
                        <a:lnSpc>
                          <a:spcPct val="107000"/>
                        </a:lnSpc>
                        <a:spcAft>
                          <a:spcPts val="800"/>
                        </a:spcAft>
                      </a:pP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75000"/>
                      </a:schemeClr>
                    </a:solidFill>
                  </a:tcPr>
                </a:tc>
                <a:tc>
                  <a:txBody>
                    <a:bodyPr/>
                    <a:lstStyle/>
                    <a:p>
                      <a:pPr>
                        <a:lnSpc>
                          <a:spcPct val="107000"/>
                        </a:lnSpc>
                        <a:spcAft>
                          <a:spcPts val="800"/>
                        </a:spcAft>
                      </a:pPr>
                      <a:r>
                        <a:rPr lang="fr-CA" sz="1200" dirty="0">
                          <a:effectLst/>
                          <a:latin typeface="Bierstadt" panose="020B0004020202020204" pitchFamily="34" charset="0"/>
                        </a:rPr>
                        <a:t>Proportion des jeunes présentant un niveau élevé à l'indice de détresse psychologique, 2016-2017</a:t>
                      </a:r>
                    </a:p>
                    <a:p>
                      <a:pPr>
                        <a:lnSpc>
                          <a:spcPct val="107000"/>
                        </a:lnSpc>
                        <a:spcAft>
                          <a:spcPts val="800"/>
                        </a:spcAft>
                      </a:pPr>
                      <a:r>
                        <a:rPr lang="fr-CA" sz="1200" dirty="0">
                          <a:effectLst/>
                          <a:latin typeface="Bierstadt" panose="020B0004020202020204" pitchFamily="34" charset="0"/>
                        </a:rPr>
                        <a:t>(%)</a:t>
                      </a:r>
                    </a:p>
                    <a:p>
                      <a:pPr>
                        <a:lnSpc>
                          <a:spcPct val="107000"/>
                        </a:lnSpc>
                        <a:spcAft>
                          <a:spcPts val="800"/>
                        </a:spcAft>
                      </a:pP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75000"/>
                      </a:schemeClr>
                    </a:solidFill>
                  </a:tcPr>
                </a:tc>
                <a:extLst>
                  <a:ext uri="{0D108BD9-81ED-4DB2-BD59-A6C34878D82A}">
                    <a16:rowId xmlns:a16="http://schemas.microsoft.com/office/drawing/2014/main" val="2567454367"/>
                  </a:ext>
                </a:extLst>
              </a:tr>
              <a:tr h="187325">
                <a:tc>
                  <a:txBody>
                    <a:bodyPr/>
                    <a:lstStyle/>
                    <a:p>
                      <a:pPr>
                        <a:lnSpc>
                          <a:spcPct val="107000"/>
                        </a:lnSpc>
                        <a:spcAft>
                          <a:spcPts val="800"/>
                        </a:spcAft>
                      </a:pPr>
                      <a:r>
                        <a:rPr lang="fr-CA" sz="1200" dirty="0">
                          <a:effectLst/>
                          <a:latin typeface="Bierstadt" panose="020B0004020202020204" pitchFamily="34" charset="0"/>
                        </a:rPr>
                        <a:t>De L’Érable et Arthabaska</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fr-CA" sz="1200">
                          <a:effectLst/>
                          <a:latin typeface="Bierstadt" panose="020B0004020202020204" pitchFamily="34" charset="0"/>
                        </a:rPr>
                        <a:t>29,1</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fr-CA" sz="1200">
                          <a:effectLst/>
                          <a:latin typeface="Bierstadt" panose="020B0004020202020204" pitchFamily="34" charset="0"/>
                        </a:rPr>
                        <a:t>19,1</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fr-CA" sz="1200">
                          <a:effectLst/>
                          <a:latin typeface="Bierstadt" panose="020B0004020202020204" pitchFamily="34" charset="0"/>
                        </a:rPr>
                        <a:t>22,2</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fr-CA" sz="1200">
                          <a:effectLst/>
                          <a:latin typeface="Bierstadt" panose="020B0004020202020204" pitchFamily="34" charset="0"/>
                        </a:rPr>
                        <a:t>25,9</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46485900"/>
                  </a:ext>
                </a:extLst>
              </a:tr>
              <a:tr h="187325">
                <a:tc>
                  <a:txBody>
                    <a:bodyPr/>
                    <a:lstStyle/>
                    <a:p>
                      <a:pPr>
                        <a:lnSpc>
                          <a:spcPct val="107000"/>
                        </a:lnSpc>
                        <a:spcAft>
                          <a:spcPts val="800"/>
                        </a:spcAft>
                      </a:pPr>
                      <a:r>
                        <a:rPr lang="fr-CA" sz="1200" dirty="0">
                          <a:effectLst/>
                          <a:latin typeface="Bierstadt" panose="020B0004020202020204" pitchFamily="34" charset="0"/>
                        </a:rPr>
                        <a:t>Ensemble du Québec</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fr-CA" sz="1200">
                          <a:effectLst/>
                          <a:latin typeface="Bierstadt" panose="020B0004020202020204" pitchFamily="34" charset="0"/>
                        </a:rPr>
                        <a:t>31,8</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fr-CA" sz="1200">
                          <a:effectLst/>
                          <a:latin typeface="Bierstadt" panose="020B0004020202020204" pitchFamily="34" charset="0"/>
                        </a:rPr>
                        <a:t>10,9</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fr-CA" sz="1200">
                          <a:effectLst/>
                          <a:latin typeface="Bierstadt" panose="020B0004020202020204" pitchFamily="34" charset="0"/>
                        </a:rPr>
                        <a:t>20,8</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fr-CA" sz="1200" dirty="0">
                          <a:effectLst/>
                          <a:latin typeface="Bierstadt" panose="020B0004020202020204" pitchFamily="34" charset="0"/>
                        </a:rPr>
                        <a:t>29,3</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52480609"/>
                  </a:ext>
                </a:extLst>
              </a:tr>
            </a:tbl>
          </a:graphicData>
        </a:graphic>
      </p:graphicFrame>
      <p:sp>
        <p:nvSpPr>
          <p:cNvPr id="6" name="ZoneTexte 5">
            <a:extLst>
              <a:ext uri="{FF2B5EF4-FFF2-40B4-BE49-F238E27FC236}">
                <a16:creationId xmlns:a16="http://schemas.microsoft.com/office/drawing/2014/main" id="{4F96FD2F-FBCC-49C5-9C02-09C3C8ABA34A}"/>
              </a:ext>
            </a:extLst>
          </p:cNvPr>
          <p:cNvSpPr txBox="1"/>
          <p:nvPr/>
        </p:nvSpPr>
        <p:spPr>
          <a:xfrm>
            <a:off x="2358942" y="1495623"/>
            <a:ext cx="187675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800" b="0" i="0" u="sng" strike="noStrike" kern="1200" cap="none" spc="0" normalizeH="0" baseline="0" noProof="0" dirty="0">
                <a:ln>
                  <a:noFill/>
                </a:ln>
                <a:solidFill>
                  <a:prstClr val="white"/>
                </a:solidFill>
                <a:effectLst/>
                <a:uLnTx/>
                <a:uFillTx/>
                <a:latin typeface="Century Gothic" panose="020B0502020202020204"/>
                <a:ea typeface="+mn-ea"/>
                <a:cs typeface="+mn-cs"/>
              </a:rPr>
              <a:t>Population générale</a:t>
            </a:r>
            <a:endParaRPr kumimoji="0" lang="fr-CA" sz="1800" b="0" i="0" u="sng"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22" name="ZoneTexte 21">
            <a:extLst>
              <a:ext uri="{FF2B5EF4-FFF2-40B4-BE49-F238E27FC236}">
                <a16:creationId xmlns:a16="http://schemas.microsoft.com/office/drawing/2014/main" id="{6164CFCB-8ACF-4F18-A73A-202A6E7F693D}"/>
              </a:ext>
            </a:extLst>
          </p:cNvPr>
          <p:cNvSpPr txBox="1"/>
          <p:nvPr/>
        </p:nvSpPr>
        <p:spPr>
          <a:xfrm>
            <a:off x="2358942" y="4855131"/>
            <a:ext cx="187675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800" b="0" i="0" u="sng" strike="noStrike" kern="1200" cap="none" spc="0" normalizeH="0" baseline="0" noProof="0" dirty="0">
                <a:ln>
                  <a:noFill/>
                </a:ln>
                <a:solidFill>
                  <a:prstClr val="white"/>
                </a:solidFill>
                <a:effectLst/>
                <a:uLnTx/>
                <a:uFillTx/>
                <a:latin typeface="Century Gothic" panose="020B0502020202020204"/>
                <a:ea typeface="+mn-ea"/>
                <a:cs typeface="+mn-cs"/>
              </a:rPr>
              <a:t>Jeunes du secondaire</a:t>
            </a:r>
            <a:endParaRPr kumimoji="0" lang="fr-CA" sz="1800" b="0" i="0" u="sng"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9732604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608B3005-B762-4EF9-B75B-B05D643C401D}"/>
              </a:ext>
            </a:extLst>
          </p:cNvPr>
          <p:cNvSpPr>
            <a:spLocks noGrp="1"/>
          </p:cNvSpPr>
          <p:nvPr>
            <p:ph type="title"/>
          </p:nvPr>
        </p:nvSpPr>
        <p:spPr>
          <a:xfrm>
            <a:off x="1843391" y="624110"/>
            <a:ext cx="9383408" cy="1280890"/>
          </a:xfrm>
        </p:spPr>
        <p:txBody>
          <a:bodyPr>
            <a:normAutofit fontScale="90000"/>
          </a:bodyPr>
          <a:lstStyle/>
          <a:p>
            <a:r>
              <a:rPr lang="fr-CA" b="1" dirty="0">
                <a:solidFill>
                  <a:schemeClr val="bg1"/>
                </a:solidFill>
              </a:rPr>
              <a:t>La gouvernance alimentaire</a:t>
            </a:r>
            <a:br>
              <a:rPr lang="fr-CA" sz="3200" b="1" dirty="0">
                <a:solidFill>
                  <a:schemeClr val="bg1"/>
                </a:solidFill>
              </a:rPr>
            </a:br>
            <a:r>
              <a:rPr lang="fr-CA" sz="2700" dirty="0">
                <a:solidFill>
                  <a:schemeClr val="bg1"/>
                </a:solidFill>
              </a:rPr>
              <a:t>Échelles, acteurs et compétences</a:t>
            </a:r>
            <a:br>
              <a:rPr lang="fr-CA" sz="3200" b="1" dirty="0">
                <a:solidFill>
                  <a:schemeClr val="bg1"/>
                </a:solidFill>
              </a:rPr>
            </a:br>
            <a:br>
              <a:rPr lang="fr-CA" dirty="0">
                <a:solidFill>
                  <a:schemeClr val="bg1"/>
                </a:solidFill>
              </a:rPr>
            </a:br>
            <a:endParaRPr lang="fr-CA" i="1" dirty="0">
              <a:solidFill>
                <a:schemeClr val="bg1"/>
              </a:solidFill>
            </a:endParaRPr>
          </a:p>
        </p:txBody>
      </p:sp>
      <p:sp>
        <p:nvSpPr>
          <p:cNvPr id="13"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7" name="Espace réservé du contenu 3">
            <a:extLst>
              <a:ext uri="{FF2B5EF4-FFF2-40B4-BE49-F238E27FC236}">
                <a16:creationId xmlns:a16="http://schemas.microsoft.com/office/drawing/2014/main" id="{5BE8BB51-129D-4735-9B6F-B14C5AF93607}"/>
              </a:ext>
            </a:extLst>
          </p:cNvPr>
          <p:cNvPicPr>
            <a:picLocks noGrp="1"/>
          </p:cNvPicPr>
          <p:nvPr>
            <p:ph idx="1"/>
          </p:nvPr>
        </p:nvPicPr>
        <p:blipFill>
          <a:blip r:embed="rId2"/>
          <a:stretch>
            <a:fillRect/>
          </a:stretch>
        </p:blipFill>
        <p:spPr>
          <a:xfrm>
            <a:off x="2302901" y="2306695"/>
            <a:ext cx="7586198" cy="4485752"/>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41845826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satMod val="92000"/>
                <a:lumMod val="56000"/>
                <a:lumOff val="44000"/>
                <a:alpha val="0"/>
              </a:schemeClr>
            </a:gs>
            <a:gs pos="100000">
              <a:schemeClr val="bg2">
                <a:shade val="98000"/>
                <a:satMod val="120000"/>
                <a:lumMod val="25000"/>
                <a:lumOff val="75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0B1394C0-8D25-4669-8B66-9E6B9E155FB0}"/>
              </a:ext>
            </a:extLst>
          </p:cNvPr>
          <p:cNvSpPr>
            <a:spLocks noGrp="1"/>
          </p:cNvSpPr>
          <p:nvPr>
            <p:ph type="title"/>
          </p:nvPr>
        </p:nvSpPr>
        <p:spPr>
          <a:xfrm>
            <a:off x="1159866" y="2652821"/>
            <a:ext cx="2711567" cy="1552355"/>
          </a:xfrm>
        </p:spPr>
        <p:txBody>
          <a:bodyPr>
            <a:normAutofit/>
          </a:bodyPr>
          <a:lstStyle/>
          <a:p>
            <a:pPr>
              <a:lnSpc>
                <a:spcPct val="90000"/>
              </a:lnSpc>
            </a:pPr>
            <a:r>
              <a:rPr lang="fr-CA" sz="2500" b="1" dirty="0">
                <a:solidFill>
                  <a:schemeClr val="bg1"/>
                </a:solidFill>
              </a:rPr>
              <a:t>Les acteurs de la gouvernance alimentaire</a:t>
            </a:r>
            <a:br>
              <a:rPr lang="fr-CA" sz="2500" dirty="0">
                <a:solidFill>
                  <a:schemeClr val="bg1"/>
                </a:solidFill>
              </a:rPr>
            </a:br>
            <a:r>
              <a:rPr lang="fr-CA" sz="2000" dirty="0">
                <a:solidFill>
                  <a:schemeClr val="bg1"/>
                </a:solidFill>
              </a:rPr>
              <a:t>Centre-du-Québec</a:t>
            </a:r>
            <a:endParaRPr lang="fr-CA" sz="2500" dirty="0">
              <a:solidFill>
                <a:schemeClr val="bg1"/>
              </a:solidFill>
            </a:endParaRP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474A039B-B8FE-499F-9D7D-AB79843614E0}"/>
              </a:ext>
            </a:extLst>
          </p:cNvPr>
          <p:cNvSpPr>
            <a:spLocks noGrp="1"/>
          </p:cNvSpPr>
          <p:nvPr>
            <p:ph idx="1"/>
          </p:nvPr>
        </p:nvSpPr>
        <p:spPr>
          <a:xfrm>
            <a:off x="4733905" y="448098"/>
            <a:ext cx="6798033" cy="5961803"/>
          </a:xfrm>
        </p:spPr>
        <p:txBody>
          <a:bodyPr anchor="ctr">
            <a:normAutofit fontScale="92500" lnSpcReduction="10000"/>
          </a:bodyPr>
          <a:lstStyle/>
          <a:p>
            <a:pPr>
              <a:lnSpc>
                <a:spcPct val="90000"/>
              </a:lnSpc>
            </a:pPr>
            <a:r>
              <a:rPr lang="fr-CA" dirty="0">
                <a:effectLst/>
                <a:latin typeface="Bierstadt" panose="020B0004020202020204" pitchFamily="34" charset="0"/>
                <a:ea typeface="MS PGothic" panose="020B0600070205080204" pitchFamily="34" charset="-128"/>
                <a:cs typeface="Arial" panose="020B0604020202020204" pitchFamily="34" charset="0"/>
              </a:rPr>
              <a:t>La Table des ressources en aide alimentaire Centre-du-Québec (TRAACQ) </a:t>
            </a:r>
          </a:p>
          <a:p>
            <a:pPr>
              <a:lnSpc>
                <a:spcPct val="90000"/>
              </a:lnSpc>
            </a:pPr>
            <a:r>
              <a:rPr lang="fr-CA" dirty="0">
                <a:effectLst/>
                <a:latin typeface="Bierstadt" panose="020B0004020202020204" pitchFamily="34" charset="0"/>
                <a:ea typeface="MS PGothic" panose="020B0600070205080204" pitchFamily="34" charset="-128"/>
                <a:cs typeface="Arial" panose="020B0604020202020204" pitchFamily="34" charset="0"/>
              </a:rPr>
              <a:t>La Table des MRC du Centre-du-Québec </a:t>
            </a:r>
            <a:endParaRPr lang="fr-CA" dirty="0">
              <a:latin typeface="Bierstadt" panose="020B0004020202020204" pitchFamily="34" charset="0"/>
              <a:ea typeface="MS PGothic" panose="020B0600070205080204" pitchFamily="34" charset="-128"/>
              <a:cs typeface="Arial" panose="020B0604020202020204" pitchFamily="34" charset="0"/>
            </a:endParaRPr>
          </a:p>
          <a:p>
            <a:pPr>
              <a:lnSpc>
                <a:spcPct val="90000"/>
              </a:lnSpc>
            </a:pPr>
            <a:r>
              <a:rPr lang="fr-CA" dirty="0">
                <a:effectLst/>
                <a:latin typeface="Bierstadt" panose="020B0004020202020204" pitchFamily="34" charset="0"/>
                <a:ea typeface="MS PGothic" panose="020B0600070205080204" pitchFamily="34" charset="-128"/>
                <a:cs typeface="Arial" panose="020B0604020202020204" pitchFamily="34" charset="0"/>
              </a:rPr>
              <a:t>Le Réseau pour la sécurité alimentaire du Centre-du-Québec </a:t>
            </a:r>
          </a:p>
          <a:p>
            <a:pPr>
              <a:lnSpc>
                <a:spcPct val="90000"/>
              </a:lnSpc>
            </a:pPr>
            <a:r>
              <a:rPr lang="fr-CA" dirty="0">
                <a:effectLst/>
                <a:latin typeface="Bierstadt" panose="020B0004020202020204" pitchFamily="34" charset="0"/>
                <a:ea typeface="MS PGothic" panose="020B0600070205080204" pitchFamily="34" charset="-128"/>
                <a:cs typeface="Arial" panose="020B0604020202020204" pitchFamily="34" charset="0"/>
              </a:rPr>
              <a:t>Le Comité régional en développement social du Centre-du-Québec (CRDS) </a:t>
            </a:r>
            <a:endParaRPr lang="fr-CA" dirty="0">
              <a:latin typeface="Bierstadt" panose="020B0004020202020204" pitchFamily="34" charset="0"/>
              <a:ea typeface="MS PGothic" panose="020B0600070205080204" pitchFamily="34" charset="-128"/>
              <a:cs typeface="Arial" panose="020B0604020202020204" pitchFamily="34" charset="0"/>
            </a:endParaRPr>
          </a:p>
          <a:p>
            <a:pPr>
              <a:lnSpc>
                <a:spcPct val="90000"/>
              </a:lnSpc>
            </a:pPr>
            <a:r>
              <a:rPr lang="fr-CA" dirty="0">
                <a:effectLst/>
                <a:latin typeface="Bierstadt" panose="020B0004020202020204" pitchFamily="34" charset="0"/>
                <a:ea typeface="MS PGothic" panose="020B0600070205080204" pitchFamily="34" charset="-128"/>
                <a:cs typeface="Arial" panose="020B0604020202020204" pitchFamily="34" charset="0"/>
              </a:rPr>
              <a:t>La Table intersectorielle régionale en saines habitudes de vie (TIR-SHV) du Centre-du-Québec </a:t>
            </a:r>
          </a:p>
          <a:p>
            <a:pPr>
              <a:lnSpc>
                <a:spcPct val="90000"/>
              </a:lnSpc>
            </a:pPr>
            <a:r>
              <a:rPr lang="fr-CA" dirty="0">
                <a:effectLst/>
                <a:latin typeface="Bierstadt" panose="020B0004020202020204" pitchFamily="34" charset="0"/>
                <a:ea typeface="MS PGothic" panose="020B0600070205080204" pitchFamily="34" charset="-128"/>
                <a:cs typeface="Arial" panose="020B0604020202020204" pitchFamily="34" charset="0"/>
              </a:rPr>
              <a:t>Les 5 MRC du Centre-du-Québec </a:t>
            </a:r>
            <a:endParaRPr lang="fr-CA" dirty="0">
              <a:latin typeface="Bierstadt" panose="020B0004020202020204" pitchFamily="34" charset="0"/>
              <a:ea typeface="MS PGothic" panose="020B0600070205080204" pitchFamily="34" charset="-128"/>
              <a:cs typeface="Arial" panose="020B0604020202020204" pitchFamily="34" charset="0"/>
            </a:endParaRPr>
          </a:p>
          <a:p>
            <a:pPr>
              <a:lnSpc>
                <a:spcPct val="90000"/>
              </a:lnSpc>
            </a:pPr>
            <a:r>
              <a:rPr lang="fr-CA" dirty="0">
                <a:effectLst/>
                <a:latin typeface="Bierstadt" panose="020B0004020202020204" pitchFamily="34" charset="0"/>
                <a:ea typeface="MS PGothic" panose="020B0600070205080204" pitchFamily="34" charset="-128"/>
                <a:cs typeface="Arial" panose="020B0604020202020204" pitchFamily="34" charset="0"/>
              </a:rPr>
              <a:t>La Table régionale des organismes communautaires en santé et services sociaux du Centre-du-Québec et de la Mauricie (TROC CQM) </a:t>
            </a:r>
          </a:p>
          <a:p>
            <a:pPr>
              <a:lnSpc>
                <a:spcPct val="90000"/>
              </a:lnSpc>
            </a:pPr>
            <a:r>
              <a:rPr lang="fr-CA" dirty="0">
                <a:effectLst/>
                <a:latin typeface="Bierstadt" panose="020B0004020202020204" pitchFamily="34" charset="0"/>
                <a:ea typeface="MS PGothic" panose="020B0600070205080204" pitchFamily="34" charset="-128"/>
                <a:cs typeface="Arial" panose="020B0604020202020204" pitchFamily="34" charset="0"/>
              </a:rPr>
              <a:t>Les cinq Corporation de développement communautaire (CDC) </a:t>
            </a:r>
            <a:r>
              <a:rPr lang="fr-CA" dirty="0">
                <a:latin typeface="Bierstadt" panose="020B0004020202020204" pitchFamily="34" charset="0"/>
                <a:ea typeface="MS PGothic" panose="020B0600070205080204" pitchFamily="34" charset="-128"/>
                <a:cs typeface="Arial" panose="020B0604020202020204" pitchFamily="34" charset="0"/>
              </a:rPr>
              <a:t>de la région</a:t>
            </a:r>
          </a:p>
          <a:p>
            <a:pPr>
              <a:lnSpc>
                <a:spcPct val="90000"/>
              </a:lnSpc>
            </a:pPr>
            <a:r>
              <a:rPr lang="fr-CA" dirty="0">
                <a:effectLst/>
                <a:latin typeface="Bierstadt" panose="020B0004020202020204" pitchFamily="34" charset="0"/>
                <a:ea typeface="MS PGothic" panose="020B0600070205080204" pitchFamily="34" charset="-128"/>
                <a:cs typeface="Arial" panose="020B0604020202020204" pitchFamily="34" charset="0"/>
              </a:rPr>
              <a:t>Ministères provinciaux de l’Agriculture, des Pêcheries et de l’Alimentation (MAPAQ), des Affaires Municipales et de l’Habitation (MAMH), et du Travail, de l'Emploi et de la Solidarité Sociale (MTESS) </a:t>
            </a:r>
          </a:p>
          <a:p>
            <a:pPr>
              <a:lnSpc>
                <a:spcPct val="90000"/>
              </a:lnSpc>
            </a:pPr>
            <a:r>
              <a:rPr lang="fr-CA" dirty="0">
                <a:effectLst/>
                <a:latin typeface="Bierstadt" panose="020B0004020202020204" pitchFamily="34" charset="0"/>
                <a:ea typeface="MS PGothic" panose="020B0600070205080204" pitchFamily="34" charset="-128"/>
                <a:cs typeface="Arial" panose="020B0604020202020204" pitchFamily="34" charset="0"/>
              </a:rPr>
              <a:t>Le Centre intégré universitaire de santé et de services sociaux de la Mauricie-et-du-Centre-du-Québec (CIUSSS MCQ) </a:t>
            </a:r>
          </a:p>
          <a:p>
            <a:pPr>
              <a:lnSpc>
                <a:spcPct val="90000"/>
              </a:lnSpc>
            </a:pPr>
            <a:r>
              <a:rPr lang="fr-CA" dirty="0">
                <a:effectLst/>
                <a:latin typeface="Bierstadt" panose="020B0004020202020204" pitchFamily="34" charset="0"/>
                <a:ea typeface="MS PGothic" panose="020B0600070205080204" pitchFamily="34" charset="-128"/>
                <a:cs typeface="Arial" panose="020B0604020202020204" pitchFamily="34" charset="0"/>
              </a:rPr>
              <a:t>Le Conseil régional de l’environnement du Centre-du-Québec (CRECQ) </a:t>
            </a:r>
            <a:endParaRPr lang="fr-CA" dirty="0">
              <a:latin typeface="Bierstadt" panose="020B0004020202020204" pitchFamily="34" charset="0"/>
            </a:endParaRPr>
          </a:p>
        </p:txBody>
      </p:sp>
    </p:spTree>
    <p:extLst>
      <p:ext uri="{BB962C8B-B14F-4D97-AF65-F5344CB8AC3E}">
        <p14:creationId xmlns:p14="http://schemas.microsoft.com/office/powerpoint/2010/main" val="24463201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0" name="Group 109">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1"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2"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3"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14"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15"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16"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17"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18"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19"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20"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21"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22"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24" name="Group 123">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25"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6"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27"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75"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76"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77"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8"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79"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80"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81"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82"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83"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85" name="Rectangle 184">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87"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89" name="Rectangle 188">
            <a:extLst>
              <a:ext uri="{FF2B5EF4-FFF2-40B4-BE49-F238E27FC236}">
                <a16:creationId xmlns:a16="http://schemas.microsoft.com/office/drawing/2014/main" id="{0B8CC013-B961-4488-B78C-A13810C9B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91" name="Rectangle 190">
            <a:extLst>
              <a:ext uri="{FF2B5EF4-FFF2-40B4-BE49-F238E27FC236}">
                <a16:creationId xmlns:a16="http://schemas.microsoft.com/office/drawing/2014/main" id="{70A209F0-70C9-4B01-A80D-8C5FD144A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5CF06D-837F-4E3D-B535-9C40CB52EC6E}"/>
              </a:ext>
            </a:extLst>
          </p:cNvPr>
          <p:cNvSpPr>
            <a:spLocks noGrp="1"/>
          </p:cNvSpPr>
          <p:nvPr>
            <p:ph type="title"/>
          </p:nvPr>
        </p:nvSpPr>
        <p:spPr>
          <a:xfrm>
            <a:off x="540278" y="967417"/>
            <a:ext cx="5417461" cy="3943250"/>
          </a:xfrm>
        </p:spPr>
        <p:txBody>
          <a:bodyPr vert="horz" lIns="91440" tIns="45720" rIns="91440" bIns="45720" rtlCol="0" anchor="b">
            <a:normAutofit/>
          </a:bodyPr>
          <a:lstStyle/>
          <a:p>
            <a:r>
              <a:rPr lang="fr-CA" dirty="0">
                <a:solidFill>
                  <a:srgbClr val="FEFFFF"/>
                </a:solidFill>
              </a:rPr>
              <a:t>Diagnostic, approche d’intervention, enjeux stratégiques et recommandations</a:t>
            </a:r>
          </a:p>
        </p:txBody>
      </p:sp>
      <p:sp>
        <p:nvSpPr>
          <p:cNvPr id="193" name="Freeform 27">
            <a:extLst>
              <a:ext uri="{FF2B5EF4-FFF2-40B4-BE49-F238E27FC236}">
                <a16:creationId xmlns:a16="http://schemas.microsoft.com/office/drawing/2014/main" id="{19B43B94-4C22-4B26-B9FD-985AEA992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7" name="Graphic 6" descr="Personne avec une idée contour">
            <a:extLst>
              <a:ext uri="{FF2B5EF4-FFF2-40B4-BE49-F238E27FC236}">
                <a16:creationId xmlns:a16="http://schemas.microsoft.com/office/drawing/2014/main" id="{F73A6A22-043C-A8F6-73FC-0D1D2623B8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p:blipFill>
        <p:spPr>
          <a:xfrm>
            <a:off x="7074745" y="1349117"/>
            <a:ext cx="4153750" cy="4153750"/>
          </a:xfrm>
          <a:prstGeom prst="rect">
            <a:avLst/>
          </a:prstGeom>
        </p:spPr>
      </p:pic>
    </p:spTree>
    <p:extLst>
      <p:ext uri="{BB962C8B-B14F-4D97-AF65-F5344CB8AC3E}">
        <p14:creationId xmlns:p14="http://schemas.microsoft.com/office/powerpoint/2010/main" val="2267027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200" name="Group 199">
            <a:extLst>
              <a:ext uri="{FF2B5EF4-FFF2-40B4-BE49-F238E27FC236}">
                <a16:creationId xmlns:a16="http://schemas.microsoft.com/office/drawing/2014/main" id="{013C2CBB-FBA9-4601-A756-927997BF9E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201" name="Freeform 11">
              <a:extLst>
                <a:ext uri="{FF2B5EF4-FFF2-40B4-BE49-F238E27FC236}">
                  <a16:creationId xmlns:a16="http://schemas.microsoft.com/office/drawing/2014/main" id="{471AD1B6-2D6A-41A3-AAFA-548C3C82B7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02" name="Freeform 12">
              <a:extLst>
                <a:ext uri="{FF2B5EF4-FFF2-40B4-BE49-F238E27FC236}">
                  <a16:creationId xmlns:a16="http://schemas.microsoft.com/office/drawing/2014/main" id="{008B2D67-18BC-46CD-B558-71B0C027A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03" name="Freeform 13">
              <a:extLst>
                <a:ext uri="{FF2B5EF4-FFF2-40B4-BE49-F238E27FC236}">
                  <a16:creationId xmlns:a16="http://schemas.microsoft.com/office/drawing/2014/main" id="{02349D49-844A-4732-B74F-A633E4F90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04" name="Freeform 14">
              <a:extLst>
                <a:ext uri="{FF2B5EF4-FFF2-40B4-BE49-F238E27FC236}">
                  <a16:creationId xmlns:a16="http://schemas.microsoft.com/office/drawing/2014/main" id="{C6B70679-34C8-45DA-A982-7C94DB2A8A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05" name="Freeform 15">
              <a:extLst>
                <a:ext uri="{FF2B5EF4-FFF2-40B4-BE49-F238E27FC236}">
                  <a16:creationId xmlns:a16="http://schemas.microsoft.com/office/drawing/2014/main" id="{058DE69F-ECB5-46CD-B0CD-526CB7A7D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06" name="Freeform 16">
              <a:extLst>
                <a:ext uri="{FF2B5EF4-FFF2-40B4-BE49-F238E27FC236}">
                  <a16:creationId xmlns:a16="http://schemas.microsoft.com/office/drawing/2014/main" id="{5A106322-670F-4CE5-96C6-5779E42C3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7" name="Freeform 17">
              <a:extLst>
                <a:ext uri="{FF2B5EF4-FFF2-40B4-BE49-F238E27FC236}">
                  <a16:creationId xmlns:a16="http://schemas.microsoft.com/office/drawing/2014/main" id="{841566A8-C662-4164-8DAC-4ECE012DD2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8" name="Freeform 18">
              <a:extLst>
                <a:ext uri="{FF2B5EF4-FFF2-40B4-BE49-F238E27FC236}">
                  <a16:creationId xmlns:a16="http://schemas.microsoft.com/office/drawing/2014/main" id="{8AA41139-9478-4631-83AC-CACF510E2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9" name="Freeform 19">
              <a:extLst>
                <a:ext uri="{FF2B5EF4-FFF2-40B4-BE49-F238E27FC236}">
                  <a16:creationId xmlns:a16="http://schemas.microsoft.com/office/drawing/2014/main" id="{2757AEA2-47D3-4F15-8965-CF5ACB9FBB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0" name="Freeform 20">
              <a:extLst>
                <a:ext uri="{FF2B5EF4-FFF2-40B4-BE49-F238E27FC236}">
                  <a16:creationId xmlns:a16="http://schemas.microsoft.com/office/drawing/2014/main" id="{9A724763-FC28-428A-8C6C-22C1D04F2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1" name="Freeform 21">
              <a:extLst>
                <a:ext uri="{FF2B5EF4-FFF2-40B4-BE49-F238E27FC236}">
                  <a16:creationId xmlns:a16="http://schemas.microsoft.com/office/drawing/2014/main" id="{5A6B8103-BF34-4758-A663-1060D0D05A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2" name="Freeform 22">
              <a:extLst>
                <a:ext uri="{FF2B5EF4-FFF2-40B4-BE49-F238E27FC236}">
                  <a16:creationId xmlns:a16="http://schemas.microsoft.com/office/drawing/2014/main" id="{BCE9E2B0-1FB5-4D63-ABD1-0C645BFDD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14" name="Group 213">
            <a:extLst>
              <a:ext uri="{FF2B5EF4-FFF2-40B4-BE49-F238E27FC236}">
                <a16:creationId xmlns:a16="http://schemas.microsoft.com/office/drawing/2014/main" id="{1A54B10D-23ED-48C3-B878-DB4D22D70C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215" name="Freeform 27">
              <a:extLst>
                <a:ext uri="{FF2B5EF4-FFF2-40B4-BE49-F238E27FC236}">
                  <a16:creationId xmlns:a16="http://schemas.microsoft.com/office/drawing/2014/main" id="{427FE77E-63C3-43BF-91DD-60C1C11D9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16" name="Freeform 28">
              <a:extLst>
                <a:ext uri="{FF2B5EF4-FFF2-40B4-BE49-F238E27FC236}">
                  <a16:creationId xmlns:a16="http://schemas.microsoft.com/office/drawing/2014/main" id="{904C998C-3D2D-42D6-B78F-9ABE6D4AA4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17" name="Freeform 29">
              <a:extLst>
                <a:ext uri="{FF2B5EF4-FFF2-40B4-BE49-F238E27FC236}">
                  <a16:creationId xmlns:a16="http://schemas.microsoft.com/office/drawing/2014/main" id="{23E5FB0C-0803-42A2-8F72-7BADB103F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18" name="Freeform 30">
              <a:extLst>
                <a:ext uri="{FF2B5EF4-FFF2-40B4-BE49-F238E27FC236}">
                  <a16:creationId xmlns:a16="http://schemas.microsoft.com/office/drawing/2014/main" id="{62E2BC20-5586-4EAB-B00A-9D8A4C1DC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19" name="Freeform 31">
              <a:extLst>
                <a:ext uri="{FF2B5EF4-FFF2-40B4-BE49-F238E27FC236}">
                  <a16:creationId xmlns:a16="http://schemas.microsoft.com/office/drawing/2014/main" id="{8D072118-6DC0-4325-84D1-9A091A947D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20" name="Freeform 32">
              <a:extLst>
                <a:ext uri="{FF2B5EF4-FFF2-40B4-BE49-F238E27FC236}">
                  <a16:creationId xmlns:a16="http://schemas.microsoft.com/office/drawing/2014/main" id="{B301CE86-EB1F-4CCB-A241-E55CEC25E3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21" name="Freeform 33">
              <a:extLst>
                <a:ext uri="{FF2B5EF4-FFF2-40B4-BE49-F238E27FC236}">
                  <a16:creationId xmlns:a16="http://schemas.microsoft.com/office/drawing/2014/main" id="{BC6F83ED-79B1-4B8A-859B-688CBBD362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22" name="Freeform 34">
              <a:extLst>
                <a:ext uri="{FF2B5EF4-FFF2-40B4-BE49-F238E27FC236}">
                  <a16:creationId xmlns:a16="http://schemas.microsoft.com/office/drawing/2014/main" id="{25AF9289-F5D5-458E-9690-F41146DE0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223" name="Freeform 35">
              <a:extLst>
                <a:ext uri="{FF2B5EF4-FFF2-40B4-BE49-F238E27FC236}">
                  <a16:creationId xmlns:a16="http://schemas.microsoft.com/office/drawing/2014/main" id="{A36A93EA-AE44-4149-90F1-741509CC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24" name="Freeform 36">
              <a:extLst>
                <a:ext uri="{FF2B5EF4-FFF2-40B4-BE49-F238E27FC236}">
                  <a16:creationId xmlns:a16="http://schemas.microsoft.com/office/drawing/2014/main" id="{99944D26-7135-409D-9254-8A82B14BD3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25" name="Freeform 37">
              <a:extLst>
                <a:ext uri="{FF2B5EF4-FFF2-40B4-BE49-F238E27FC236}">
                  <a16:creationId xmlns:a16="http://schemas.microsoft.com/office/drawing/2014/main" id="{98086B18-EF68-4DCB-94D7-3E3928D40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6" name="Freeform 38">
              <a:extLst>
                <a:ext uri="{FF2B5EF4-FFF2-40B4-BE49-F238E27FC236}">
                  <a16:creationId xmlns:a16="http://schemas.microsoft.com/office/drawing/2014/main" id="{B8EF7AB5-060E-4C7D-BB79-E2A671C52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28" name="Rectangle 227">
            <a:extLst>
              <a:ext uri="{FF2B5EF4-FFF2-40B4-BE49-F238E27FC236}">
                <a16:creationId xmlns:a16="http://schemas.microsoft.com/office/drawing/2014/main" id="{72EA7E7A-2786-4974-974E-596DF2412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30" name="Freeform 6">
            <a:extLst>
              <a:ext uri="{FF2B5EF4-FFF2-40B4-BE49-F238E27FC236}">
                <a16:creationId xmlns:a16="http://schemas.microsoft.com/office/drawing/2014/main" id="{1C84F1F1-4602-447E-9A65-91C7D6D2E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232" name="Rectangle 231">
            <a:extLst>
              <a:ext uri="{FF2B5EF4-FFF2-40B4-BE49-F238E27FC236}">
                <a16:creationId xmlns:a16="http://schemas.microsoft.com/office/drawing/2014/main" id="{F2EA518E-6C90-4FB8-9D88-C59B74989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A45CF06D-837F-4E3D-B535-9C40CB52EC6E}"/>
              </a:ext>
            </a:extLst>
          </p:cNvPr>
          <p:cNvSpPr>
            <a:spLocks noGrp="1"/>
          </p:cNvSpPr>
          <p:nvPr>
            <p:ph type="title"/>
            <p:custDataLst>
              <p:tags r:id="rId1"/>
            </p:custDataLst>
          </p:nvPr>
        </p:nvSpPr>
        <p:spPr>
          <a:xfrm>
            <a:off x="1742873" y="782782"/>
            <a:ext cx="9008254" cy="3410475"/>
          </a:xfrm>
        </p:spPr>
        <p:txBody>
          <a:bodyPr vert="horz" lIns="91440" tIns="45720" rIns="91440" bIns="45720" rtlCol="0" anchor="ctr">
            <a:normAutofit/>
          </a:bodyPr>
          <a:lstStyle/>
          <a:p>
            <a:r>
              <a:rPr lang="en-US" sz="6000"/>
              <a:t>Diagnostic</a:t>
            </a:r>
          </a:p>
        </p:txBody>
      </p:sp>
      <p:sp>
        <p:nvSpPr>
          <p:cNvPr id="234" name="Rectangle 233">
            <a:extLst>
              <a:ext uri="{FF2B5EF4-FFF2-40B4-BE49-F238E27FC236}">
                <a16:creationId xmlns:a16="http://schemas.microsoft.com/office/drawing/2014/main" id="{51AFC3C9-5F6F-4B0C-B9BC-4538C1E6F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0424"/>
            <a:ext cx="12192000" cy="23075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6" name="Freeform 11">
            <a:extLst>
              <a:ext uri="{FF2B5EF4-FFF2-40B4-BE49-F238E27FC236}">
                <a16:creationId xmlns:a16="http://schemas.microsoft.com/office/drawing/2014/main" id="{BA844245-4805-4DD5-AF47-842A0B27FA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5019122"/>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extLst>
      <p:ext uri="{BB962C8B-B14F-4D97-AF65-F5344CB8AC3E}">
        <p14:creationId xmlns:p14="http://schemas.microsoft.com/office/powerpoint/2010/main" val="1287686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63" name="Group 62">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custDataLst>
              <p:tags r:id="rId1"/>
            </p:custDataLst>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64"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65"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66"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67"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68"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69"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0"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1"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72"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73"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74"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75"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77" name="Group 76">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78"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79"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0"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1"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82"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83"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84"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85"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86"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87"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88"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89"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1" name="Rectangle 90">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93"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95" name="Rectangle 94">
            <a:extLst>
              <a:ext uri="{FF2B5EF4-FFF2-40B4-BE49-F238E27FC236}">
                <a16:creationId xmlns:a16="http://schemas.microsoft.com/office/drawing/2014/main" id="{EA50189A-2FD4-4608-A527-341A1811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7" name="Rectangle 96">
            <a:extLst>
              <a:ext uri="{FF2B5EF4-FFF2-40B4-BE49-F238E27FC236}">
                <a16:creationId xmlns:a16="http://schemas.microsoft.com/office/drawing/2014/main" id="{95ECFC88-1E40-4C47-960F-87C500F10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5CF06D-837F-4E3D-B535-9C40CB52EC6E}"/>
              </a:ext>
            </a:extLst>
          </p:cNvPr>
          <p:cNvSpPr>
            <a:spLocks noGrp="1"/>
          </p:cNvSpPr>
          <p:nvPr>
            <p:ph type="title"/>
            <p:custDataLst>
              <p:tags r:id="rId7"/>
            </p:custDataLst>
          </p:nvPr>
        </p:nvSpPr>
        <p:spPr>
          <a:xfrm>
            <a:off x="540279" y="967417"/>
            <a:ext cx="3778870" cy="3943250"/>
          </a:xfrm>
        </p:spPr>
        <p:txBody>
          <a:bodyPr vert="horz" lIns="91440" tIns="45720" rIns="91440" bIns="45720" rtlCol="0" anchor="b">
            <a:normAutofit/>
          </a:bodyPr>
          <a:lstStyle/>
          <a:p>
            <a:r>
              <a:rPr lang="en-US">
                <a:solidFill>
                  <a:srgbClr val="FEFFFF"/>
                </a:solidFill>
              </a:rPr>
              <a:t>Faits saillants du diagnostic par dimensions d’analyse</a:t>
            </a:r>
          </a:p>
        </p:txBody>
      </p:sp>
      <p:sp>
        <p:nvSpPr>
          <p:cNvPr id="99" name="Freeform 5">
            <a:extLst>
              <a:ext uri="{FF2B5EF4-FFF2-40B4-BE49-F238E27FC236}">
                <a16:creationId xmlns:a16="http://schemas.microsoft.com/office/drawing/2014/main" id="{3B61BD80-022D-4577-9D14-EAD5DFD13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8"/>
            </p:custDataLst>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58" name="Image 57">
            <a:extLst>
              <a:ext uri="{FF2B5EF4-FFF2-40B4-BE49-F238E27FC236}">
                <a16:creationId xmlns:a16="http://schemas.microsoft.com/office/drawing/2014/main" id="{7120CD01-25B2-4453-96DF-96BDFCF55691}"/>
              </a:ext>
            </a:extLst>
          </p:cNvPr>
          <p:cNvPicPr>
            <a:picLocks noChangeAspect="1"/>
          </p:cNvPicPr>
          <p:nvPr>
            <p:custDataLst>
              <p:tags r:id="rId9"/>
            </p:custDataLst>
          </p:nvPr>
        </p:nvPicPr>
        <p:blipFill rotWithShape="1">
          <a:blip r:embed="rId11">
            <a:extLst>
              <a:ext uri="{BEBA8EAE-BF5A-486C-A8C5-ECC9F3942E4B}">
                <a14:imgProps xmlns:a14="http://schemas.microsoft.com/office/drawing/2010/main">
                  <a14:imgLayer r:embed="rId12">
                    <a14:imgEffect>
                      <a14:colorTemperature colorTemp="11200"/>
                    </a14:imgEffect>
                  </a14:imgLayer>
                </a14:imgProps>
              </a:ext>
            </a:extLst>
          </a:blip>
          <a:srcRect t="27298"/>
          <a:stretch/>
        </p:blipFill>
        <p:spPr>
          <a:xfrm>
            <a:off x="5587994" y="1758127"/>
            <a:ext cx="5640502" cy="3349048"/>
          </a:xfrm>
          <a:prstGeom prst="rect">
            <a:avLst/>
          </a:prstGeom>
        </p:spPr>
      </p:pic>
    </p:spTree>
    <p:extLst>
      <p:ext uri="{BB962C8B-B14F-4D97-AF65-F5344CB8AC3E}">
        <p14:creationId xmlns:p14="http://schemas.microsoft.com/office/powerpoint/2010/main" val="15822079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FF15A593-CA88-461E-A612-A2BDE000C783}"/>
              </a:ext>
            </a:extLst>
          </p:cNvPr>
          <p:cNvSpPr>
            <a:spLocks noGrp="1"/>
          </p:cNvSpPr>
          <p:nvPr>
            <p:ph type="title"/>
            <p:custDataLst>
              <p:tags r:id="rId2"/>
            </p:custDataLst>
          </p:nvPr>
        </p:nvSpPr>
        <p:spPr>
          <a:xfrm>
            <a:off x="1351531" y="2735675"/>
            <a:ext cx="2454052" cy="1386649"/>
          </a:xfrm>
        </p:spPr>
        <p:txBody>
          <a:bodyPr>
            <a:normAutofit/>
          </a:bodyPr>
          <a:lstStyle/>
          <a:p>
            <a:r>
              <a:rPr lang="fr-CA" sz="2500" b="1" dirty="0">
                <a:solidFill>
                  <a:schemeClr val="bg1"/>
                </a:solidFill>
              </a:rPr>
              <a:t>Accessibilité physique aux aliments</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645D9199-63BB-424B-9585-5732F745EFFB}"/>
              </a:ext>
            </a:extLst>
          </p:cNvPr>
          <p:cNvSpPr>
            <a:spLocks noGrp="1"/>
          </p:cNvSpPr>
          <p:nvPr>
            <p:ph idx="1"/>
            <p:custDataLst>
              <p:tags r:id="rId5"/>
            </p:custDataLst>
          </p:nvPr>
        </p:nvSpPr>
        <p:spPr>
          <a:xfrm>
            <a:off x="4706578" y="589722"/>
            <a:ext cx="6798033" cy="5321500"/>
          </a:xfrm>
        </p:spPr>
        <p:txBody>
          <a:bodyPr anchor="ctr">
            <a:normAutofit/>
          </a:bodyPr>
          <a:lstStyle/>
          <a:p>
            <a:pPr marL="0" indent="0">
              <a:buNone/>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L’analyse portant sur l’accessibilité physique aux aliments révèle l’importance de considérer l’accroissement de la disponibilité d’aliments sains et diversifiés, mais en le mettant </a:t>
            </a:r>
            <a:r>
              <a:rPr lang="fr-CA" sz="2400" u="sng" dirty="0">
                <a:effectLst/>
                <a:latin typeface="Bierstadt" panose="020B0004020202020204" pitchFamily="34" charset="0"/>
                <a:ea typeface="Times New Roman" panose="02020603050405020304" pitchFamily="18" charset="0"/>
                <a:cs typeface="Times New Roman" panose="02020603050405020304" pitchFamily="18" charset="0"/>
              </a:rPr>
              <a:t>en relation</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avec la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mobilité de ces aliments ou des personnes les plus vulnérables.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Ceci met en exergue le besoin essentiel d’établir un lien entre les différents acteurs du système alimentaire, d’assurer que les personnes touchées par l’insécurité alimentaire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contribuent à la réflexion afin d’identifier des solutions efficaces et équitables en réponse aux besoins. </a:t>
            </a:r>
          </a:p>
        </p:txBody>
      </p:sp>
    </p:spTree>
    <p:extLst>
      <p:ext uri="{BB962C8B-B14F-4D97-AF65-F5344CB8AC3E}">
        <p14:creationId xmlns:p14="http://schemas.microsoft.com/office/powerpoint/2010/main" val="19118895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FF15A593-CA88-461E-A612-A2BDE000C783}"/>
              </a:ext>
            </a:extLst>
          </p:cNvPr>
          <p:cNvSpPr>
            <a:spLocks noGrp="1"/>
          </p:cNvSpPr>
          <p:nvPr>
            <p:ph type="title"/>
            <p:custDataLst>
              <p:tags r:id="rId2"/>
            </p:custDataLst>
          </p:nvPr>
        </p:nvSpPr>
        <p:spPr>
          <a:xfrm>
            <a:off x="1360225" y="2738671"/>
            <a:ext cx="2658964" cy="1396525"/>
          </a:xfrm>
        </p:spPr>
        <p:txBody>
          <a:bodyPr>
            <a:normAutofit/>
          </a:bodyPr>
          <a:lstStyle/>
          <a:p>
            <a:r>
              <a:rPr lang="fr-CA" sz="2500" b="1" dirty="0">
                <a:solidFill>
                  <a:schemeClr val="bg1"/>
                </a:solidFill>
              </a:rPr>
              <a:t>Accessibilité économique aux aliments</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645D9199-63BB-424B-9585-5732F745EFFB}"/>
              </a:ext>
            </a:extLst>
          </p:cNvPr>
          <p:cNvSpPr>
            <a:spLocks noGrp="1"/>
          </p:cNvSpPr>
          <p:nvPr>
            <p:ph idx="1"/>
            <p:custDataLst>
              <p:tags r:id="rId5"/>
            </p:custDataLst>
          </p:nvPr>
        </p:nvSpPr>
        <p:spPr>
          <a:xfrm>
            <a:off x="4706578" y="589722"/>
            <a:ext cx="6798033" cy="6119550"/>
          </a:xfrm>
        </p:spPr>
        <p:txBody>
          <a:bodyPr anchor="ctr">
            <a:normAutofit/>
          </a:bodyPr>
          <a:lstStyle/>
          <a:p>
            <a:pPr marL="0" indent="0" algn="just">
              <a:buNone/>
            </a:pP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L’accessibilité économique aux aliments est d’abord influencée par les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conditions financières </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des personnes sur le territoire (ex. : zones de défavorisation, part du budget pour l’alimentation), par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l’accès à des ressources en aide alimentaire</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 mais aussi par le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niveau de littératie alimentaire</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 (ex. : savoir cuisiner, transformer les produits, faire un budget alimentaire). À cela s’ajoutent des éléments communautaires et structurels incontournables tels que la mise en valeur d’actions en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économie circulaire </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(réduction du gaspillage, revalorisation des pertes et des déclassés, etc.), dans un contexte législatif contraignant et peu adapté aux réalités des entreprises et des organismes communautaires. </a:t>
            </a:r>
          </a:p>
        </p:txBody>
      </p:sp>
    </p:spTree>
    <p:extLst>
      <p:ext uri="{BB962C8B-B14F-4D97-AF65-F5344CB8AC3E}">
        <p14:creationId xmlns:p14="http://schemas.microsoft.com/office/powerpoint/2010/main" val="7632542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FF15A593-CA88-461E-A612-A2BDE000C783}"/>
              </a:ext>
            </a:extLst>
          </p:cNvPr>
          <p:cNvSpPr>
            <a:spLocks noGrp="1"/>
          </p:cNvSpPr>
          <p:nvPr>
            <p:ph type="title"/>
            <p:custDataLst>
              <p:tags r:id="rId2"/>
            </p:custDataLst>
          </p:nvPr>
        </p:nvSpPr>
        <p:spPr>
          <a:xfrm>
            <a:off x="1400116" y="3132563"/>
            <a:ext cx="2658964" cy="592874"/>
          </a:xfrm>
        </p:spPr>
        <p:txBody>
          <a:bodyPr>
            <a:normAutofit/>
          </a:bodyPr>
          <a:lstStyle/>
          <a:p>
            <a:r>
              <a:rPr lang="fr-CA" sz="2500" b="1" dirty="0">
                <a:solidFill>
                  <a:schemeClr val="bg1"/>
                </a:solidFill>
              </a:rPr>
              <a:t>Santé</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645D9199-63BB-424B-9585-5732F745EFFB}"/>
              </a:ext>
            </a:extLst>
          </p:cNvPr>
          <p:cNvSpPr>
            <a:spLocks noGrp="1"/>
          </p:cNvSpPr>
          <p:nvPr>
            <p:ph idx="1"/>
            <p:custDataLst>
              <p:tags r:id="rId5"/>
            </p:custDataLst>
          </p:nvPr>
        </p:nvSpPr>
        <p:spPr>
          <a:xfrm>
            <a:off x="4733905" y="898194"/>
            <a:ext cx="6798033" cy="5321500"/>
          </a:xfrm>
        </p:spPr>
        <p:txBody>
          <a:bodyPr anchor="ctr">
            <a:normAutofit lnSpcReduction="10000"/>
          </a:bodyPr>
          <a:lstStyle/>
          <a:p>
            <a:pPr marL="0" indent="0" algn="just">
              <a:buNone/>
            </a:pP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La santé de nos populations, et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plus particulièrement celle des jeunes</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 est fragilisée par des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habitudes de vie </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et des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choix alimentaires </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préoccupants dans un contexte de forte présence et d’importante visibilité de la malbouffe (ex. : marais alimentaire), d’usage croissant de la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cigarette électronique</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 et de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sédentarité grandissante</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 Des pistes d’action sont identifiées, telles que l’amélioration de la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littératie</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 sur les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saines habitudes de vie </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et l’attribution de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ressources additionnelles aux acteurs de la santé, de la sécurité alimentaire et de l’éducation</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 Ces ressources sont nécessaires pour assurer le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maillage entre les organismes qui offrent les services et l’accompagnement </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adéquats à la population, notamment aux personnes les plus vulnérables.</a:t>
            </a:r>
          </a:p>
        </p:txBody>
      </p:sp>
    </p:spTree>
    <p:extLst>
      <p:ext uri="{BB962C8B-B14F-4D97-AF65-F5344CB8AC3E}">
        <p14:creationId xmlns:p14="http://schemas.microsoft.com/office/powerpoint/2010/main" val="32353967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FF15A593-CA88-461E-A612-A2BDE000C783}"/>
              </a:ext>
            </a:extLst>
          </p:cNvPr>
          <p:cNvSpPr>
            <a:spLocks noGrp="1"/>
          </p:cNvSpPr>
          <p:nvPr>
            <p:ph type="title"/>
            <p:custDataLst>
              <p:tags r:id="rId2"/>
            </p:custDataLst>
          </p:nvPr>
        </p:nvSpPr>
        <p:spPr>
          <a:xfrm>
            <a:off x="1259893" y="3179901"/>
            <a:ext cx="2799187" cy="592874"/>
          </a:xfrm>
        </p:spPr>
        <p:txBody>
          <a:bodyPr>
            <a:normAutofit/>
          </a:bodyPr>
          <a:lstStyle/>
          <a:p>
            <a:r>
              <a:rPr lang="fr-CA" sz="2500" b="1" dirty="0">
                <a:solidFill>
                  <a:schemeClr val="bg1"/>
                </a:solidFill>
              </a:rPr>
              <a:t>Environnement</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645D9199-63BB-424B-9585-5732F745EFFB}"/>
              </a:ext>
            </a:extLst>
          </p:cNvPr>
          <p:cNvSpPr>
            <a:spLocks noGrp="1"/>
          </p:cNvSpPr>
          <p:nvPr>
            <p:ph idx="1"/>
            <p:custDataLst>
              <p:tags r:id="rId5"/>
            </p:custDataLst>
          </p:nvPr>
        </p:nvSpPr>
        <p:spPr>
          <a:xfrm>
            <a:off x="4706578" y="589722"/>
            <a:ext cx="6798033" cy="5321500"/>
          </a:xfrm>
        </p:spPr>
        <p:txBody>
          <a:bodyPr anchor="ctr">
            <a:normAutofit/>
          </a:bodyPr>
          <a:lstStyle/>
          <a:p>
            <a:pPr marL="0" indent="0" algn="just">
              <a:buNone/>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Les impacts des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changements climatiques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sur la population et la production agricole se font de plus en plus ressentir. Un consensus se dégage autour des idées voulant que le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gaspillage alimentaire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doive être réduit, que les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transports collectifs et actifs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soient développés et que les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pratiques agricoles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tendent vers une plus grande durabilité. </a:t>
            </a:r>
          </a:p>
        </p:txBody>
      </p:sp>
    </p:spTree>
    <p:extLst>
      <p:ext uri="{BB962C8B-B14F-4D97-AF65-F5344CB8AC3E}">
        <p14:creationId xmlns:p14="http://schemas.microsoft.com/office/powerpoint/2010/main" val="5381582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FF15A593-CA88-461E-A612-A2BDE000C783}"/>
              </a:ext>
            </a:extLst>
          </p:cNvPr>
          <p:cNvSpPr>
            <a:spLocks noGrp="1"/>
          </p:cNvSpPr>
          <p:nvPr>
            <p:ph type="title"/>
            <p:custDataLst>
              <p:tags r:id="rId2"/>
            </p:custDataLst>
          </p:nvPr>
        </p:nvSpPr>
        <p:spPr>
          <a:xfrm>
            <a:off x="1259892" y="2982017"/>
            <a:ext cx="2888346" cy="909834"/>
          </a:xfrm>
        </p:spPr>
        <p:txBody>
          <a:bodyPr>
            <a:normAutofit/>
          </a:bodyPr>
          <a:lstStyle/>
          <a:p>
            <a:r>
              <a:rPr lang="fr-CA" sz="2500" b="1" dirty="0">
                <a:solidFill>
                  <a:schemeClr val="bg1"/>
                </a:solidFill>
              </a:rPr>
              <a:t>Développement économique</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645D9199-63BB-424B-9585-5732F745EFFB}"/>
              </a:ext>
            </a:extLst>
          </p:cNvPr>
          <p:cNvSpPr>
            <a:spLocks noGrp="1"/>
          </p:cNvSpPr>
          <p:nvPr>
            <p:ph idx="1"/>
            <p:custDataLst>
              <p:tags r:id="rId5"/>
            </p:custDataLst>
          </p:nvPr>
        </p:nvSpPr>
        <p:spPr>
          <a:xfrm>
            <a:off x="4706578" y="589722"/>
            <a:ext cx="6798033" cy="5321500"/>
          </a:xfrm>
        </p:spPr>
        <p:txBody>
          <a:bodyPr anchor="ctr">
            <a:normAutofit/>
          </a:bodyPr>
          <a:lstStyle/>
          <a:p>
            <a:pPr marL="0" indent="0" algn="just">
              <a:buNone/>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Le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potentiel agroalimentaire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du Centre-du-Québec représente un important levier économique pour le territoire, soutenu par plusieurs centres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de formation et de recherche</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Toutefois, le secteur agricole fait face à différents défis, notamment ceux de la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pénurie de main-d’œuvre</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et celui de la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relève</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S’ajoute le défi de la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diversification de la production alimentaire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et du développement des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circuits courts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de mise en marché. </a:t>
            </a:r>
          </a:p>
        </p:txBody>
      </p:sp>
    </p:spTree>
    <p:extLst>
      <p:ext uri="{BB962C8B-B14F-4D97-AF65-F5344CB8AC3E}">
        <p14:creationId xmlns:p14="http://schemas.microsoft.com/office/powerpoint/2010/main" val="878089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D9BD230D-0708-4782-93C2-6421485EDE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E494CC2C-3E4D-4A85-B1ED-947EF5C6043B}"/>
              </a:ext>
            </a:extLst>
          </p:cNvPr>
          <p:cNvSpPr>
            <a:spLocks noGrp="1"/>
          </p:cNvSpPr>
          <p:nvPr>
            <p:ph type="title"/>
          </p:nvPr>
        </p:nvSpPr>
        <p:spPr>
          <a:xfrm>
            <a:off x="640165" y="233282"/>
            <a:ext cx="6842986" cy="1259894"/>
          </a:xfrm>
        </p:spPr>
        <p:txBody>
          <a:bodyPr>
            <a:normAutofit fontScale="90000"/>
          </a:bodyPr>
          <a:lstStyle/>
          <a:p>
            <a:pPr>
              <a:lnSpc>
                <a:spcPct val="90000"/>
              </a:lnSpc>
            </a:pPr>
            <a:r>
              <a:rPr lang="fr-CA" sz="3100" b="1" dirty="0"/>
              <a:t>Zones de défavorisation indices 4 et 5</a:t>
            </a:r>
            <a:br>
              <a:rPr lang="fr-CA" sz="3100" b="1" dirty="0"/>
            </a:br>
            <a:r>
              <a:rPr lang="fr-CA" sz="2700" dirty="0"/>
              <a:t>MRC de L’Érable</a:t>
            </a:r>
            <a:endParaRPr lang="fr-CA" sz="3100" b="1" dirty="0"/>
          </a:p>
        </p:txBody>
      </p:sp>
      <p:sp>
        <p:nvSpPr>
          <p:cNvPr id="35" name="Rectangle 34">
            <a:extLst>
              <a:ext uri="{FF2B5EF4-FFF2-40B4-BE49-F238E27FC236}">
                <a16:creationId xmlns:a16="http://schemas.microsoft.com/office/drawing/2014/main" id="{D630D25A-547E-4D17-B65E-FA2B888931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7" name="Freeform 11">
            <a:extLst>
              <a:ext uri="{FF2B5EF4-FFF2-40B4-BE49-F238E27FC236}">
                <a16:creationId xmlns:a16="http://schemas.microsoft.com/office/drawing/2014/main" id="{F39C56FC-EE04-4CE0-8DE2-736A201E9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ZoneTexte 11">
            <a:extLst>
              <a:ext uri="{FF2B5EF4-FFF2-40B4-BE49-F238E27FC236}">
                <a16:creationId xmlns:a16="http://schemas.microsoft.com/office/drawing/2014/main" id="{CC56C56F-6206-4252-A490-2ED3C6244A0A}"/>
              </a:ext>
            </a:extLst>
          </p:cNvPr>
          <p:cNvSpPr txBox="1"/>
          <p:nvPr/>
        </p:nvSpPr>
        <p:spPr>
          <a:xfrm>
            <a:off x="478850" y="2052837"/>
            <a:ext cx="2597675" cy="28352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600" b="1" i="0" u="sng" strike="noStrike" kern="1200" cap="none" spc="0" normalizeH="0" baseline="0" noProof="0" dirty="0">
                <a:ln>
                  <a:noFill/>
                </a:ln>
                <a:solidFill>
                  <a:srgbClr val="000000"/>
                </a:solidFill>
                <a:effectLst/>
                <a:uLnTx/>
                <a:uFillTx/>
                <a:latin typeface="Bierstadt" panose="020B0004020202020204" pitchFamily="34" charset="0"/>
                <a:ea typeface="+mn-ea"/>
                <a:cs typeface="+mn-cs"/>
              </a:rPr>
              <a:t>Légende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Bierstadt"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Bierstadt"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Bierstadt"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Bierstadt"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600" b="0" i="0" u="sng" strike="noStrike" kern="1200" cap="none" spc="0" normalizeH="0" baseline="0" noProof="0" dirty="0">
                <a:ln>
                  <a:noFill/>
                </a:ln>
                <a:solidFill>
                  <a:srgbClr val="000000"/>
                </a:solidFill>
                <a:effectLst/>
                <a:uLnTx/>
                <a:uFillTx/>
                <a:latin typeface="Bierstadt" panose="020B0004020202020204" pitchFamily="34" charset="0"/>
                <a:ea typeface="+mn-ea"/>
                <a:cs typeface="+mn-cs"/>
              </a:rPr>
              <a:t>Municipalités concernées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Bierstadt" panose="020B0004020202020204" pitchFamily="34" charset="0"/>
              <a:ea typeface="+mn-ea"/>
              <a:cs typeface="+mn-cs"/>
            </a:endParaRPr>
          </a:p>
          <a:p>
            <a:pPr marL="285750" marR="0" lvl="0"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fr-CA" sz="1600" b="0" i="0" u="none" strike="noStrike" kern="1200" cap="none" spc="0" normalizeH="0" baseline="0" noProof="0" dirty="0">
                <a:ln>
                  <a:noFill/>
                </a:ln>
                <a:solidFill>
                  <a:srgbClr val="000000"/>
                </a:solidFill>
                <a:effectLst/>
                <a:uLnTx/>
                <a:uFillTx/>
                <a:latin typeface="Bierstadt" panose="020B0004020202020204" pitchFamily="34" charset="0"/>
                <a:ea typeface="Calibri" panose="020F0502020204030204" pitchFamily="34" charset="0"/>
                <a:cs typeface="Times New Roman" panose="02020603050405020304" pitchFamily="18" charset="0"/>
              </a:rPr>
              <a:t>Villeroy</a:t>
            </a:r>
          </a:p>
          <a:p>
            <a:pPr marL="285750" marR="0" lvl="0"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fr-CA" sz="1600" dirty="0">
                <a:solidFill>
                  <a:srgbClr val="000000"/>
                </a:solidFill>
                <a:latin typeface="Bierstadt" panose="020B0004020202020204" pitchFamily="34" charset="0"/>
                <a:ea typeface="Calibri" panose="020F0502020204030204" pitchFamily="34" charset="0"/>
                <a:cs typeface="Times New Roman" panose="02020603050405020304" pitchFamily="18" charset="0"/>
              </a:rPr>
              <a:t>Plessisville</a:t>
            </a:r>
            <a:endParaRPr kumimoji="0" lang="fr-CA" sz="1600" b="0" i="0" u="none" strike="noStrike" kern="1200" cap="none" spc="0" normalizeH="0" baseline="0" noProof="0" dirty="0">
              <a:ln>
                <a:noFill/>
              </a:ln>
              <a:solidFill>
                <a:srgbClr val="000000"/>
              </a:solidFill>
              <a:effectLst/>
              <a:uLnTx/>
              <a:uFillTx/>
              <a:latin typeface="Bierstadt" panose="020B00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Bierstadt"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Bierstadt" panose="020B0004020202020204" pitchFamily="34" charset="0"/>
              <a:ea typeface="+mn-ea"/>
              <a:cs typeface="+mn-cs"/>
            </a:endParaRPr>
          </a:p>
        </p:txBody>
      </p:sp>
      <p:sp>
        <p:nvSpPr>
          <p:cNvPr id="13" name="Rectangle : coins arrondis 12">
            <a:extLst>
              <a:ext uri="{FF2B5EF4-FFF2-40B4-BE49-F238E27FC236}">
                <a16:creationId xmlns:a16="http://schemas.microsoft.com/office/drawing/2014/main" id="{CDBCCD37-91D0-4AE1-9EB0-3A9B5632B9A4}"/>
              </a:ext>
            </a:extLst>
          </p:cNvPr>
          <p:cNvSpPr/>
          <p:nvPr/>
        </p:nvSpPr>
        <p:spPr>
          <a:xfrm>
            <a:off x="640165" y="2517035"/>
            <a:ext cx="632531" cy="51318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prstClr val="white"/>
                </a:solidFill>
                <a:effectLst/>
                <a:uLnTx/>
                <a:uFillTx/>
                <a:latin typeface="Bierstadt" panose="020B0004020202020204" pitchFamily="34" charset="0"/>
                <a:ea typeface="+mn-ea"/>
                <a:cs typeface="+mn-cs"/>
              </a:rPr>
              <a:t>Zone 4</a:t>
            </a:r>
          </a:p>
        </p:txBody>
      </p:sp>
      <p:sp>
        <p:nvSpPr>
          <p:cNvPr id="14" name="Rectangle : coins arrondis 13">
            <a:extLst>
              <a:ext uri="{FF2B5EF4-FFF2-40B4-BE49-F238E27FC236}">
                <a16:creationId xmlns:a16="http://schemas.microsoft.com/office/drawing/2014/main" id="{64470C22-10CF-4DF8-BE36-21D7AC9A6570}"/>
              </a:ext>
            </a:extLst>
          </p:cNvPr>
          <p:cNvSpPr/>
          <p:nvPr/>
        </p:nvSpPr>
        <p:spPr>
          <a:xfrm>
            <a:off x="1461421" y="2517035"/>
            <a:ext cx="632531" cy="5131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prstClr val="white"/>
                </a:solidFill>
                <a:effectLst/>
                <a:uLnTx/>
                <a:uFillTx/>
                <a:latin typeface="Bierstadt" panose="020B0004020202020204" pitchFamily="34" charset="0"/>
                <a:ea typeface="+mn-ea"/>
                <a:cs typeface="+mn-cs"/>
              </a:rPr>
              <a:t>Zone 5</a:t>
            </a:r>
          </a:p>
        </p:txBody>
      </p:sp>
      <p:pic>
        <p:nvPicPr>
          <p:cNvPr id="10" name="Espace réservé du contenu 8">
            <a:extLst>
              <a:ext uri="{FF2B5EF4-FFF2-40B4-BE49-F238E27FC236}">
                <a16:creationId xmlns:a16="http://schemas.microsoft.com/office/drawing/2014/main" id="{D99AACF5-DFAD-4076-862F-41779559C1B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76525" y="1833064"/>
            <a:ext cx="4367198" cy="4329791"/>
          </a:xfrm>
          <a:prstGeom prst="rect">
            <a:avLst/>
          </a:prstGeom>
        </p:spPr>
      </p:pic>
      <p:pic>
        <p:nvPicPr>
          <p:cNvPr id="11" name="Espace réservé du contenu 6">
            <a:extLst>
              <a:ext uri="{FF2B5EF4-FFF2-40B4-BE49-F238E27FC236}">
                <a16:creationId xmlns:a16="http://schemas.microsoft.com/office/drawing/2014/main" id="{5D205648-1F86-4815-B640-047A371F922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77619" y="1833064"/>
            <a:ext cx="4076123" cy="4333902"/>
          </a:xfrm>
          <a:prstGeom prst="rect">
            <a:avLst/>
          </a:prstGeom>
        </p:spPr>
      </p:pic>
    </p:spTree>
    <p:extLst>
      <p:ext uri="{BB962C8B-B14F-4D97-AF65-F5344CB8AC3E}">
        <p14:creationId xmlns:p14="http://schemas.microsoft.com/office/powerpoint/2010/main" val="30724166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200" name="Group 199">
            <a:extLst>
              <a:ext uri="{FF2B5EF4-FFF2-40B4-BE49-F238E27FC236}">
                <a16:creationId xmlns:a16="http://schemas.microsoft.com/office/drawing/2014/main" id="{013C2CBB-FBA9-4601-A756-927997BF9E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201" name="Freeform 11">
              <a:extLst>
                <a:ext uri="{FF2B5EF4-FFF2-40B4-BE49-F238E27FC236}">
                  <a16:creationId xmlns:a16="http://schemas.microsoft.com/office/drawing/2014/main" id="{471AD1B6-2D6A-41A3-AAFA-548C3C82B7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02" name="Freeform 12">
              <a:extLst>
                <a:ext uri="{FF2B5EF4-FFF2-40B4-BE49-F238E27FC236}">
                  <a16:creationId xmlns:a16="http://schemas.microsoft.com/office/drawing/2014/main" id="{008B2D67-18BC-46CD-B558-71B0C027A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03" name="Freeform 13">
              <a:extLst>
                <a:ext uri="{FF2B5EF4-FFF2-40B4-BE49-F238E27FC236}">
                  <a16:creationId xmlns:a16="http://schemas.microsoft.com/office/drawing/2014/main" id="{02349D49-844A-4732-B74F-A633E4F90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04" name="Freeform 14">
              <a:extLst>
                <a:ext uri="{FF2B5EF4-FFF2-40B4-BE49-F238E27FC236}">
                  <a16:creationId xmlns:a16="http://schemas.microsoft.com/office/drawing/2014/main" id="{C6B70679-34C8-45DA-A982-7C94DB2A8A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05" name="Freeform 15">
              <a:extLst>
                <a:ext uri="{FF2B5EF4-FFF2-40B4-BE49-F238E27FC236}">
                  <a16:creationId xmlns:a16="http://schemas.microsoft.com/office/drawing/2014/main" id="{058DE69F-ECB5-46CD-B0CD-526CB7A7D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06" name="Freeform 16">
              <a:extLst>
                <a:ext uri="{FF2B5EF4-FFF2-40B4-BE49-F238E27FC236}">
                  <a16:creationId xmlns:a16="http://schemas.microsoft.com/office/drawing/2014/main" id="{5A106322-670F-4CE5-96C6-5779E42C3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7" name="Freeform 17">
              <a:extLst>
                <a:ext uri="{FF2B5EF4-FFF2-40B4-BE49-F238E27FC236}">
                  <a16:creationId xmlns:a16="http://schemas.microsoft.com/office/drawing/2014/main" id="{841566A8-C662-4164-8DAC-4ECE012DD2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8" name="Freeform 18">
              <a:extLst>
                <a:ext uri="{FF2B5EF4-FFF2-40B4-BE49-F238E27FC236}">
                  <a16:creationId xmlns:a16="http://schemas.microsoft.com/office/drawing/2014/main" id="{8AA41139-9478-4631-83AC-CACF510E2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9" name="Freeform 19">
              <a:extLst>
                <a:ext uri="{FF2B5EF4-FFF2-40B4-BE49-F238E27FC236}">
                  <a16:creationId xmlns:a16="http://schemas.microsoft.com/office/drawing/2014/main" id="{2757AEA2-47D3-4F15-8965-CF5ACB9FBB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0" name="Freeform 20">
              <a:extLst>
                <a:ext uri="{FF2B5EF4-FFF2-40B4-BE49-F238E27FC236}">
                  <a16:creationId xmlns:a16="http://schemas.microsoft.com/office/drawing/2014/main" id="{9A724763-FC28-428A-8C6C-22C1D04F2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1" name="Freeform 21">
              <a:extLst>
                <a:ext uri="{FF2B5EF4-FFF2-40B4-BE49-F238E27FC236}">
                  <a16:creationId xmlns:a16="http://schemas.microsoft.com/office/drawing/2014/main" id="{5A6B8103-BF34-4758-A663-1060D0D05A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2" name="Freeform 22">
              <a:extLst>
                <a:ext uri="{FF2B5EF4-FFF2-40B4-BE49-F238E27FC236}">
                  <a16:creationId xmlns:a16="http://schemas.microsoft.com/office/drawing/2014/main" id="{BCE9E2B0-1FB5-4D63-ABD1-0C645BFDD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14" name="Group 213">
            <a:extLst>
              <a:ext uri="{FF2B5EF4-FFF2-40B4-BE49-F238E27FC236}">
                <a16:creationId xmlns:a16="http://schemas.microsoft.com/office/drawing/2014/main" id="{1A54B10D-23ED-48C3-B878-DB4D22D70C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215" name="Freeform 27">
              <a:extLst>
                <a:ext uri="{FF2B5EF4-FFF2-40B4-BE49-F238E27FC236}">
                  <a16:creationId xmlns:a16="http://schemas.microsoft.com/office/drawing/2014/main" id="{427FE77E-63C3-43BF-91DD-60C1C11D9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16" name="Freeform 28">
              <a:extLst>
                <a:ext uri="{FF2B5EF4-FFF2-40B4-BE49-F238E27FC236}">
                  <a16:creationId xmlns:a16="http://schemas.microsoft.com/office/drawing/2014/main" id="{904C998C-3D2D-42D6-B78F-9ABE6D4AA4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17" name="Freeform 29">
              <a:extLst>
                <a:ext uri="{FF2B5EF4-FFF2-40B4-BE49-F238E27FC236}">
                  <a16:creationId xmlns:a16="http://schemas.microsoft.com/office/drawing/2014/main" id="{23E5FB0C-0803-42A2-8F72-7BADB103F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18" name="Freeform 30">
              <a:extLst>
                <a:ext uri="{FF2B5EF4-FFF2-40B4-BE49-F238E27FC236}">
                  <a16:creationId xmlns:a16="http://schemas.microsoft.com/office/drawing/2014/main" id="{62E2BC20-5586-4EAB-B00A-9D8A4C1DC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19" name="Freeform 31">
              <a:extLst>
                <a:ext uri="{FF2B5EF4-FFF2-40B4-BE49-F238E27FC236}">
                  <a16:creationId xmlns:a16="http://schemas.microsoft.com/office/drawing/2014/main" id="{8D072118-6DC0-4325-84D1-9A091A947D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20" name="Freeform 32">
              <a:extLst>
                <a:ext uri="{FF2B5EF4-FFF2-40B4-BE49-F238E27FC236}">
                  <a16:creationId xmlns:a16="http://schemas.microsoft.com/office/drawing/2014/main" id="{B301CE86-EB1F-4CCB-A241-E55CEC25E3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21" name="Freeform 33">
              <a:extLst>
                <a:ext uri="{FF2B5EF4-FFF2-40B4-BE49-F238E27FC236}">
                  <a16:creationId xmlns:a16="http://schemas.microsoft.com/office/drawing/2014/main" id="{BC6F83ED-79B1-4B8A-859B-688CBBD362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22" name="Freeform 34">
              <a:extLst>
                <a:ext uri="{FF2B5EF4-FFF2-40B4-BE49-F238E27FC236}">
                  <a16:creationId xmlns:a16="http://schemas.microsoft.com/office/drawing/2014/main" id="{25AF9289-F5D5-458E-9690-F41146DE0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223" name="Freeform 35">
              <a:extLst>
                <a:ext uri="{FF2B5EF4-FFF2-40B4-BE49-F238E27FC236}">
                  <a16:creationId xmlns:a16="http://schemas.microsoft.com/office/drawing/2014/main" id="{A36A93EA-AE44-4149-90F1-741509CC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24" name="Freeform 36">
              <a:extLst>
                <a:ext uri="{FF2B5EF4-FFF2-40B4-BE49-F238E27FC236}">
                  <a16:creationId xmlns:a16="http://schemas.microsoft.com/office/drawing/2014/main" id="{99944D26-7135-409D-9254-8A82B14BD3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25" name="Freeform 37">
              <a:extLst>
                <a:ext uri="{FF2B5EF4-FFF2-40B4-BE49-F238E27FC236}">
                  <a16:creationId xmlns:a16="http://schemas.microsoft.com/office/drawing/2014/main" id="{98086B18-EF68-4DCB-94D7-3E3928D40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6" name="Freeform 38">
              <a:extLst>
                <a:ext uri="{FF2B5EF4-FFF2-40B4-BE49-F238E27FC236}">
                  <a16:creationId xmlns:a16="http://schemas.microsoft.com/office/drawing/2014/main" id="{B8EF7AB5-060E-4C7D-BB79-E2A671C52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28" name="Rectangle 227">
            <a:extLst>
              <a:ext uri="{FF2B5EF4-FFF2-40B4-BE49-F238E27FC236}">
                <a16:creationId xmlns:a16="http://schemas.microsoft.com/office/drawing/2014/main" id="{72EA7E7A-2786-4974-974E-596DF2412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30" name="Freeform 6">
            <a:extLst>
              <a:ext uri="{FF2B5EF4-FFF2-40B4-BE49-F238E27FC236}">
                <a16:creationId xmlns:a16="http://schemas.microsoft.com/office/drawing/2014/main" id="{1C84F1F1-4602-447E-9A65-91C7D6D2E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232" name="Rectangle 231">
            <a:extLst>
              <a:ext uri="{FF2B5EF4-FFF2-40B4-BE49-F238E27FC236}">
                <a16:creationId xmlns:a16="http://schemas.microsoft.com/office/drawing/2014/main" id="{F2EA518E-6C90-4FB8-9D88-C59B74989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A45CF06D-837F-4E3D-B535-9C40CB52EC6E}"/>
              </a:ext>
            </a:extLst>
          </p:cNvPr>
          <p:cNvSpPr>
            <a:spLocks noGrp="1"/>
          </p:cNvSpPr>
          <p:nvPr>
            <p:ph type="title"/>
            <p:custDataLst>
              <p:tags r:id="rId1"/>
            </p:custDataLst>
          </p:nvPr>
        </p:nvSpPr>
        <p:spPr>
          <a:xfrm>
            <a:off x="1742873" y="782782"/>
            <a:ext cx="9008254" cy="3410475"/>
          </a:xfrm>
        </p:spPr>
        <p:txBody>
          <a:bodyPr vert="horz" lIns="91440" tIns="45720" rIns="91440" bIns="45720" rtlCol="0" anchor="ctr">
            <a:normAutofit/>
          </a:bodyPr>
          <a:lstStyle/>
          <a:p>
            <a:r>
              <a:rPr lang="en-US" sz="6000"/>
              <a:t>Composantes de l’approche d’intervention</a:t>
            </a:r>
          </a:p>
        </p:txBody>
      </p:sp>
      <p:sp>
        <p:nvSpPr>
          <p:cNvPr id="234" name="Rectangle 233">
            <a:extLst>
              <a:ext uri="{FF2B5EF4-FFF2-40B4-BE49-F238E27FC236}">
                <a16:creationId xmlns:a16="http://schemas.microsoft.com/office/drawing/2014/main" id="{51AFC3C9-5F6F-4B0C-B9BC-4538C1E6F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0424"/>
            <a:ext cx="12192000" cy="23075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6" name="Freeform 11">
            <a:extLst>
              <a:ext uri="{FF2B5EF4-FFF2-40B4-BE49-F238E27FC236}">
                <a16:creationId xmlns:a16="http://schemas.microsoft.com/office/drawing/2014/main" id="{BA844245-4805-4DD5-AF47-842A0B27FA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5019122"/>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extLst>
      <p:ext uri="{BB962C8B-B14F-4D97-AF65-F5344CB8AC3E}">
        <p14:creationId xmlns:p14="http://schemas.microsoft.com/office/powerpoint/2010/main" val="34966963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3D0EEEA5-222A-4F44-A6DC-F959DC3F3C59}"/>
              </a:ext>
            </a:extLst>
          </p:cNvPr>
          <p:cNvSpPr>
            <a:spLocks noGrp="1"/>
          </p:cNvSpPr>
          <p:nvPr>
            <p:ph type="title"/>
            <p:custDataLst>
              <p:tags r:id="rId2"/>
            </p:custDataLst>
          </p:nvPr>
        </p:nvSpPr>
        <p:spPr>
          <a:xfrm>
            <a:off x="1351531" y="2797178"/>
            <a:ext cx="2454052" cy="1263643"/>
          </a:xfrm>
        </p:spPr>
        <p:txBody>
          <a:bodyPr>
            <a:normAutofit/>
          </a:bodyPr>
          <a:lstStyle/>
          <a:p>
            <a:r>
              <a:rPr lang="fr-CA" sz="2500" b="1" dirty="0">
                <a:solidFill>
                  <a:schemeClr val="bg1"/>
                </a:solidFill>
              </a:rPr>
              <a:t>Composantes de l’approche d’intervention</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5" name="Espace réservé du contenu 2">
            <a:extLst>
              <a:ext uri="{FF2B5EF4-FFF2-40B4-BE49-F238E27FC236}">
                <a16:creationId xmlns:a16="http://schemas.microsoft.com/office/drawing/2014/main" id="{EFC680D2-966D-41BD-AE61-E62A1A35B950}"/>
              </a:ext>
            </a:extLst>
          </p:cNvPr>
          <p:cNvSpPr>
            <a:spLocks noGrp="1"/>
          </p:cNvSpPr>
          <p:nvPr>
            <p:ph idx="1"/>
            <p:custDataLst>
              <p:tags r:id="rId5"/>
            </p:custDataLst>
          </p:nvPr>
        </p:nvSpPr>
        <p:spPr>
          <a:xfrm>
            <a:off x="4706578" y="589721"/>
            <a:ext cx="6798033" cy="6053449"/>
          </a:xfrm>
        </p:spPr>
        <p:txBody>
          <a:bodyPr anchor="ctr">
            <a:normAutofit/>
          </a:bodyPr>
          <a:lstStyle/>
          <a:p>
            <a:pPr marL="342900" lvl="0" indent="-342900">
              <a:spcAft>
                <a:spcPts val="800"/>
              </a:spcAft>
              <a:buFont typeface="+mj-lt"/>
              <a:buAutoNum type="arabicPeriod"/>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Maintenir une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vision globale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du système alimentaire durable (SAD) dans les démarches visant la sécurité alimentaire pour tous. Cela implique la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participation</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des différents acteurs du SAD, la consultation des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populations touchées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(vulnérables, immigrantes, jeunes et autres) et un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arrimage</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entre les territoires et les secteurs d’activités. </a:t>
            </a:r>
          </a:p>
          <a:p>
            <a:pPr marL="342900" lvl="0" indent="-342900">
              <a:spcAft>
                <a:spcPts val="800"/>
              </a:spcAft>
              <a:buFont typeface="+mj-lt"/>
              <a:buAutoNum type="arabicPeriod"/>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Travailler sur les actions ayant un impact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structurel</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sur la sécurité alimentaire, tout en s’assurant que nos populations aient accès à des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services</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leur permettant de lutter contre l’insécurité alimentaire (travailler sur le court et le long terme en même temps).</a:t>
            </a:r>
          </a:p>
        </p:txBody>
      </p:sp>
    </p:spTree>
    <p:extLst>
      <p:ext uri="{BB962C8B-B14F-4D97-AF65-F5344CB8AC3E}">
        <p14:creationId xmlns:p14="http://schemas.microsoft.com/office/powerpoint/2010/main" val="2038330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3D0EEEA5-222A-4F44-A6DC-F959DC3F3C59}"/>
              </a:ext>
            </a:extLst>
          </p:cNvPr>
          <p:cNvSpPr>
            <a:spLocks noGrp="1"/>
          </p:cNvSpPr>
          <p:nvPr>
            <p:ph type="title"/>
            <p:custDataLst>
              <p:tags r:id="rId2"/>
            </p:custDataLst>
          </p:nvPr>
        </p:nvSpPr>
        <p:spPr>
          <a:xfrm>
            <a:off x="1351531" y="2774632"/>
            <a:ext cx="2454052" cy="1324603"/>
          </a:xfrm>
        </p:spPr>
        <p:txBody>
          <a:bodyPr>
            <a:normAutofit/>
          </a:bodyPr>
          <a:lstStyle/>
          <a:p>
            <a:r>
              <a:rPr lang="fr-CA" sz="2500" b="1" dirty="0">
                <a:solidFill>
                  <a:schemeClr val="bg1"/>
                </a:solidFill>
              </a:rPr>
              <a:t>Composantes de l’approche d’intervention</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5" name="Espace réservé du contenu 2">
            <a:extLst>
              <a:ext uri="{FF2B5EF4-FFF2-40B4-BE49-F238E27FC236}">
                <a16:creationId xmlns:a16="http://schemas.microsoft.com/office/drawing/2014/main" id="{EFC680D2-966D-41BD-AE61-E62A1A35B950}"/>
              </a:ext>
            </a:extLst>
          </p:cNvPr>
          <p:cNvSpPr>
            <a:spLocks noGrp="1"/>
          </p:cNvSpPr>
          <p:nvPr>
            <p:ph idx="1"/>
            <p:custDataLst>
              <p:tags r:id="rId5"/>
            </p:custDataLst>
          </p:nvPr>
        </p:nvSpPr>
        <p:spPr>
          <a:xfrm>
            <a:off x="4706578" y="589721"/>
            <a:ext cx="6798033" cy="6053449"/>
          </a:xfrm>
        </p:spPr>
        <p:txBody>
          <a:bodyPr anchor="ctr">
            <a:normAutofit/>
          </a:bodyPr>
          <a:lstStyle/>
          <a:p>
            <a:pPr marL="457200" lvl="0" indent="-457200">
              <a:spcAft>
                <a:spcPts val="800"/>
              </a:spcAft>
              <a:buFont typeface="+mj-lt"/>
              <a:buAutoNum type="arabicPeriod" startAt="3"/>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Réinventer l’économie alimentaire autour de l</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’autonomie des territoires</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tout en réduisant notre dépendance à la mondialisation pour une plus grande justice sociale, économique et environnementale. </a:t>
            </a:r>
          </a:p>
          <a:p>
            <a:pPr marL="457200" lvl="0" indent="-457200">
              <a:spcAft>
                <a:spcPts val="800"/>
              </a:spcAft>
              <a:buFont typeface="+mj-lt"/>
              <a:buAutoNum type="arabicPeriod" startAt="3"/>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Réduire les inégalités sociales en favorisant une démarche d’intervention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d’universalisme proportionné</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317268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57" name="Group 156">
            <a:extLst>
              <a:ext uri="{FF2B5EF4-FFF2-40B4-BE49-F238E27FC236}">
                <a16:creationId xmlns:a16="http://schemas.microsoft.com/office/drawing/2014/main" id="{013C2CBB-FBA9-4601-A756-927997BF9E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58" name="Freeform 11">
              <a:extLst>
                <a:ext uri="{FF2B5EF4-FFF2-40B4-BE49-F238E27FC236}">
                  <a16:creationId xmlns:a16="http://schemas.microsoft.com/office/drawing/2014/main" id="{471AD1B6-2D6A-41A3-AAFA-548C3C82B7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9" name="Freeform 12">
              <a:extLst>
                <a:ext uri="{FF2B5EF4-FFF2-40B4-BE49-F238E27FC236}">
                  <a16:creationId xmlns:a16="http://schemas.microsoft.com/office/drawing/2014/main" id="{008B2D67-18BC-46CD-B558-71B0C027A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0" name="Freeform 13">
              <a:extLst>
                <a:ext uri="{FF2B5EF4-FFF2-40B4-BE49-F238E27FC236}">
                  <a16:creationId xmlns:a16="http://schemas.microsoft.com/office/drawing/2014/main" id="{02349D49-844A-4732-B74F-A633E4F90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1" name="Freeform 14">
              <a:extLst>
                <a:ext uri="{FF2B5EF4-FFF2-40B4-BE49-F238E27FC236}">
                  <a16:creationId xmlns:a16="http://schemas.microsoft.com/office/drawing/2014/main" id="{C6B70679-34C8-45DA-A982-7C94DB2A8A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2" name="Freeform 15">
              <a:extLst>
                <a:ext uri="{FF2B5EF4-FFF2-40B4-BE49-F238E27FC236}">
                  <a16:creationId xmlns:a16="http://schemas.microsoft.com/office/drawing/2014/main" id="{058DE69F-ECB5-46CD-B0CD-526CB7A7D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3" name="Freeform 16">
              <a:extLst>
                <a:ext uri="{FF2B5EF4-FFF2-40B4-BE49-F238E27FC236}">
                  <a16:creationId xmlns:a16="http://schemas.microsoft.com/office/drawing/2014/main" id="{5A106322-670F-4CE5-96C6-5779E42C3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4" name="Freeform 17">
              <a:extLst>
                <a:ext uri="{FF2B5EF4-FFF2-40B4-BE49-F238E27FC236}">
                  <a16:creationId xmlns:a16="http://schemas.microsoft.com/office/drawing/2014/main" id="{841566A8-C662-4164-8DAC-4ECE012DD2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5" name="Freeform 18">
              <a:extLst>
                <a:ext uri="{FF2B5EF4-FFF2-40B4-BE49-F238E27FC236}">
                  <a16:creationId xmlns:a16="http://schemas.microsoft.com/office/drawing/2014/main" id="{8AA41139-9478-4631-83AC-CACF510E2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66" name="Freeform 19">
              <a:extLst>
                <a:ext uri="{FF2B5EF4-FFF2-40B4-BE49-F238E27FC236}">
                  <a16:creationId xmlns:a16="http://schemas.microsoft.com/office/drawing/2014/main" id="{2757AEA2-47D3-4F15-8965-CF5ACB9FBB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67" name="Freeform 20">
              <a:extLst>
                <a:ext uri="{FF2B5EF4-FFF2-40B4-BE49-F238E27FC236}">
                  <a16:creationId xmlns:a16="http://schemas.microsoft.com/office/drawing/2014/main" id="{9A724763-FC28-428A-8C6C-22C1D04F2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68" name="Freeform 21">
              <a:extLst>
                <a:ext uri="{FF2B5EF4-FFF2-40B4-BE49-F238E27FC236}">
                  <a16:creationId xmlns:a16="http://schemas.microsoft.com/office/drawing/2014/main" id="{5A6B8103-BF34-4758-A663-1060D0D05A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69" name="Freeform 22">
              <a:extLst>
                <a:ext uri="{FF2B5EF4-FFF2-40B4-BE49-F238E27FC236}">
                  <a16:creationId xmlns:a16="http://schemas.microsoft.com/office/drawing/2014/main" id="{BCE9E2B0-1FB5-4D63-ABD1-0C645BFDD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71" name="Group 170">
            <a:extLst>
              <a:ext uri="{FF2B5EF4-FFF2-40B4-BE49-F238E27FC236}">
                <a16:creationId xmlns:a16="http://schemas.microsoft.com/office/drawing/2014/main" id="{1A54B10D-23ED-48C3-B878-DB4D22D70C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72" name="Freeform 27">
              <a:extLst>
                <a:ext uri="{FF2B5EF4-FFF2-40B4-BE49-F238E27FC236}">
                  <a16:creationId xmlns:a16="http://schemas.microsoft.com/office/drawing/2014/main" id="{427FE77E-63C3-43BF-91DD-60C1C11D9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73" name="Freeform 28">
              <a:extLst>
                <a:ext uri="{FF2B5EF4-FFF2-40B4-BE49-F238E27FC236}">
                  <a16:creationId xmlns:a16="http://schemas.microsoft.com/office/drawing/2014/main" id="{904C998C-3D2D-42D6-B78F-9ABE6D4AA4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74" name="Freeform 29">
              <a:extLst>
                <a:ext uri="{FF2B5EF4-FFF2-40B4-BE49-F238E27FC236}">
                  <a16:creationId xmlns:a16="http://schemas.microsoft.com/office/drawing/2014/main" id="{23E5FB0C-0803-42A2-8F72-7BADB103F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75" name="Freeform 30">
              <a:extLst>
                <a:ext uri="{FF2B5EF4-FFF2-40B4-BE49-F238E27FC236}">
                  <a16:creationId xmlns:a16="http://schemas.microsoft.com/office/drawing/2014/main" id="{62E2BC20-5586-4EAB-B00A-9D8A4C1DC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76" name="Freeform 31">
              <a:extLst>
                <a:ext uri="{FF2B5EF4-FFF2-40B4-BE49-F238E27FC236}">
                  <a16:creationId xmlns:a16="http://schemas.microsoft.com/office/drawing/2014/main" id="{8D072118-6DC0-4325-84D1-9A091A947D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77" name="Freeform 32">
              <a:extLst>
                <a:ext uri="{FF2B5EF4-FFF2-40B4-BE49-F238E27FC236}">
                  <a16:creationId xmlns:a16="http://schemas.microsoft.com/office/drawing/2014/main" id="{B301CE86-EB1F-4CCB-A241-E55CEC25E3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8" name="Freeform 33">
              <a:extLst>
                <a:ext uri="{FF2B5EF4-FFF2-40B4-BE49-F238E27FC236}">
                  <a16:creationId xmlns:a16="http://schemas.microsoft.com/office/drawing/2014/main" id="{BC6F83ED-79B1-4B8A-859B-688CBBD362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79" name="Freeform 34">
              <a:extLst>
                <a:ext uri="{FF2B5EF4-FFF2-40B4-BE49-F238E27FC236}">
                  <a16:creationId xmlns:a16="http://schemas.microsoft.com/office/drawing/2014/main" id="{25AF9289-F5D5-458E-9690-F41146DE0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80" name="Freeform 35">
              <a:extLst>
                <a:ext uri="{FF2B5EF4-FFF2-40B4-BE49-F238E27FC236}">
                  <a16:creationId xmlns:a16="http://schemas.microsoft.com/office/drawing/2014/main" id="{A36A93EA-AE44-4149-90F1-741509CC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81" name="Freeform 36">
              <a:extLst>
                <a:ext uri="{FF2B5EF4-FFF2-40B4-BE49-F238E27FC236}">
                  <a16:creationId xmlns:a16="http://schemas.microsoft.com/office/drawing/2014/main" id="{99944D26-7135-409D-9254-8A82B14BD3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82" name="Freeform 37">
              <a:extLst>
                <a:ext uri="{FF2B5EF4-FFF2-40B4-BE49-F238E27FC236}">
                  <a16:creationId xmlns:a16="http://schemas.microsoft.com/office/drawing/2014/main" id="{98086B18-EF68-4DCB-94D7-3E3928D40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83" name="Freeform 38">
              <a:extLst>
                <a:ext uri="{FF2B5EF4-FFF2-40B4-BE49-F238E27FC236}">
                  <a16:creationId xmlns:a16="http://schemas.microsoft.com/office/drawing/2014/main" id="{B8EF7AB5-060E-4C7D-BB79-E2A671C52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85" name="Rectangle 184">
            <a:extLst>
              <a:ext uri="{FF2B5EF4-FFF2-40B4-BE49-F238E27FC236}">
                <a16:creationId xmlns:a16="http://schemas.microsoft.com/office/drawing/2014/main" id="{72EA7E7A-2786-4974-974E-596DF2412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87" name="Freeform 6">
            <a:extLst>
              <a:ext uri="{FF2B5EF4-FFF2-40B4-BE49-F238E27FC236}">
                <a16:creationId xmlns:a16="http://schemas.microsoft.com/office/drawing/2014/main" id="{1C84F1F1-4602-447E-9A65-91C7D6D2E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89" name="Rectangle 188">
            <a:extLst>
              <a:ext uri="{FF2B5EF4-FFF2-40B4-BE49-F238E27FC236}">
                <a16:creationId xmlns:a16="http://schemas.microsoft.com/office/drawing/2014/main" id="{F2EA518E-6C90-4FB8-9D88-C59B74989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A45CF06D-837F-4E3D-B535-9C40CB52EC6E}"/>
              </a:ext>
            </a:extLst>
          </p:cNvPr>
          <p:cNvSpPr>
            <a:spLocks noGrp="1"/>
          </p:cNvSpPr>
          <p:nvPr>
            <p:ph type="title"/>
            <p:custDataLst>
              <p:tags r:id="rId1"/>
            </p:custDataLst>
          </p:nvPr>
        </p:nvSpPr>
        <p:spPr>
          <a:xfrm>
            <a:off x="1742873" y="782782"/>
            <a:ext cx="9008254" cy="3410475"/>
          </a:xfrm>
        </p:spPr>
        <p:txBody>
          <a:bodyPr vert="horz" lIns="91440" tIns="45720" rIns="91440" bIns="45720" rtlCol="0" anchor="ctr">
            <a:normAutofit/>
          </a:bodyPr>
          <a:lstStyle/>
          <a:p>
            <a:r>
              <a:rPr lang="en-US" sz="6000"/>
              <a:t>Enjeux stratégiques</a:t>
            </a:r>
          </a:p>
        </p:txBody>
      </p:sp>
      <p:sp>
        <p:nvSpPr>
          <p:cNvPr id="191" name="Rectangle 190">
            <a:extLst>
              <a:ext uri="{FF2B5EF4-FFF2-40B4-BE49-F238E27FC236}">
                <a16:creationId xmlns:a16="http://schemas.microsoft.com/office/drawing/2014/main" id="{51AFC3C9-5F6F-4B0C-B9BC-4538C1E6F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0424"/>
            <a:ext cx="12192000" cy="23075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93" name="Freeform 11">
            <a:extLst>
              <a:ext uri="{FF2B5EF4-FFF2-40B4-BE49-F238E27FC236}">
                <a16:creationId xmlns:a16="http://schemas.microsoft.com/office/drawing/2014/main" id="{BA844245-4805-4DD5-AF47-842A0B27FA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5019122"/>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extLst>
      <p:ext uri="{BB962C8B-B14F-4D97-AF65-F5344CB8AC3E}">
        <p14:creationId xmlns:p14="http://schemas.microsoft.com/office/powerpoint/2010/main" val="11577110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0864D5A0-9C99-495D-A8FD-CAEF747700FA}"/>
              </a:ext>
            </a:extLst>
          </p:cNvPr>
          <p:cNvSpPr>
            <a:spLocks noGrp="1"/>
          </p:cNvSpPr>
          <p:nvPr>
            <p:ph type="title"/>
            <p:custDataLst>
              <p:tags r:id="rId2"/>
            </p:custDataLst>
          </p:nvPr>
        </p:nvSpPr>
        <p:spPr>
          <a:xfrm>
            <a:off x="1351531" y="2914840"/>
            <a:ext cx="2454052" cy="1044187"/>
          </a:xfrm>
        </p:spPr>
        <p:txBody>
          <a:bodyPr>
            <a:normAutofit/>
          </a:bodyPr>
          <a:lstStyle/>
          <a:p>
            <a:r>
              <a:rPr lang="fr-CA" sz="2500" b="1" dirty="0">
                <a:solidFill>
                  <a:schemeClr val="bg1"/>
                </a:solidFill>
              </a:rPr>
              <a:t>Enjeux stratégiques</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C1592AA3-7245-4056-ABDE-7CBE5A52E970}"/>
              </a:ext>
            </a:extLst>
          </p:cNvPr>
          <p:cNvSpPr>
            <a:spLocks noGrp="1"/>
          </p:cNvSpPr>
          <p:nvPr>
            <p:ph idx="1"/>
            <p:custDataLst>
              <p:tags r:id="rId5"/>
            </p:custDataLst>
          </p:nvPr>
        </p:nvSpPr>
        <p:spPr>
          <a:xfrm>
            <a:off x="4706578" y="589722"/>
            <a:ext cx="6798033" cy="5869444"/>
          </a:xfrm>
        </p:spPr>
        <p:txBody>
          <a:bodyPr anchor="ctr">
            <a:noAutofit/>
          </a:bodyPr>
          <a:lstStyle/>
          <a:p>
            <a:pPr marL="342900" lvl="0" indent="-342900">
              <a:spcAft>
                <a:spcPts val="800"/>
              </a:spcAft>
              <a:buFont typeface="+mj-lt"/>
              <a:buAutoNum type="arabicPeriod"/>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Outils, leviers et ressources (financières, humaines et infrastructures) pour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valoriser les surplus alimentaires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(réduire le gaspillage) provenant de l’industrie de la transformation alimentaire, des restaurants, des épiceries, des ménages, de la production agricole, etc.;</a:t>
            </a:r>
          </a:p>
          <a:p>
            <a:pPr marL="342900" lvl="0" indent="-342900">
              <a:spcAft>
                <a:spcPts val="800"/>
              </a:spcAft>
              <a:buFont typeface="+mj-lt"/>
              <a:buAutoNum type="arabicPeriod"/>
            </a:pP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Santé globale et durable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préoccupante des jeunes centricois : environnements favorables, sensibilisation et éducation aux saines habitudes de vie (sucre, malbouffe, activité physique, cigarette électronique, boisson énergisante, temps d’écran, sommeil, etc.);</a:t>
            </a:r>
          </a:p>
        </p:txBody>
      </p:sp>
    </p:spTree>
    <p:extLst>
      <p:ext uri="{BB962C8B-B14F-4D97-AF65-F5344CB8AC3E}">
        <p14:creationId xmlns:p14="http://schemas.microsoft.com/office/powerpoint/2010/main" val="10118747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0864D5A0-9C99-495D-A8FD-CAEF747700FA}"/>
              </a:ext>
            </a:extLst>
          </p:cNvPr>
          <p:cNvSpPr>
            <a:spLocks noGrp="1"/>
          </p:cNvSpPr>
          <p:nvPr>
            <p:ph type="title"/>
            <p:custDataLst>
              <p:tags r:id="rId2"/>
            </p:custDataLst>
          </p:nvPr>
        </p:nvSpPr>
        <p:spPr>
          <a:xfrm>
            <a:off x="1351531" y="2881878"/>
            <a:ext cx="2454052" cy="3029344"/>
          </a:xfrm>
        </p:spPr>
        <p:txBody>
          <a:bodyPr>
            <a:normAutofit/>
          </a:bodyPr>
          <a:lstStyle/>
          <a:p>
            <a:r>
              <a:rPr lang="fr-CA" sz="2500" b="1" dirty="0">
                <a:solidFill>
                  <a:schemeClr val="bg1"/>
                </a:solidFill>
              </a:rPr>
              <a:t>Enjeux stratégiques</a:t>
            </a:r>
            <a:br>
              <a:rPr lang="fr-CA" sz="3000" dirty="0">
                <a:solidFill>
                  <a:schemeClr val="bg1"/>
                </a:solidFill>
              </a:rPr>
            </a:br>
            <a:r>
              <a:rPr lang="fr-CA" sz="2400" dirty="0">
                <a:solidFill>
                  <a:schemeClr val="bg1"/>
                </a:solidFill>
              </a:rPr>
              <a:t>(suite)</a:t>
            </a:r>
            <a:endParaRPr lang="fr-CA" sz="3000" dirty="0">
              <a:solidFill>
                <a:schemeClr val="bg1"/>
              </a:solidFill>
            </a:endParaRP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C1592AA3-7245-4056-ABDE-7CBE5A52E970}"/>
              </a:ext>
            </a:extLst>
          </p:cNvPr>
          <p:cNvSpPr>
            <a:spLocks noGrp="1"/>
          </p:cNvSpPr>
          <p:nvPr>
            <p:ph idx="1"/>
            <p:custDataLst>
              <p:tags r:id="rId5"/>
            </p:custDataLst>
          </p:nvPr>
        </p:nvSpPr>
        <p:spPr>
          <a:xfrm>
            <a:off x="4706578" y="589722"/>
            <a:ext cx="6798033" cy="5321500"/>
          </a:xfrm>
        </p:spPr>
        <p:txBody>
          <a:bodyPr anchor="ctr">
            <a:noAutofit/>
          </a:bodyPr>
          <a:lstStyle/>
          <a:p>
            <a:pPr marL="457200" lvl="0" indent="-457200">
              <a:spcAft>
                <a:spcPts val="800"/>
              </a:spcAft>
              <a:buFont typeface="+mj-lt"/>
              <a:buAutoNum type="arabicPeriod" startAt="3"/>
            </a:pP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Espace réglementaire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à exploiter par les municipalités et les MRC (ex. : plan d’urbanisme, schéma d’aménagement et de développement) pour favoriser un environnement sain (ex. : interdiction de malbouffe autour des écoles);</a:t>
            </a:r>
          </a:p>
          <a:p>
            <a:pPr marL="457200" lvl="0" indent="-457200">
              <a:spcAft>
                <a:spcPts val="800"/>
              </a:spcAft>
              <a:buFont typeface="+mj-lt"/>
              <a:buAutoNum type="arabicPeriod" startAt="3"/>
            </a:pP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Littératie</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en alimentation et en santé chez les populations vulnérables et les jeunes;</a:t>
            </a:r>
          </a:p>
        </p:txBody>
      </p:sp>
    </p:spTree>
    <p:extLst>
      <p:ext uri="{BB962C8B-B14F-4D97-AF65-F5344CB8AC3E}">
        <p14:creationId xmlns:p14="http://schemas.microsoft.com/office/powerpoint/2010/main" val="24441619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0864D5A0-9C99-495D-A8FD-CAEF747700FA}"/>
              </a:ext>
            </a:extLst>
          </p:cNvPr>
          <p:cNvSpPr>
            <a:spLocks noGrp="1"/>
          </p:cNvSpPr>
          <p:nvPr>
            <p:ph type="title"/>
            <p:custDataLst>
              <p:tags r:id="rId2"/>
            </p:custDataLst>
          </p:nvPr>
        </p:nvSpPr>
        <p:spPr>
          <a:xfrm>
            <a:off x="1351531" y="2909745"/>
            <a:ext cx="2454052" cy="1568443"/>
          </a:xfrm>
        </p:spPr>
        <p:txBody>
          <a:bodyPr>
            <a:normAutofit/>
          </a:bodyPr>
          <a:lstStyle/>
          <a:p>
            <a:r>
              <a:rPr lang="fr-CA" sz="2500" b="1" dirty="0">
                <a:solidFill>
                  <a:schemeClr val="bg1"/>
                </a:solidFill>
              </a:rPr>
              <a:t>Enjeux stratégiques </a:t>
            </a:r>
            <a:r>
              <a:rPr lang="fr-CA" sz="2400" dirty="0">
                <a:solidFill>
                  <a:schemeClr val="bg1"/>
                </a:solidFill>
              </a:rPr>
              <a:t>(suite)</a:t>
            </a:r>
            <a:endParaRPr lang="fr-CA" sz="3000" dirty="0">
              <a:solidFill>
                <a:schemeClr val="bg1"/>
              </a:solidFill>
            </a:endParaRP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C1592AA3-7245-4056-ABDE-7CBE5A52E970}"/>
              </a:ext>
            </a:extLst>
          </p:cNvPr>
          <p:cNvSpPr>
            <a:spLocks noGrp="1"/>
          </p:cNvSpPr>
          <p:nvPr>
            <p:ph idx="1"/>
            <p:custDataLst>
              <p:tags r:id="rId5"/>
            </p:custDataLst>
          </p:nvPr>
        </p:nvSpPr>
        <p:spPr>
          <a:xfrm>
            <a:off x="4651494" y="808936"/>
            <a:ext cx="6798033" cy="5650229"/>
          </a:xfrm>
        </p:spPr>
        <p:txBody>
          <a:bodyPr anchor="ctr">
            <a:normAutofit/>
          </a:bodyPr>
          <a:lstStyle/>
          <a:p>
            <a:pPr marL="342000" lvl="0" indent="-342000">
              <a:spcAft>
                <a:spcPts val="800"/>
              </a:spcAft>
              <a:buNone/>
            </a:pPr>
            <a:r>
              <a:rPr lang="fr-CA" sz="2400" dirty="0">
                <a:solidFill>
                  <a:schemeClr val="accent1"/>
                </a:solidFill>
                <a:latin typeface="Bierstadt" panose="020B0004020202020204" pitchFamily="34" charset="0"/>
                <a:ea typeface="Times New Roman" panose="02020603050405020304" pitchFamily="18" charset="0"/>
                <a:cs typeface="Times New Roman" panose="02020603050405020304" pitchFamily="18" charset="0"/>
              </a:rPr>
              <a:t>5.</a:t>
            </a:r>
            <a:r>
              <a:rPr lang="fr-CA" sz="2400" dirty="0">
                <a:solidFill>
                  <a:schemeClr val="accent1"/>
                </a:solidFill>
                <a:effectLst/>
                <a:latin typeface="Bierstadt" panose="020B0004020202020204" pitchFamily="34" charset="0"/>
                <a:ea typeface="Times New Roman" panose="02020603050405020304" pitchFamily="18" charset="0"/>
                <a:cs typeface="Times New Roman" panose="02020603050405020304" pitchFamily="18" charset="0"/>
              </a:rPr>
              <a:t>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Ressources suffisantes pour offrir des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services intégrés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(ex. : aide alimentaire, logement, éducation) axés sur les personnes les plus vulnérables;</a:t>
            </a:r>
          </a:p>
          <a:p>
            <a:pPr marL="342000" lvl="0" indent="-342000">
              <a:spcAft>
                <a:spcPts val="800"/>
              </a:spcAft>
              <a:buNone/>
            </a:pPr>
            <a:r>
              <a:rPr lang="fr-CA" sz="2400" dirty="0">
                <a:solidFill>
                  <a:schemeClr val="accent1"/>
                </a:solidFill>
                <a:effectLst/>
                <a:latin typeface="Bierstadt" panose="020B0004020202020204" pitchFamily="34" charset="0"/>
                <a:ea typeface="Times New Roman" panose="02020603050405020304" pitchFamily="18" charset="0"/>
                <a:cs typeface="Times New Roman" panose="02020603050405020304" pitchFamily="18" charset="0"/>
              </a:rPr>
              <a:t>6.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Accès aux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services essentiels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(de proximité) pour les personnes vulnérables dans les zones rurales :</a:t>
            </a:r>
          </a:p>
          <a:p>
            <a:pPr marL="742050" lvl="2" indent="-342000">
              <a:spcAft>
                <a:spcPts val="800"/>
              </a:spcAft>
              <a:buFont typeface="+mj-lt"/>
              <a:buAutoNum type="alphaLcPeriod"/>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Des services essentiels qui vont vers les personnes,</a:t>
            </a:r>
          </a:p>
          <a:p>
            <a:pPr marL="742050" lvl="2" indent="-342000">
              <a:spcAft>
                <a:spcPts val="800"/>
              </a:spcAft>
              <a:buFont typeface="+mj-lt"/>
              <a:buAutoNum type="alphaLcPeriod"/>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Accès à du transport pour que les personnes puissent se rendre vers les services essentiels;</a:t>
            </a:r>
          </a:p>
        </p:txBody>
      </p:sp>
    </p:spTree>
    <p:extLst>
      <p:ext uri="{BB962C8B-B14F-4D97-AF65-F5344CB8AC3E}">
        <p14:creationId xmlns:p14="http://schemas.microsoft.com/office/powerpoint/2010/main" val="17674219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0864D5A0-9C99-495D-A8FD-CAEF747700FA}"/>
              </a:ext>
            </a:extLst>
          </p:cNvPr>
          <p:cNvSpPr>
            <a:spLocks noGrp="1"/>
          </p:cNvSpPr>
          <p:nvPr>
            <p:ph type="title"/>
            <p:custDataLst>
              <p:tags r:id="rId2"/>
            </p:custDataLst>
          </p:nvPr>
        </p:nvSpPr>
        <p:spPr>
          <a:xfrm>
            <a:off x="1351531" y="2899902"/>
            <a:ext cx="2454052" cy="1739131"/>
          </a:xfrm>
        </p:spPr>
        <p:txBody>
          <a:bodyPr>
            <a:normAutofit/>
          </a:bodyPr>
          <a:lstStyle/>
          <a:p>
            <a:r>
              <a:rPr lang="fr-CA" sz="2500" b="1" dirty="0">
                <a:solidFill>
                  <a:schemeClr val="bg1"/>
                </a:solidFill>
              </a:rPr>
              <a:t>Enjeux stratégiques </a:t>
            </a:r>
            <a:r>
              <a:rPr lang="fr-CA" sz="2400" dirty="0">
                <a:solidFill>
                  <a:schemeClr val="bg1"/>
                </a:solidFill>
              </a:rPr>
              <a:t>(suite)</a:t>
            </a:r>
            <a:endParaRPr lang="fr-CA" sz="3000" dirty="0">
              <a:solidFill>
                <a:schemeClr val="bg1"/>
              </a:solidFill>
            </a:endParaRP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C1592AA3-7245-4056-ABDE-7CBE5A52E970}"/>
              </a:ext>
            </a:extLst>
          </p:cNvPr>
          <p:cNvSpPr>
            <a:spLocks noGrp="1"/>
          </p:cNvSpPr>
          <p:nvPr>
            <p:ph idx="1"/>
            <p:custDataLst>
              <p:tags r:id="rId5"/>
            </p:custDataLst>
          </p:nvPr>
        </p:nvSpPr>
        <p:spPr>
          <a:xfrm>
            <a:off x="4651494" y="808937"/>
            <a:ext cx="6798033" cy="5321500"/>
          </a:xfrm>
        </p:spPr>
        <p:txBody>
          <a:bodyPr anchor="ctr">
            <a:normAutofit/>
          </a:bodyPr>
          <a:lstStyle/>
          <a:p>
            <a:pPr marL="457200" lvl="0" indent="-457200">
              <a:spcAft>
                <a:spcPts val="800"/>
              </a:spcAft>
              <a:buAutoNum type="arabicPeriod" startAt="7"/>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Diversification des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cultures</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et valorisation au maximum des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terres disponibles</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a:t>
            </a:r>
          </a:p>
          <a:p>
            <a:pPr marL="457200" lvl="0" indent="-457200">
              <a:spcAft>
                <a:spcPts val="800"/>
              </a:spcAft>
              <a:buAutoNum type="arabicPeriod" startAt="7"/>
            </a:pP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L’autonomie alimentaire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des populations locales;</a:t>
            </a:r>
          </a:p>
          <a:p>
            <a:pPr marL="457200" lvl="0" indent="-457200">
              <a:spcAft>
                <a:spcPts val="800"/>
              </a:spcAft>
              <a:buAutoNum type="arabicPeriod" startAt="7"/>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Espaces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d’abattage</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et de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transformation</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des produits régionaux;</a:t>
            </a:r>
          </a:p>
          <a:p>
            <a:pPr marL="457200" lvl="0" indent="-457200">
              <a:spcAft>
                <a:spcPts val="800"/>
              </a:spcAft>
              <a:buAutoNum type="arabicPeriod" startAt="7"/>
            </a:pPr>
            <a:r>
              <a:rPr lang="fr-CA" sz="2400" dirty="0">
                <a:latin typeface="Bierstadt" panose="020B0004020202020204" pitchFamily="34" charset="0"/>
                <a:ea typeface="Times New Roman" panose="02020603050405020304" pitchFamily="18" charset="0"/>
                <a:cs typeface="Times New Roman" panose="02020603050405020304" pitchFamily="18" charset="0"/>
              </a:rPr>
              <a:t> Accès à de </a:t>
            </a:r>
            <a:r>
              <a:rPr lang="fr-CA" sz="2400" b="1" dirty="0">
                <a:latin typeface="Bierstadt" panose="020B0004020202020204" pitchFamily="34" charset="0"/>
                <a:ea typeface="Times New Roman" panose="02020603050405020304" pitchFamily="18" charset="0"/>
                <a:cs typeface="Times New Roman" panose="02020603050405020304" pitchFamily="18" charset="0"/>
              </a:rPr>
              <a:t>l’accompagnement et à des espaces de jardinage </a:t>
            </a:r>
            <a:r>
              <a:rPr lang="fr-CA" sz="2400" dirty="0">
                <a:latin typeface="Bierstadt" panose="020B0004020202020204" pitchFamily="34" charset="0"/>
                <a:ea typeface="Times New Roman" panose="02020603050405020304" pitchFamily="18" charset="0"/>
                <a:cs typeface="Times New Roman" panose="02020603050405020304" pitchFamily="18" charset="0"/>
              </a:rPr>
              <a:t>pour une réponse adaptée aux besoins des personnes vulnérables; </a:t>
            </a:r>
          </a:p>
        </p:txBody>
      </p:sp>
    </p:spTree>
    <p:extLst>
      <p:ext uri="{BB962C8B-B14F-4D97-AF65-F5344CB8AC3E}">
        <p14:creationId xmlns:p14="http://schemas.microsoft.com/office/powerpoint/2010/main" val="20557438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0864D5A0-9C99-495D-A8FD-CAEF747700FA}"/>
              </a:ext>
            </a:extLst>
          </p:cNvPr>
          <p:cNvSpPr>
            <a:spLocks noGrp="1"/>
          </p:cNvSpPr>
          <p:nvPr>
            <p:ph type="title"/>
            <p:custDataLst>
              <p:tags r:id="rId2"/>
            </p:custDataLst>
          </p:nvPr>
        </p:nvSpPr>
        <p:spPr>
          <a:xfrm>
            <a:off x="1351531" y="2903649"/>
            <a:ext cx="2454052" cy="1580635"/>
          </a:xfrm>
        </p:spPr>
        <p:txBody>
          <a:bodyPr>
            <a:normAutofit/>
          </a:bodyPr>
          <a:lstStyle/>
          <a:p>
            <a:r>
              <a:rPr lang="fr-CA" sz="2500" b="1" dirty="0">
                <a:solidFill>
                  <a:schemeClr val="bg1"/>
                </a:solidFill>
              </a:rPr>
              <a:t>Enjeux stratégiques </a:t>
            </a:r>
            <a:r>
              <a:rPr lang="fr-CA" sz="2400" dirty="0">
                <a:solidFill>
                  <a:schemeClr val="bg1"/>
                </a:solidFill>
              </a:rPr>
              <a:t>(suite)</a:t>
            </a:r>
            <a:endParaRPr lang="fr-CA" sz="3000" dirty="0">
              <a:solidFill>
                <a:schemeClr val="bg1"/>
              </a:solidFill>
            </a:endParaRP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 name="Espace réservé du contenu 2">
            <a:extLst>
              <a:ext uri="{FF2B5EF4-FFF2-40B4-BE49-F238E27FC236}">
                <a16:creationId xmlns:a16="http://schemas.microsoft.com/office/drawing/2014/main" id="{74B6665F-DCF2-441D-998D-F500F2EDBF4A}"/>
              </a:ext>
            </a:extLst>
          </p:cNvPr>
          <p:cNvSpPr txBox="1">
            <a:spLocks/>
          </p:cNvSpPr>
          <p:nvPr>
            <p:custDataLst>
              <p:tags r:id="rId5"/>
            </p:custDataLst>
          </p:nvPr>
        </p:nvSpPr>
        <p:spPr>
          <a:xfrm>
            <a:off x="4706578" y="589722"/>
            <a:ext cx="6798033" cy="5321500"/>
          </a:xfrm>
          <a:prstGeom prst="rect">
            <a:avLst/>
          </a:prstGeom>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457200" marR="0" lvl="0" indent="-457200" algn="just" defTabSz="457200" rtl="0" eaLnBrk="1" fontAlgn="auto" latinLnBrk="0" hangingPunct="1">
              <a:lnSpc>
                <a:spcPct val="107000"/>
              </a:lnSpc>
              <a:spcBef>
                <a:spcPts val="1000"/>
              </a:spcBef>
              <a:spcAft>
                <a:spcPts val="800"/>
              </a:spcAft>
              <a:buClr>
                <a:srgbClr val="F07F09"/>
              </a:buClr>
              <a:buSzTx/>
              <a:buFont typeface="+mj-lt"/>
              <a:buAutoNum type="arabicPeriod" startAt="11"/>
              <a:tabLst/>
              <a:defRPr/>
            </a:pPr>
            <a:r>
              <a:rPr kumimoji="0" lang="fr-CA" sz="24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Times New Roman" panose="02020603050405020304" pitchFamily="18" charset="0"/>
                <a:cs typeface="Times New Roman" panose="02020603050405020304" pitchFamily="18" charset="0"/>
              </a:rPr>
              <a:t> Manque de </a:t>
            </a:r>
            <a:r>
              <a:rPr kumimoji="0" lang="fr-CA" sz="24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Times New Roman" panose="02020603050405020304" pitchFamily="18" charset="0"/>
                <a:cs typeface="Times New Roman" panose="02020603050405020304" pitchFamily="18" charset="0"/>
              </a:rPr>
              <a:t>structure régionale concertée de développement bioalimentaire </a:t>
            </a:r>
            <a:r>
              <a:rPr kumimoji="0" lang="fr-CA" sz="24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Times New Roman" panose="02020603050405020304" pitchFamily="18" charset="0"/>
                <a:cs typeface="Times New Roman" panose="02020603050405020304" pitchFamily="18" charset="0"/>
              </a:rPr>
              <a:t>en tenant compte des populations vulnérables; </a:t>
            </a:r>
          </a:p>
          <a:p>
            <a:pPr marL="342900" marR="0" lvl="0" indent="-342900" algn="just" defTabSz="457200" rtl="0" eaLnBrk="1" fontAlgn="auto" latinLnBrk="0" hangingPunct="1">
              <a:lnSpc>
                <a:spcPct val="107000"/>
              </a:lnSpc>
              <a:spcBef>
                <a:spcPts val="1000"/>
              </a:spcBef>
              <a:spcAft>
                <a:spcPts val="800"/>
              </a:spcAft>
              <a:buClr>
                <a:srgbClr val="F07F09"/>
              </a:buClr>
              <a:buSzTx/>
              <a:buFont typeface="+mj-lt"/>
              <a:buAutoNum type="arabicPeriod" startAt="11"/>
              <a:tabLst/>
              <a:defRPr/>
            </a:pPr>
            <a:r>
              <a:rPr kumimoji="0" lang="fr-CA" sz="24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Times New Roman" panose="02020603050405020304" pitchFamily="18" charset="0"/>
                <a:cs typeface="Times New Roman" panose="02020603050405020304" pitchFamily="18" charset="0"/>
              </a:rPr>
              <a:t> Résilience alimentaire </a:t>
            </a:r>
            <a:r>
              <a:rPr kumimoji="0" lang="fr-CA" sz="24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Times New Roman" panose="02020603050405020304" pitchFamily="18" charset="0"/>
                <a:cs typeface="Times New Roman" panose="02020603050405020304" pitchFamily="18" charset="0"/>
              </a:rPr>
              <a:t>des populations du territoire face aux impacts des changements climatiques et à leur imprévisibilité (ex. : coûts de l’alimentation, îlots de chaleur, période de sécheresse, érosion des terres);</a:t>
            </a:r>
          </a:p>
          <a:p>
            <a:pPr marL="342900" marR="0" lvl="0" indent="-342900" algn="just" defTabSz="457200" rtl="0" eaLnBrk="1" fontAlgn="auto" latinLnBrk="0" hangingPunct="1">
              <a:lnSpc>
                <a:spcPct val="107000"/>
              </a:lnSpc>
              <a:spcBef>
                <a:spcPts val="1000"/>
              </a:spcBef>
              <a:spcAft>
                <a:spcPts val="800"/>
              </a:spcAft>
              <a:buClr>
                <a:srgbClr val="F07F09"/>
              </a:buClr>
              <a:buSzTx/>
              <a:buFont typeface="+mj-lt"/>
              <a:buAutoNum type="arabicPeriod" startAt="11"/>
              <a:tabLst/>
              <a:defRPr/>
            </a:pPr>
            <a:r>
              <a:rPr kumimoji="0" lang="fr-CA" sz="24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Times New Roman" panose="02020603050405020304" pitchFamily="18" charset="0"/>
                <a:cs typeface="Times New Roman" panose="02020603050405020304" pitchFamily="18" charset="0"/>
              </a:rPr>
              <a:t> Pénurie de </a:t>
            </a:r>
            <a:r>
              <a:rPr kumimoji="0" lang="fr-CA" sz="24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Times New Roman" panose="02020603050405020304" pitchFamily="18" charset="0"/>
                <a:cs typeface="Times New Roman" panose="02020603050405020304" pitchFamily="18" charset="0"/>
              </a:rPr>
              <a:t>main-d’œuvre</a:t>
            </a:r>
            <a:r>
              <a:rPr kumimoji="0" lang="fr-CA" sz="24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308785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0864D5A0-9C99-495D-A8FD-CAEF747700FA}"/>
              </a:ext>
            </a:extLst>
          </p:cNvPr>
          <p:cNvSpPr>
            <a:spLocks noGrp="1"/>
          </p:cNvSpPr>
          <p:nvPr>
            <p:ph type="title"/>
            <p:custDataLst>
              <p:tags r:id="rId2"/>
            </p:custDataLst>
          </p:nvPr>
        </p:nvSpPr>
        <p:spPr>
          <a:xfrm>
            <a:off x="1351531" y="2934129"/>
            <a:ext cx="2454052" cy="1519675"/>
          </a:xfrm>
        </p:spPr>
        <p:txBody>
          <a:bodyPr>
            <a:normAutofit/>
          </a:bodyPr>
          <a:lstStyle/>
          <a:p>
            <a:r>
              <a:rPr lang="fr-CA" sz="2500" b="1" dirty="0">
                <a:solidFill>
                  <a:schemeClr val="bg1"/>
                </a:solidFill>
              </a:rPr>
              <a:t>Enjeux stratégiques </a:t>
            </a:r>
            <a:r>
              <a:rPr lang="fr-CA" sz="2400" dirty="0">
                <a:solidFill>
                  <a:schemeClr val="bg1"/>
                </a:solidFill>
              </a:rPr>
              <a:t>(suite)</a:t>
            </a:r>
            <a:endParaRPr lang="fr-CA" sz="3000" dirty="0">
              <a:solidFill>
                <a:schemeClr val="bg1"/>
              </a:solidFill>
            </a:endParaRP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C1592AA3-7245-4056-ABDE-7CBE5A52E970}"/>
              </a:ext>
            </a:extLst>
          </p:cNvPr>
          <p:cNvSpPr>
            <a:spLocks noGrp="1"/>
          </p:cNvSpPr>
          <p:nvPr>
            <p:ph idx="1"/>
            <p:custDataLst>
              <p:tags r:id="rId5"/>
            </p:custDataLst>
          </p:nvPr>
        </p:nvSpPr>
        <p:spPr>
          <a:xfrm>
            <a:off x="4706578" y="589722"/>
            <a:ext cx="6798033" cy="5321500"/>
          </a:xfrm>
        </p:spPr>
        <p:txBody>
          <a:bodyPr anchor="ctr">
            <a:noAutofit/>
          </a:bodyPr>
          <a:lstStyle/>
          <a:p>
            <a:pPr marL="457200" lvl="0" indent="-457200" algn="just">
              <a:lnSpc>
                <a:spcPct val="107000"/>
              </a:lnSpc>
              <a:spcAft>
                <a:spcPts val="800"/>
              </a:spcAft>
              <a:buFont typeface="+mj-lt"/>
              <a:buAutoNum type="arabicPeriod" startAt="14"/>
            </a:pP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 Emplois</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à haut niveau de scolarité moins présents,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revenu</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et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scolarité</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moins élevés que la moyenne au Québec;</a:t>
            </a:r>
          </a:p>
          <a:p>
            <a:pPr marL="342900" lvl="0" indent="-342900" algn="just">
              <a:lnSpc>
                <a:spcPct val="107000"/>
              </a:lnSpc>
              <a:spcAft>
                <a:spcPts val="800"/>
              </a:spcAft>
              <a:buFont typeface="+mj-lt"/>
              <a:buAutoNum type="arabicPeriod" startAt="14"/>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Maintien d’une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gouvernance</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qui intègre une diversité d’acteurs de notre système alimentaire durable;</a:t>
            </a:r>
          </a:p>
          <a:p>
            <a:pPr marL="342900" lvl="0" indent="-342900" algn="just">
              <a:lnSpc>
                <a:spcPct val="107000"/>
              </a:lnSpc>
              <a:spcAft>
                <a:spcPts val="800"/>
              </a:spcAft>
              <a:buFont typeface="+mj-lt"/>
              <a:buAutoNum type="arabicPeriod" startAt="14"/>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Présence de nombreux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déserts</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et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marais alimentaires</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91384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Rectangle 11">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843390" y="512902"/>
            <a:ext cx="9383408" cy="1452704"/>
          </a:xfrm>
        </p:spPr>
        <p:txBody>
          <a:bodyPr>
            <a:normAutofit/>
          </a:bodyPr>
          <a:lstStyle/>
          <a:p>
            <a:r>
              <a:rPr lang="fr-CA" sz="2800" b="1" dirty="0">
                <a:solidFill>
                  <a:schemeClr val="bg1"/>
                </a:solidFill>
              </a:rPr>
              <a:t>Initiatives pour accroître le niveau socioéconomique de la population</a:t>
            </a:r>
            <a:br>
              <a:rPr lang="fr-CA" sz="2800" dirty="0">
                <a:solidFill>
                  <a:schemeClr val="bg1"/>
                </a:solidFill>
              </a:rPr>
            </a:br>
            <a:r>
              <a:rPr lang="fr-CA" sz="2400" dirty="0">
                <a:solidFill>
                  <a:schemeClr val="bg1"/>
                </a:solidFill>
              </a:rPr>
              <a:t>MRC de L’Érable</a:t>
            </a:r>
            <a:endParaRPr lang="fr-CA" sz="2800" b="1" dirty="0">
              <a:solidFill>
                <a:schemeClr val="bg1"/>
              </a:solidFill>
            </a:endParaRPr>
          </a:p>
        </p:txBody>
      </p:sp>
      <p:sp>
        <p:nvSpPr>
          <p:cNvPr id="18"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7" name="Espace réservé du contenu 2">
            <a:extLst>
              <a:ext uri="{FF2B5EF4-FFF2-40B4-BE49-F238E27FC236}">
                <a16:creationId xmlns:a16="http://schemas.microsoft.com/office/drawing/2014/main" id="{90C34BCD-64FF-4A50-B2FD-6D0E82363CEC}"/>
              </a:ext>
            </a:extLst>
          </p:cNvPr>
          <p:cNvGraphicFramePr>
            <a:graphicFrameLocks noGrp="1"/>
          </p:cNvGraphicFramePr>
          <p:nvPr>
            <p:ph idx="1"/>
            <p:extLst>
              <p:ext uri="{D42A27DB-BD31-4B8C-83A1-F6EECF244321}">
                <p14:modId xmlns:p14="http://schemas.microsoft.com/office/powerpoint/2010/main" val="3607779214"/>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56919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013C2CBB-FBA9-4601-A756-927997BF9E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62" name="Freeform 11">
              <a:extLst>
                <a:ext uri="{FF2B5EF4-FFF2-40B4-BE49-F238E27FC236}">
                  <a16:creationId xmlns:a16="http://schemas.microsoft.com/office/drawing/2014/main" id="{471AD1B6-2D6A-41A3-AAFA-548C3C82B7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63" name="Freeform 12">
              <a:extLst>
                <a:ext uri="{FF2B5EF4-FFF2-40B4-BE49-F238E27FC236}">
                  <a16:creationId xmlns:a16="http://schemas.microsoft.com/office/drawing/2014/main" id="{008B2D67-18BC-46CD-B558-71B0C027A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64" name="Freeform 13">
              <a:extLst>
                <a:ext uri="{FF2B5EF4-FFF2-40B4-BE49-F238E27FC236}">
                  <a16:creationId xmlns:a16="http://schemas.microsoft.com/office/drawing/2014/main" id="{02349D49-844A-4732-B74F-A633E4F90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65" name="Freeform 14">
              <a:extLst>
                <a:ext uri="{FF2B5EF4-FFF2-40B4-BE49-F238E27FC236}">
                  <a16:creationId xmlns:a16="http://schemas.microsoft.com/office/drawing/2014/main" id="{C6B70679-34C8-45DA-A982-7C94DB2A8A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66" name="Freeform 15">
              <a:extLst>
                <a:ext uri="{FF2B5EF4-FFF2-40B4-BE49-F238E27FC236}">
                  <a16:creationId xmlns:a16="http://schemas.microsoft.com/office/drawing/2014/main" id="{058DE69F-ECB5-46CD-B0CD-526CB7A7D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67" name="Freeform 16">
              <a:extLst>
                <a:ext uri="{FF2B5EF4-FFF2-40B4-BE49-F238E27FC236}">
                  <a16:creationId xmlns:a16="http://schemas.microsoft.com/office/drawing/2014/main" id="{5A106322-670F-4CE5-96C6-5779E42C3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68" name="Freeform 17">
              <a:extLst>
                <a:ext uri="{FF2B5EF4-FFF2-40B4-BE49-F238E27FC236}">
                  <a16:creationId xmlns:a16="http://schemas.microsoft.com/office/drawing/2014/main" id="{841566A8-C662-4164-8DAC-4ECE012DD2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69" name="Freeform 18">
              <a:extLst>
                <a:ext uri="{FF2B5EF4-FFF2-40B4-BE49-F238E27FC236}">
                  <a16:creationId xmlns:a16="http://schemas.microsoft.com/office/drawing/2014/main" id="{8AA41139-9478-4631-83AC-CACF510E2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70" name="Freeform 19">
              <a:extLst>
                <a:ext uri="{FF2B5EF4-FFF2-40B4-BE49-F238E27FC236}">
                  <a16:creationId xmlns:a16="http://schemas.microsoft.com/office/drawing/2014/main" id="{2757AEA2-47D3-4F15-8965-CF5ACB9FBB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71" name="Freeform 20">
              <a:extLst>
                <a:ext uri="{FF2B5EF4-FFF2-40B4-BE49-F238E27FC236}">
                  <a16:creationId xmlns:a16="http://schemas.microsoft.com/office/drawing/2014/main" id="{9A724763-FC28-428A-8C6C-22C1D04F2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72" name="Freeform 21">
              <a:extLst>
                <a:ext uri="{FF2B5EF4-FFF2-40B4-BE49-F238E27FC236}">
                  <a16:creationId xmlns:a16="http://schemas.microsoft.com/office/drawing/2014/main" id="{5A6B8103-BF34-4758-A663-1060D0D05A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73" name="Freeform 22">
              <a:extLst>
                <a:ext uri="{FF2B5EF4-FFF2-40B4-BE49-F238E27FC236}">
                  <a16:creationId xmlns:a16="http://schemas.microsoft.com/office/drawing/2014/main" id="{BCE9E2B0-1FB5-4D63-ABD1-0C645BFDD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75" name="Group 74">
            <a:extLst>
              <a:ext uri="{FF2B5EF4-FFF2-40B4-BE49-F238E27FC236}">
                <a16:creationId xmlns:a16="http://schemas.microsoft.com/office/drawing/2014/main" id="{1A54B10D-23ED-48C3-B878-DB4D22D70C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76" name="Freeform 27">
              <a:extLst>
                <a:ext uri="{FF2B5EF4-FFF2-40B4-BE49-F238E27FC236}">
                  <a16:creationId xmlns:a16="http://schemas.microsoft.com/office/drawing/2014/main" id="{427FE77E-63C3-43BF-91DD-60C1C11D9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77" name="Freeform 28">
              <a:extLst>
                <a:ext uri="{FF2B5EF4-FFF2-40B4-BE49-F238E27FC236}">
                  <a16:creationId xmlns:a16="http://schemas.microsoft.com/office/drawing/2014/main" id="{904C998C-3D2D-42D6-B78F-9ABE6D4AA4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78" name="Freeform 29">
              <a:extLst>
                <a:ext uri="{FF2B5EF4-FFF2-40B4-BE49-F238E27FC236}">
                  <a16:creationId xmlns:a16="http://schemas.microsoft.com/office/drawing/2014/main" id="{23E5FB0C-0803-42A2-8F72-7BADB103F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79" name="Freeform 30">
              <a:extLst>
                <a:ext uri="{FF2B5EF4-FFF2-40B4-BE49-F238E27FC236}">
                  <a16:creationId xmlns:a16="http://schemas.microsoft.com/office/drawing/2014/main" id="{62E2BC20-5586-4EAB-B00A-9D8A4C1DC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80" name="Freeform 31">
              <a:extLst>
                <a:ext uri="{FF2B5EF4-FFF2-40B4-BE49-F238E27FC236}">
                  <a16:creationId xmlns:a16="http://schemas.microsoft.com/office/drawing/2014/main" id="{8D072118-6DC0-4325-84D1-9A091A947D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81" name="Freeform 32">
              <a:extLst>
                <a:ext uri="{FF2B5EF4-FFF2-40B4-BE49-F238E27FC236}">
                  <a16:creationId xmlns:a16="http://schemas.microsoft.com/office/drawing/2014/main" id="{B301CE86-EB1F-4CCB-A241-E55CEC25E3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82" name="Freeform 33">
              <a:extLst>
                <a:ext uri="{FF2B5EF4-FFF2-40B4-BE49-F238E27FC236}">
                  <a16:creationId xmlns:a16="http://schemas.microsoft.com/office/drawing/2014/main" id="{BC6F83ED-79B1-4B8A-859B-688CBBD362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83" name="Freeform 34">
              <a:extLst>
                <a:ext uri="{FF2B5EF4-FFF2-40B4-BE49-F238E27FC236}">
                  <a16:creationId xmlns:a16="http://schemas.microsoft.com/office/drawing/2014/main" id="{25AF9289-F5D5-458E-9690-F41146DE0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84" name="Freeform 35">
              <a:extLst>
                <a:ext uri="{FF2B5EF4-FFF2-40B4-BE49-F238E27FC236}">
                  <a16:creationId xmlns:a16="http://schemas.microsoft.com/office/drawing/2014/main" id="{A36A93EA-AE44-4149-90F1-741509CC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85" name="Freeform 36">
              <a:extLst>
                <a:ext uri="{FF2B5EF4-FFF2-40B4-BE49-F238E27FC236}">
                  <a16:creationId xmlns:a16="http://schemas.microsoft.com/office/drawing/2014/main" id="{99944D26-7135-409D-9254-8A82B14BD3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86" name="Freeform 37">
              <a:extLst>
                <a:ext uri="{FF2B5EF4-FFF2-40B4-BE49-F238E27FC236}">
                  <a16:creationId xmlns:a16="http://schemas.microsoft.com/office/drawing/2014/main" id="{98086B18-EF68-4DCB-94D7-3E3928D40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87" name="Freeform 38">
              <a:extLst>
                <a:ext uri="{FF2B5EF4-FFF2-40B4-BE49-F238E27FC236}">
                  <a16:creationId xmlns:a16="http://schemas.microsoft.com/office/drawing/2014/main" id="{B8EF7AB5-060E-4C7D-BB79-E2A671C52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89" name="Rectangle 88">
            <a:extLst>
              <a:ext uri="{FF2B5EF4-FFF2-40B4-BE49-F238E27FC236}">
                <a16:creationId xmlns:a16="http://schemas.microsoft.com/office/drawing/2014/main" id="{72EA7E7A-2786-4974-974E-596DF2412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91" name="Freeform 6">
            <a:extLst>
              <a:ext uri="{FF2B5EF4-FFF2-40B4-BE49-F238E27FC236}">
                <a16:creationId xmlns:a16="http://schemas.microsoft.com/office/drawing/2014/main" id="{1C84F1F1-4602-447E-9A65-91C7D6D2E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93" name="Rectangle 92">
            <a:extLst>
              <a:ext uri="{FF2B5EF4-FFF2-40B4-BE49-F238E27FC236}">
                <a16:creationId xmlns:a16="http://schemas.microsoft.com/office/drawing/2014/main" id="{F2EA518E-6C90-4FB8-9D88-C59B74989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A45CF06D-837F-4E3D-B535-9C40CB52EC6E}"/>
              </a:ext>
            </a:extLst>
          </p:cNvPr>
          <p:cNvSpPr>
            <a:spLocks noGrp="1"/>
          </p:cNvSpPr>
          <p:nvPr>
            <p:ph type="title"/>
            <p:custDataLst>
              <p:tags r:id="rId1"/>
            </p:custDataLst>
          </p:nvPr>
        </p:nvSpPr>
        <p:spPr>
          <a:xfrm>
            <a:off x="1742873" y="782782"/>
            <a:ext cx="9008254" cy="3410475"/>
          </a:xfrm>
        </p:spPr>
        <p:txBody>
          <a:bodyPr vert="horz" lIns="91440" tIns="45720" rIns="91440" bIns="45720" rtlCol="0" anchor="ctr">
            <a:normAutofit/>
          </a:bodyPr>
          <a:lstStyle/>
          <a:p>
            <a:r>
              <a:rPr lang="en-US" sz="6000"/>
              <a:t>Recommandations</a:t>
            </a:r>
          </a:p>
        </p:txBody>
      </p:sp>
      <p:sp>
        <p:nvSpPr>
          <p:cNvPr id="95" name="Rectangle 94">
            <a:extLst>
              <a:ext uri="{FF2B5EF4-FFF2-40B4-BE49-F238E27FC236}">
                <a16:creationId xmlns:a16="http://schemas.microsoft.com/office/drawing/2014/main" id="{51AFC3C9-5F6F-4B0C-B9BC-4538C1E6F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0424"/>
            <a:ext cx="12192000" cy="23075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7" name="Freeform 11">
            <a:extLst>
              <a:ext uri="{FF2B5EF4-FFF2-40B4-BE49-F238E27FC236}">
                <a16:creationId xmlns:a16="http://schemas.microsoft.com/office/drawing/2014/main" id="{BA844245-4805-4DD5-AF47-842A0B27FA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5019122"/>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extLst>
      <p:ext uri="{BB962C8B-B14F-4D97-AF65-F5344CB8AC3E}">
        <p14:creationId xmlns:p14="http://schemas.microsoft.com/office/powerpoint/2010/main" val="34158487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6D103F1C-31BF-4EB2-89D7-D9D739C1B5C1}"/>
              </a:ext>
            </a:extLst>
          </p:cNvPr>
          <p:cNvSpPr>
            <a:spLocks noGrp="1"/>
          </p:cNvSpPr>
          <p:nvPr>
            <p:ph type="title"/>
            <p:custDataLst>
              <p:tags r:id="rId2"/>
            </p:custDataLst>
          </p:nvPr>
        </p:nvSpPr>
        <p:spPr>
          <a:xfrm>
            <a:off x="1187193" y="3179901"/>
            <a:ext cx="2615910" cy="702811"/>
          </a:xfrm>
        </p:spPr>
        <p:txBody>
          <a:bodyPr>
            <a:noAutofit/>
          </a:bodyPr>
          <a:lstStyle/>
          <a:p>
            <a:pPr algn="ctr"/>
            <a:r>
              <a:rPr lang="fr-CA" sz="2000" b="1" dirty="0">
                <a:solidFill>
                  <a:schemeClr val="bg1"/>
                </a:solidFill>
              </a:rPr>
              <a:t>Recommandations</a:t>
            </a:r>
            <a:endParaRPr lang="fr-CA" sz="2800" b="1" dirty="0">
              <a:solidFill>
                <a:schemeClr val="bg1"/>
              </a:solidFill>
            </a:endParaRPr>
          </a:p>
        </p:txBody>
      </p:sp>
      <p:sp>
        <p:nvSpPr>
          <p:cNvPr id="29"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9467EB13-6798-4C32-8540-D9302F45CBB9}"/>
              </a:ext>
            </a:extLst>
          </p:cNvPr>
          <p:cNvSpPr>
            <a:spLocks noGrp="1"/>
          </p:cNvSpPr>
          <p:nvPr>
            <p:ph idx="1"/>
            <p:custDataLst>
              <p:tags r:id="rId5"/>
            </p:custDataLst>
          </p:nvPr>
        </p:nvSpPr>
        <p:spPr>
          <a:xfrm>
            <a:off x="4706578" y="589722"/>
            <a:ext cx="6798033" cy="5321500"/>
          </a:xfrm>
        </p:spPr>
        <p:txBody>
          <a:bodyPr anchor="ctr">
            <a:normAutofit/>
          </a:bodyPr>
          <a:lstStyle/>
          <a:p>
            <a:pPr marL="514350" indent="-514350">
              <a:buFont typeface="+mj-lt"/>
              <a:buAutoNum type="arabicPeriod"/>
            </a:pPr>
            <a:r>
              <a:rPr lang="fr-CA" sz="2400" dirty="0">
                <a:effectLst/>
                <a:latin typeface="Bierstadt" panose="020B0004020202020204" pitchFamily="34" charset="0"/>
                <a:ea typeface="Times New Roman" panose="02020603050405020304" pitchFamily="18" charset="0"/>
                <a:cs typeface="Calibri Light" panose="020F0302020204030204" pitchFamily="34" charset="0"/>
              </a:rPr>
              <a:t>Mettre en place ou confirmer des comités de </a:t>
            </a:r>
            <a:r>
              <a:rPr lang="fr-CA" sz="2400" b="1" dirty="0">
                <a:effectLst/>
                <a:latin typeface="Bierstadt" panose="020B0004020202020204" pitchFamily="34" charset="0"/>
                <a:ea typeface="Times New Roman" panose="02020603050405020304" pitchFamily="18" charset="0"/>
                <a:cs typeface="Calibri Light" panose="020F0302020204030204" pitchFamily="34" charset="0"/>
              </a:rPr>
              <a:t>gouvernance participative </a:t>
            </a:r>
            <a:r>
              <a:rPr lang="fr-CA" sz="2400" dirty="0">
                <a:effectLst/>
                <a:latin typeface="Bierstadt" panose="020B0004020202020204" pitchFamily="34" charset="0"/>
                <a:ea typeface="Times New Roman" panose="02020603050405020304" pitchFamily="18" charset="0"/>
                <a:cs typeface="Calibri Light" panose="020F0302020204030204" pitchFamily="34" charset="0"/>
              </a:rPr>
              <a:t>des systèmes alimentaires durables dans chacune des MRC de la région.</a:t>
            </a:r>
          </a:p>
          <a:p>
            <a:pPr marL="514350" indent="-514350">
              <a:buFont typeface="+mj-lt"/>
              <a:buAutoNum type="arabicPeriod"/>
            </a:pPr>
            <a:r>
              <a:rPr lang="fr-CA" sz="2400" dirty="0">
                <a:effectLst/>
                <a:latin typeface="Bierstadt" panose="020B0004020202020204" pitchFamily="34" charset="0"/>
                <a:ea typeface="Times New Roman" panose="02020603050405020304" pitchFamily="18" charset="0"/>
                <a:cs typeface="Calibri Light" panose="020F0302020204030204" pitchFamily="34" charset="0"/>
              </a:rPr>
              <a:t>Développer et partager un </a:t>
            </a:r>
            <a:r>
              <a:rPr lang="fr-CA" sz="2400" b="1" dirty="0">
                <a:effectLst/>
                <a:latin typeface="Bierstadt" panose="020B0004020202020204" pitchFamily="34" charset="0"/>
                <a:ea typeface="Times New Roman" panose="02020603050405020304" pitchFamily="18" charset="0"/>
                <a:cs typeface="Calibri Light" panose="020F0302020204030204" pitchFamily="34" charset="0"/>
              </a:rPr>
              <a:t>langage et des objectifs communs</a:t>
            </a:r>
            <a:r>
              <a:rPr lang="fr-CA" sz="2400" dirty="0">
                <a:effectLst/>
                <a:latin typeface="Bierstadt" panose="020B0004020202020204" pitchFamily="34" charset="0"/>
                <a:ea typeface="Times New Roman" panose="02020603050405020304" pitchFamily="18" charset="0"/>
                <a:cs typeface="Calibri Light" panose="020F0302020204030204" pitchFamily="34" charset="0"/>
              </a:rPr>
              <a:t>. </a:t>
            </a:r>
          </a:p>
          <a:p>
            <a:pPr marL="514350" indent="-514350">
              <a:buFont typeface="+mj-lt"/>
              <a:buAutoNum type="arabicPeriod"/>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Poursuivre la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cueillette de données</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et la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veille</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en fonction des besoins ciblés par les comités de gouvernance participative des systèmes alimentaires durables de chacune des MRC.</a:t>
            </a:r>
            <a:endParaRPr lang="fr-CA" sz="3200" dirty="0">
              <a:latin typeface="Bierstadt" panose="020B0004020202020204" pitchFamily="34" charset="0"/>
            </a:endParaRPr>
          </a:p>
        </p:txBody>
      </p:sp>
    </p:spTree>
    <p:extLst>
      <p:ext uri="{BB962C8B-B14F-4D97-AF65-F5344CB8AC3E}">
        <p14:creationId xmlns:p14="http://schemas.microsoft.com/office/powerpoint/2010/main" val="5779338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6D103F1C-31BF-4EB2-89D7-D9D739C1B5C1}"/>
              </a:ext>
            </a:extLst>
          </p:cNvPr>
          <p:cNvSpPr>
            <a:spLocks noGrp="1"/>
          </p:cNvSpPr>
          <p:nvPr>
            <p:ph type="title"/>
            <p:custDataLst>
              <p:tags r:id="rId2"/>
            </p:custDataLst>
          </p:nvPr>
        </p:nvSpPr>
        <p:spPr>
          <a:xfrm>
            <a:off x="1098035" y="3179901"/>
            <a:ext cx="2799545" cy="632031"/>
          </a:xfrm>
        </p:spPr>
        <p:txBody>
          <a:bodyPr>
            <a:normAutofit fontScale="90000"/>
          </a:bodyPr>
          <a:lstStyle/>
          <a:p>
            <a:pPr algn="ctr"/>
            <a:r>
              <a:rPr lang="fr-CA" sz="2200" b="1" dirty="0">
                <a:solidFill>
                  <a:schemeClr val="bg1"/>
                </a:solidFill>
              </a:rPr>
              <a:t>Recommandations</a:t>
            </a:r>
            <a:br>
              <a:rPr lang="fr-CA" sz="2000" dirty="0">
                <a:solidFill>
                  <a:schemeClr val="bg1"/>
                </a:solidFill>
              </a:rPr>
            </a:br>
            <a:endParaRPr lang="fr-CA" sz="3500" dirty="0">
              <a:solidFill>
                <a:schemeClr val="bg1"/>
              </a:solidFill>
            </a:endParaRPr>
          </a:p>
        </p:txBody>
      </p:sp>
      <p:sp>
        <p:nvSpPr>
          <p:cNvPr id="29"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9467EB13-6798-4C32-8540-D9302F45CBB9}"/>
              </a:ext>
            </a:extLst>
          </p:cNvPr>
          <p:cNvSpPr>
            <a:spLocks noGrp="1"/>
          </p:cNvSpPr>
          <p:nvPr>
            <p:ph idx="1"/>
            <p:custDataLst>
              <p:tags r:id="rId5"/>
            </p:custDataLst>
          </p:nvPr>
        </p:nvSpPr>
        <p:spPr>
          <a:xfrm>
            <a:off x="4706578" y="589722"/>
            <a:ext cx="6798033" cy="5321500"/>
          </a:xfrm>
        </p:spPr>
        <p:txBody>
          <a:bodyPr anchor="ctr">
            <a:normAutofit/>
          </a:bodyPr>
          <a:lstStyle/>
          <a:p>
            <a:pPr marL="514350" indent="-514350">
              <a:buFont typeface="+mj-lt"/>
              <a:buAutoNum type="arabicPeriod" startAt="4"/>
            </a:pPr>
            <a:r>
              <a:rPr lang="fr-CA" sz="2400" dirty="0">
                <a:effectLst/>
                <a:latin typeface="Bierstadt" panose="020B0004020202020204" pitchFamily="34" charset="0"/>
                <a:ea typeface="Times New Roman" panose="02020603050405020304" pitchFamily="18" charset="0"/>
                <a:cs typeface="Calibri Light" panose="020F0302020204030204" pitchFamily="34" charset="0"/>
              </a:rPr>
              <a:t>Une démarche concertée et participative vers un </a:t>
            </a:r>
            <a:r>
              <a:rPr lang="fr-CA" sz="2400" b="1" dirty="0">
                <a:effectLst/>
                <a:latin typeface="Bierstadt" panose="020B0004020202020204" pitchFamily="34" charset="0"/>
                <a:ea typeface="Times New Roman" panose="02020603050405020304" pitchFamily="18" charset="0"/>
                <a:cs typeface="Calibri Light" panose="020F0302020204030204" pitchFamily="34" charset="0"/>
              </a:rPr>
              <a:t>diagnostic et un plan d’action </a:t>
            </a:r>
            <a:r>
              <a:rPr lang="fr-CA" sz="2400" dirty="0">
                <a:effectLst/>
                <a:latin typeface="Bierstadt" panose="020B0004020202020204" pitchFamily="34" charset="0"/>
                <a:ea typeface="Times New Roman" panose="02020603050405020304" pitchFamily="18" charset="0"/>
                <a:cs typeface="Calibri Light" panose="020F0302020204030204" pitchFamily="34" charset="0"/>
              </a:rPr>
              <a:t>par MRC.</a:t>
            </a:r>
          </a:p>
          <a:p>
            <a:pPr marL="514350" indent="-514350">
              <a:buFont typeface="+mj-lt"/>
              <a:buAutoNum type="arabicPeriod" startAt="4"/>
            </a:pPr>
            <a:r>
              <a:rPr lang="fr-CA" sz="2400" dirty="0">
                <a:effectLst/>
                <a:latin typeface="Bierstadt" panose="020B0004020202020204" pitchFamily="34" charset="0"/>
                <a:ea typeface="Times New Roman" panose="02020603050405020304" pitchFamily="18" charset="0"/>
                <a:cs typeface="Calibri Light" panose="020F0302020204030204" pitchFamily="34" charset="0"/>
              </a:rPr>
              <a:t>Favoriser le </a:t>
            </a:r>
            <a:r>
              <a:rPr lang="fr-CA" sz="2400" b="1" dirty="0">
                <a:effectLst/>
                <a:latin typeface="Bierstadt" panose="020B0004020202020204" pitchFamily="34" charset="0"/>
                <a:ea typeface="Times New Roman" panose="02020603050405020304" pitchFamily="18" charset="0"/>
                <a:cs typeface="Calibri Light" panose="020F0302020204030204" pitchFamily="34" charset="0"/>
              </a:rPr>
              <a:t>partage</a:t>
            </a:r>
            <a:r>
              <a:rPr lang="fr-CA" sz="2400" dirty="0">
                <a:effectLst/>
                <a:latin typeface="Bierstadt" panose="020B0004020202020204" pitchFamily="34" charset="0"/>
                <a:ea typeface="Times New Roman" panose="02020603050405020304" pitchFamily="18" charset="0"/>
                <a:cs typeface="Calibri Light" panose="020F0302020204030204" pitchFamily="34" charset="0"/>
              </a:rPr>
              <a:t> des bonnes pratiques et des initiatives en alimentation durable. </a:t>
            </a:r>
            <a:endParaRPr lang="fr-CA" sz="2400" dirty="0">
              <a:latin typeface="Bierstadt" panose="020B0004020202020204" pitchFamily="34" charset="0"/>
              <a:cs typeface="Calibri Light" panose="020F0302020204030204" pitchFamily="34" charset="0"/>
            </a:endParaRPr>
          </a:p>
          <a:p>
            <a:pPr marL="514350" indent="-514350">
              <a:buFont typeface="+mj-lt"/>
              <a:buAutoNum type="arabicPeriod" startAt="4"/>
            </a:pPr>
            <a:endParaRPr lang="fr-CA" sz="3200" dirty="0">
              <a:latin typeface="Bierstadt" panose="020B0004020202020204" pitchFamily="34" charset="0"/>
            </a:endParaRPr>
          </a:p>
        </p:txBody>
      </p:sp>
    </p:spTree>
    <p:extLst>
      <p:ext uri="{BB962C8B-B14F-4D97-AF65-F5344CB8AC3E}">
        <p14:creationId xmlns:p14="http://schemas.microsoft.com/office/powerpoint/2010/main" val="2330363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3"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4"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95"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96"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97"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98"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9"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0"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1"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02"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3"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4"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6" name="Group 105">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07"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8"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9"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10"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11"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12"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13"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14"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15"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6"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17"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8"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20" name="Rectangle 119">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2"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24" name="Rectangle 123">
            <a:extLst>
              <a:ext uri="{FF2B5EF4-FFF2-40B4-BE49-F238E27FC236}">
                <a16:creationId xmlns:a16="http://schemas.microsoft.com/office/drawing/2014/main" id="{0B8CC013-B961-4488-B78C-A13810C9B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6" name="Rectangle 125">
            <a:extLst>
              <a:ext uri="{FF2B5EF4-FFF2-40B4-BE49-F238E27FC236}">
                <a16:creationId xmlns:a16="http://schemas.microsoft.com/office/drawing/2014/main" id="{70A209F0-70C9-4B01-A80D-8C5FD144A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5CF06D-837F-4E3D-B535-9C40CB52EC6E}"/>
              </a:ext>
            </a:extLst>
          </p:cNvPr>
          <p:cNvSpPr>
            <a:spLocks noGrp="1"/>
          </p:cNvSpPr>
          <p:nvPr>
            <p:ph type="title"/>
          </p:nvPr>
        </p:nvSpPr>
        <p:spPr>
          <a:xfrm>
            <a:off x="540279" y="967417"/>
            <a:ext cx="5280460" cy="3943250"/>
          </a:xfrm>
        </p:spPr>
        <p:txBody>
          <a:bodyPr vert="horz" lIns="91440" tIns="45720" rIns="91440" bIns="45720" rtlCol="0" anchor="b">
            <a:normAutofit/>
          </a:bodyPr>
          <a:lstStyle/>
          <a:p>
            <a:r>
              <a:rPr lang="en-US" dirty="0">
                <a:solidFill>
                  <a:srgbClr val="FEFFFF"/>
                </a:solidFill>
              </a:rPr>
              <a:t>Production </a:t>
            </a:r>
            <a:r>
              <a:rPr lang="en-US">
                <a:solidFill>
                  <a:srgbClr val="FEFFFF"/>
                </a:solidFill>
              </a:rPr>
              <a:t>agricole</a:t>
            </a:r>
            <a:endParaRPr lang="en-US" dirty="0">
              <a:solidFill>
                <a:srgbClr val="FEFFFF"/>
              </a:solidFill>
            </a:endParaRPr>
          </a:p>
        </p:txBody>
      </p:sp>
      <p:sp>
        <p:nvSpPr>
          <p:cNvPr id="128" name="Freeform 27">
            <a:extLst>
              <a:ext uri="{FF2B5EF4-FFF2-40B4-BE49-F238E27FC236}">
                <a16:creationId xmlns:a16="http://schemas.microsoft.com/office/drawing/2014/main" id="{19B43B94-4C22-4B26-B9FD-985AEA992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7" name="Graphic 6">
            <a:extLst>
              <a:ext uri="{FF2B5EF4-FFF2-40B4-BE49-F238E27FC236}">
                <a16:creationId xmlns:a16="http://schemas.microsoft.com/office/drawing/2014/main" id="{F73A6A22-043C-A8F6-73FC-0D1D2623B897}"/>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7074745" y="1349117"/>
            <a:ext cx="4153750" cy="4153750"/>
          </a:xfrm>
          <a:prstGeom prst="rect">
            <a:avLst/>
          </a:prstGeom>
        </p:spPr>
      </p:pic>
    </p:spTree>
    <p:extLst>
      <p:ext uri="{BB962C8B-B14F-4D97-AF65-F5344CB8AC3E}">
        <p14:creationId xmlns:p14="http://schemas.microsoft.com/office/powerpoint/2010/main" val="2787571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17" name="Picture 4" descr="Plantes dans un champ">
            <a:extLst>
              <a:ext uri="{FF2B5EF4-FFF2-40B4-BE49-F238E27FC236}">
                <a16:creationId xmlns:a16="http://schemas.microsoft.com/office/drawing/2014/main" id="{727721B9-1F6D-7B8F-6A4F-3410B7D21B36}"/>
              </a:ext>
            </a:extLst>
          </p:cNvPr>
          <p:cNvPicPr>
            <a:picLocks noChangeAspect="1"/>
          </p:cNvPicPr>
          <p:nvPr/>
        </p:nvPicPr>
        <p:blipFill rotWithShape="1">
          <a:blip r:embed="rId2"/>
          <a:srcRect t="13677" r="9091" b="9714"/>
          <a:stretch/>
        </p:blipFill>
        <p:spPr>
          <a:xfrm>
            <a:off x="20" y="10"/>
            <a:ext cx="12191980" cy="6857990"/>
          </a:xfrm>
          <a:prstGeom prst="rect">
            <a:avLst/>
          </a:prstGeom>
        </p:spPr>
      </p:pic>
      <p:sp>
        <p:nvSpPr>
          <p:cNvPr id="22" name="Freeform 5">
            <a:extLst>
              <a:ext uri="{FF2B5EF4-FFF2-40B4-BE49-F238E27FC236}">
                <a16:creationId xmlns:a16="http://schemas.microsoft.com/office/drawing/2014/main" id="{FDAA37B6-540E-4805-AC2B-B91E6D6D1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0391775" cy="6858000"/>
          </a:xfrm>
          <a:custGeom>
            <a:avLst/>
            <a:gdLst>
              <a:gd name="T0" fmla="*/ 0 w 2184"/>
              <a:gd name="T1" fmla="*/ 1441 h 1441"/>
              <a:gd name="T2" fmla="*/ 1482 w 2184"/>
              <a:gd name="T3" fmla="*/ 1441 h 1441"/>
              <a:gd name="T4" fmla="*/ 2161 w 2184"/>
              <a:gd name="T5" fmla="*/ 762 h 1441"/>
              <a:gd name="T6" fmla="*/ 2161 w 2184"/>
              <a:gd name="T7" fmla="*/ 678 h 1441"/>
              <a:gd name="T8" fmla="*/ 1483 w 2184"/>
              <a:gd name="T9" fmla="*/ 0 h 1441"/>
              <a:gd name="T10" fmla="*/ 0 w 2184"/>
              <a:gd name="T11" fmla="*/ 0 h 1441"/>
              <a:gd name="T12" fmla="*/ 0 w 2184"/>
              <a:gd name="T13" fmla="*/ 1441 h 1441"/>
            </a:gdLst>
            <a:ahLst/>
            <a:cxnLst>
              <a:cxn ang="0">
                <a:pos x="T0" y="T1"/>
              </a:cxn>
              <a:cxn ang="0">
                <a:pos x="T2" y="T3"/>
              </a:cxn>
              <a:cxn ang="0">
                <a:pos x="T4" y="T5"/>
              </a:cxn>
              <a:cxn ang="0">
                <a:pos x="T6" y="T7"/>
              </a:cxn>
              <a:cxn ang="0">
                <a:pos x="T8" y="T9"/>
              </a:cxn>
              <a:cxn ang="0">
                <a:pos x="T10" y="T11"/>
              </a:cxn>
              <a:cxn ang="0">
                <a:pos x="T12" y="T13"/>
              </a:cxn>
            </a:cxnLst>
            <a:rect l="0" t="0" r="r" b="b"/>
            <a:pathLst>
              <a:path w="2184" h="1441">
                <a:moveTo>
                  <a:pt x="0" y="1441"/>
                </a:moveTo>
                <a:cubicBezTo>
                  <a:pt x="1482" y="1441"/>
                  <a:pt x="1482" y="1441"/>
                  <a:pt x="1482" y="1441"/>
                </a:cubicBezTo>
                <a:cubicBezTo>
                  <a:pt x="2161" y="762"/>
                  <a:pt x="2161" y="762"/>
                  <a:pt x="2161" y="762"/>
                </a:cubicBezTo>
                <a:cubicBezTo>
                  <a:pt x="2184" y="739"/>
                  <a:pt x="2184" y="701"/>
                  <a:pt x="2161" y="678"/>
                </a:cubicBezTo>
                <a:cubicBezTo>
                  <a:pt x="1483" y="0"/>
                  <a:pt x="1483" y="0"/>
                  <a:pt x="1483" y="0"/>
                </a:cubicBezTo>
                <a:cubicBezTo>
                  <a:pt x="0" y="0"/>
                  <a:pt x="0" y="0"/>
                  <a:pt x="0" y="0"/>
                </a:cubicBezTo>
                <a:lnTo>
                  <a:pt x="0" y="1441"/>
                </a:lnTo>
                <a:close/>
              </a:path>
            </a:pathLst>
          </a:cu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2" name="Titre 1">
            <a:extLst>
              <a:ext uri="{FF2B5EF4-FFF2-40B4-BE49-F238E27FC236}">
                <a16:creationId xmlns:a16="http://schemas.microsoft.com/office/drawing/2014/main" id="{67A00AAE-D829-4F8C-87DF-4A76B909A00E}"/>
              </a:ext>
            </a:extLst>
          </p:cNvPr>
          <p:cNvSpPr>
            <a:spLocks noGrp="1"/>
          </p:cNvSpPr>
          <p:nvPr>
            <p:ph type="title"/>
          </p:nvPr>
        </p:nvSpPr>
        <p:spPr>
          <a:xfrm>
            <a:off x="541868" y="427571"/>
            <a:ext cx="7128933" cy="1278467"/>
          </a:xfrm>
        </p:spPr>
        <p:txBody>
          <a:bodyPr anchor="ctr">
            <a:normAutofit/>
          </a:bodyPr>
          <a:lstStyle/>
          <a:p>
            <a:r>
              <a:rPr lang="fr-CA" sz="2800" b="1" dirty="0">
                <a:solidFill>
                  <a:srgbClr val="FEFFFF"/>
                </a:solidFill>
              </a:rPr>
              <a:t>Portrait global (2020)</a:t>
            </a:r>
            <a:br>
              <a:rPr lang="fr-CA" sz="3000" b="1" dirty="0">
                <a:solidFill>
                  <a:srgbClr val="FEFFFF"/>
                </a:solidFill>
              </a:rPr>
            </a:br>
            <a:r>
              <a:rPr lang="fr-CA" sz="2400" dirty="0">
                <a:solidFill>
                  <a:srgbClr val="FEFFFF"/>
                </a:solidFill>
              </a:rPr>
              <a:t>Centre-du-Québec</a:t>
            </a:r>
            <a:endParaRPr lang="fr-CA" sz="3000" dirty="0">
              <a:solidFill>
                <a:srgbClr val="FEFFFF"/>
              </a:solidFill>
            </a:endParaRPr>
          </a:p>
        </p:txBody>
      </p:sp>
      <p:sp>
        <p:nvSpPr>
          <p:cNvPr id="3" name="Espace réservé du contenu 2">
            <a:extLst>
              <a:ext uri="{FF2B5EF4-FFF2-40B4-BE49-F238E27FC236}">
                <a16:creationId xmlns:a16="http://schemas.microsoft.com/office/drawing/2014/main" id="{EE4EF535-2CD9-4615-8324-E418895E0E9B}"/>
              </a:ext>
            </a:extLst>
          </p:cNvPr>
          <p:cNvSpPr>
            <a:spLocks noGrp="1"/>
          </p:cNvSpPr>
          <p:nvPr>
            <p:ph idx="1"/>
          </p:nvPr>
        </p:nvSpPr>
        <p:spPr>
          <a:xfrm>
            <a:off x="541868" y="1857374"/>
            <a:ext cx="8449732" cy="4448176"/>
          </a:xfrm>
        </p:spPr>
        <p:txBody>
          <a:bodyPr>
            <a:normAutofit/>
          </a:bodyPr>
          <a:lstStyle/>
          <a:p>
            <a:r>
              <a:rPr lang="fr-CA" sz="2000" dirty="0">
                <a:solidFill>
                  <a:srgbClr val="FEFFFF"/>
                </a:solidFill>
                <a:latin typeface="Bierstadt" panose="020B0004020202020204" pitchFamily="34" charset="0"/>
              </a:rPr>
              <a:t>Le Centre-du-Québec, c’est :</a:t>
            </a:r>
          </a:p>
          <a:p>
            <a:pPr lvl="1"/>
            <a:r>
              <a:rPr lang="fr-CA" sz="1800" b="1" dirty="0">
                <a:solidFill>
                  <a:srgbClr val="FEFFFF"/>
                </a:solidFill>
                <a:latin typeface="Bierstadt" panose="020B0004020202020204" pitchFamily="34" charset="0"/>
              </a:rPr>
              <a:t>93% </a:t>
            </a:r>
            <a:r>
              <a:rPr lang="fr-CA" sz="1800" dirty="0">
                <a:solidFill>
                  <a:srgbClr val="FEFFFF"/>
                </a:solidFill>
                <a:latin typeface="Bierstadt" panose="020B0004020202020204" pitchFamily="34" charset="0"/>
              </a:rPr>
              <a:t>du territoire en </a:t>
            </a:r>
            <a:r>
              <a:rPr lang="fr-CA" sz="1800" b="1" dirty="0">
                <a:solidFill>
                  <a:srgbClr val="FEFFFF"/>
                </a:solidFill>
                <a:latin typeface="Bierstadt" panose="020B0004020202020204" pitchFamily="34" charset="0"/>
              </a:rPr>
              <a:t>surface agricole </a:t>
            </a:r>
          </a:p>
          <a:p>
            <a:pPr marL="457200" lvl="1" indent="0">
              <a:buNone/>
            </a:pPr>
            <a:r>
              <a:rPr lang="fr-CA" sz="1800" dirty="0">
                <a:solidFill>
                  <a:srgbClr val="FEFFFF"/>
                </a:solidFill>
                <a:latin typeface="Bierstadt" panose="020B0004020202020204" pitchFamily="34" charset="0"/>
              </a:rPr>
              <a:t>	- </a:t>
            </a:r>
            <a:r>
              <a:rPr lang="fr-CA" sz="1800" b="1" dirty="0">
                <a:solidFill>
                  <a:srgbClr val="FEFFFF"/>
                </a:solidFill>
                <a:latin typeface="Bierstadt" panose="020B0004020202020204" pitchFamily="34" charset="0"/>
              </a:rPr>
              <a:t>1</a:t>
            </a:r>
            <a:r>
              <a:rPr lang="fr-CA" sz="1800" b="1" baseline="30000" dirty="0">
                <a:solidFill>
                  <a:srgbClr val="FEFFFF"/>
                </a:solidFill>
                <a:latin typeface="Bierstadt" panose="020B0004020202020204" pitchFamily="34" charset="0"/>
              </a:rPr>
              <a:t>e</a:t>
            </a:r>
            <a:r>
              <a:rPr lang="fr-CA" sz="1800" b="1" dirty="0">
                <a:solidFill>
                  <a:srgbClr val="FEFFFF"/>
                </a:solidFill>
                <a:latin typeface="Bierstadt" panose="020B0004020202020204" pitchFamily="34" charset="0"/>
              </a:rPr>
              <a:t> rang </a:t>
            </a:r>
            <a:r>
              <a:rPr lang="fr-CA" sz="1800" dirty="0">
                <a:solidFill>
                  <a:srgbClr val="FEFFFF"/>
                </a:solidFill>
                <a:latin typeface="Bierstadt" panose="020B0004020202020204" pitchFamily="34" charset="0"/>
              </a:rPr>
              <a:t>au Québec</a:t>
            </a:r>
          </a:p>
          <a:p>
            <a:pPr lvl="1"/>
            <a:r>
              <a:rPr lang="fr-CA" sz="1800" dirty="0">
                <a:solidFill>
                  <a:srgbClr val="FEFFFF"/>
                </a:solidFill>
                <a:latin typeface="Bierstadt" panose="020B0004020202020204" pitchFamily="34" charset="0"/>
              </a:rPr>
              <a:t>MAIS : 91% des terres agricoles souffrent de </a:t>
            </a:r>
            <a:r>
              <a:rPr lang="fr-CA" sz="1800" b="1" dirty="0">
                <a:solidFill>
                  <a:srgbClr val="FEFFFF"/>
                </a:solidFill>
                <a:latin typeface="Bierstadt" panose="020B0004020202020204" pitchFamily="34" charset="0"/>
              </a:rPr>
              <a:t>limitations très sérieuses </a:t>
            </a:r>
            <a:r>
              <a:rPr lang="fr-CA" sz="1800" dirty="0">
                <a:solidFill>
                  <a:srgbClr val="FEFFFF"/>
                </a:solidFill>
                <a:latin typeface="Bierstadt" panose="020B0004020202020204" pitchFamily="34" charset="0"/>
              </a:rPr>
              <a:t>(81% au Québec)</a:t>
            </a:r>
          </a:p>
          <a:p>
            <a:pPr lvl="1"/>
            <a:r>
              <a:rPr lang="fr-CA" sz="1800" b="1" dirty="0">
                <a:solidFill>
                  <a:srgbClr val="FEFFFF"/>
                </a:solidFill>
                <a:latin typeface="Bierstadt" panose="020B0004020202020204" pitchFamily="34" charset="0"/>
              </a:rPr>
              <a:t>3 045</a:t>
            </a:r>
            <a:r>
              <a:rPr lang="fr-CA" sz="1800" dirty="0">
                <a:solidFill>
                  <a:srgbClr val="FEFFFF"/>
                </a:solidFill>
                <a:latin typeface="Bierstadt" panose="020B0004020202020204" pitchFamily="34" charset="0"/>
              </a:rPr>
              <a:t> </a:t>
            </a:r>
            <a:r>
              <a:rPr lang="fr-CA" sz="1800" b="1" dirty="0">
                <a:solidFill>
                  <a:srgbClr val="FEFFFF"/>
                </a:solidFill>
                <a:latin typeface="Bierstadt" panose="020B0004020202020204" pitchFamily="34" charset="0"/>
              </a:rPr>
              <a:t>exploitations</a:t>
            </a:r>
            <a:r>
              <a:rPr lang="fr-CA" sz="1800" dirty="0">
                <a:solidFill>
                  <a:srgbClr val="FEFFFF"/>
                </a:solidFill>
                <a:latin typeface="Bierstadt" panose="020B0004020202020204" pitchFamily="34" charset="0"/>
              </a:rPr>
              <a:t> et </a:t>
            </a:r>
            <a:r>
              <a:rPr lang="fr-CA" sz="1800" b="1" dirty="0">
                <a:solidFill>
                  <a:srgbClr val="FEFFFF"/>
                </a:solidFill>
                <a:latin typeface="Bierstadt" panose="020B0004020202020204" pitchFamily="34" charset="0"/>
              </a:rPr>
              <a:t>1 536 M$ </a:t>
            </a:r>
            <a:r>
              <a:rPr lang="fr-CA" sz="1800" dirty="0">
                <a:solidFill>
                  <a:srgbClr val="FEFFFF"/>
                </a:solidFill>
                <a:latin typeface="Bierstadt" panose="020B0004020202020204" pitchFamily="34" charset="0"/>
              </a:rPr>
              <a:t>de </a:t>
            </a:r>
            <a:r>
              <a:rPr lang="fr-CA" sz="1800" b="1" dirty="0">
                <a:solidFill>
                  <a:srgbClr val="FEFFFF"/>
                </a:solidFill>
                <a:latin typeface="Bierstadt" panose="020B0004020202020204" pitchFamily="34" charset="0"/>
              </a:rPr>
              <a:t>revenus</a:t>
            </a:r>
            <a:r>
              <a:rPr lang="fr-CA" sz="1800" dirty="0">
                <a:solidFill>
                  <a:srgbClr val="FEFFFF"/>
                </a:solidFill>
                <a:latin typeface="Bierstadt" panose="020B0004020202020204" pitchFamily="34" charset="0"/>
              </a:rPr>
              <a:t> </a:t>
            </a:r>
            <a:r>
              <a:rPr lang="fr-CA" sz="1800" b="1" dirty="0">
                <a:solidFill>
                  <a:srgbClr val="FEFFFF"/>
                </a:solidFill>
                <a:latin typeface="Bierstadt" panose="020B0004020202020204" pitchFamily="34" charset="0"/>
              </a:rPr>
              <a:t>agricoles</a:t>
            </a:r>
            <a:r>
              <a:rPr lang="fr-CA" sz="1800" dirty="0">
                <a:solidFill>
                  <a:srgbClr val="FEFFFF"/>
                </a:solidFill>
                <a:latin typeface="Bierstadt" panose="020B0004020202020204" pitchFamily="34" charset="0"/>
              </a:rPr>
              <a:t> </a:t>
            </a:r>
          </a:p>
          <a:p>
            <a:pPr lvl="2">
              <a:buFontTx/>
              <a:buChar char="-"/>
            </a:pPr>
            <a:r>
              <a:rPr lang="fr-CA" sz="1800" b="1" dirty="0">
                <a:solidFill>
                  <a:srgbClr val="FEFFFF"/>
                </a:solidFill>
                <a:latin typeface="Bierstadt" panose="020B0004020202020204" pitchFamily="34" charset="0"/>
              </a:rPr>
              <a:t>3</a:t>
            </a:r>
            <a:r>
              <a:rPr lang="fr-CA" sz="1800" b="1" baseline="30000" dirty="0">
                <a:solidFill>
                  <a:srgbClr val="FEFFFF"/>
                </a:solidFill>
                <a:latin typeface="Bierstadt" panose="020B0004020202020204" pitchFamily="34" charset="0"/>
              </a:rPr>
              <a:t>e</a:t>
            </a:r>
            <a:r>
              <a:rPr lang="fr-CA" sz="1800" b="1" dirty="0">
                <a:solidFill>
                  <a:srgbClr val="FEFFFF"/>
                </a:solidFill>
                <a:latin typeface="Bierstadt" panose="020B0004020202020204" pitchFamily="34" charset="0"/>
              </a:rPr>
              <a:t> rang</a:t>
            </a:r>
            <a:r>
              <a:rPr lang="fr-CA" sz="1800" dirty="0">
                <a:solidFill>
                  <a:srgbClr val="FEFFFF"/>
                </a:solidFill>
                <a:latin typeface="Bierstadt" panose="020B0004020202020204" pitchFamily="34" charset="0"/>
              </a:rPr>
              <a:t> au Québec </a:t>
            </a:r>
          </a:p>
          <a:p>
            <a:pPr marL="742950" marR="0" lvl="1" indent="-285750" algn="l" defTabSz="457200" rtl="0" eaLnBrk="1" fontAlgn="auto" latinLnBrk="0" hangingPunct="1">
              <a:lnSpc>
                <a:spcPct val="100000"/>
              </a:lnSpc>
              <a:spcBef>
                <a:spcPts val="1000"/>
              </a:spcBef>
              <a:spcAft>
                <a:spcPts val="0"/>
              </a:spcAft>
              <a:buSzTx/>
              <a:buFont typeface="Wingdings 3" charset="2"/>
              <a:buChar char=""/>
              <a:tabLst/>
              <a:defRPr/>
            </a:pPr>
            <a:r>
              <a:rPr lang="fr-CA" sz="1800" dirty="0">
                <a:solidFill>
                  <a:srgbClr val="FEFFFF"/>
                </a:solidFill>
                <a:latin typeface="Bierstadt" panose="020B0004020202020204" pitchFamily="34" charset="0"/>
              </a:rPr>
              <a:t>En 2019 : </a:t>
            </a:r>
            <a:r>
              <a:rPr lang="fr-CA" sz="1800" b="1" dirty="0">
                <a:solidFill>
                  <a:srgbClr val="FEFFFF"/>
                </a:solidFill>
                <a:latin typeface="Bierstadt" panose="020B0004020202020204" pitchFamily="34" charset="0"/>
              </a:rPr>
              <a:t>22 600 </a:t>
            </a:r>
            <a:r>
              <a:rPr lang="fr-CA" sz="1800" dirty="0">
                <a:solidFill>
                  <a:srgbClr val="FEFFFF"/>
                </a:solidFill>
                <a:latin typeface="Bierstadt" panose="020B0004020202020204" pitchFamily="34" charset="0"/>
              </a:rPr>
              <a:t>emplois dans l’industrie bioalimentaire (</a:t>
            </a:r>
            <a:r>
              <a:rPr lang="fr-CA" sz="1800" b="1" dirty="0">
                <a:solidFill>
                  <a:srgbClr val="FEFFFF"/>
                </a:solidFill>
                <a:latin typeface="Bierstadt" panose="020B0004020202020204" pitchFamily="34" charset="0"/>
              </a:rPr>
              <a:t>18% </a:t>
            </a:r>
            <a:r>
              <a:rPr lang="fr-CA" sz="1800" dirty="0">
                <a:solidFill>
                  <a:srgbClr val="FEFFFF"/>
                </a:solidFill>
                <a:latin typeface="Bierstadt" panose="020B0004020202020204" pitchFamily="34" charset="0"/>
              </a:rPr>
              <a:t>de l’ensemble des emplois de la région), dont </a:t>
            </a:r>
            <a:r>
              <a:rPr lang="fr-CA" sz="1800" b="1" dirty="0">
                <a:solidFill>
                  <a:srgbClr val="FEFFFF"/>
                </a:solidFill>
                <a:latin typeface="Bierstadt" panose="020B0004020202020204" pitchFamily="34" charset="0"/>
              </a:rPr>
              <a:t>7 910 </a:t>
            </a:r>
            <a:r>
              <a:rPr lang="fr-CA" sz="1800" dirty="0">
                <a:solidFill>
                  <a:srgbClr val="FEFFFF"/>
                </a:solidFill>
                <a:latin typeface="Bierstadt" panose="020B0004020202020204" pitchFamily="34" charset="0"/>
              </a:rPr>
              <a:t>(</a:t>
            </a:r>
            <a:r>
              <a:rPr lang="fr-CA" sz="1800" b="1" dirty="0">
                <a:solidFill>
                  <a:srgbClr val="FEFFFF"/>
                </a:solidFill>
                <a:latin typeface="Bierstadt" panose="020B0004020202020204" pitchFamily="34" charset="0"/>
              </a:rPr>
              <a:t>35%</a:t>
            </a:r>
            <a:r>
              <a:rPr lang="fr-CA" sz="1800" dirty="0">
                <a:solidFill>
                  <a:srgbClr val="FEFFFF"/>
                </a:solidFill>
                <a:latin typeface="Bierstadt" panose="020B0004020202020204" pitchFamily="34" charset="0"/>
              </a:rPr>
              <a:t>) dans le secteur agricole</a:t>
            </a:r>
            <a:endParaRPr lang="fr-CA" sz="2200" dirty="0">
              <a:solidFill>
                <a:srgbClr val="FEFFFF"/>
              </a:solidFill>
              <a:latin typeface="Bierstadt" panose="020B0004020202020204" pitchFamily="34" charset="0"/>
            </a:endParaRPr>
          </a:p>
          <a:p>
            <a:pPr lvl="1"/>
            <a:r>
              <a:rPr lang="fr-CA" sz="1800" b="1" dirty="0">
                <a:solidFill>
                  <a:srgbClr val="FEFFFF"/>
                </a:solidFill>
                <a:latin typeface="Bierstadt" panose="020B0004020202020204" pitchFamily="34" charset="0"/>
              </a:rPr>
              <a:t>257</a:t>
            </a:r>
            <a:r>
              <a:rPr lang="fr-CA" sz="1800" dirty="0">
                <a:solidFill>
                  <a:srgbClr val="FEFFFF"/>
                </a:solidFill>
                <a:latin typeface="Bierstadt" panose="020B0004020202020204" pitchFamily="34" charset="0"/>
              </a:rPr>
              <a:t> entreprises produisant du </a:t>
            </a:r>
            <a:r>
              <a:rPr lang="fr-CA" sz="1800" b="1" dirty="0">
                <a:solidFill>
                  <a:srgbClr val="FEFFFF"/>
                </a:solidFill>
                <a:latin typeface="Bierstadt" panose="020B0004020202020204" pitchFamily="34" charset="0"/>
              </a:rPr>
              <a:t>biologique</a:t>
            </a:r>
          </a:p>
          <a:p>
            <a:pPr lvl="1"/>
            <a:r>
              <a:rPr lang="fr-CA" sz="1800" b="1" dirty="0">
                <a:solidFill>
                  <a:srgbClr val="FEFFFF"/>
                </a:solidFill>
                <a:latin typeface="Bierstadt" panose="020B0004020202020204" pitchFamily="34" charset="0"/>
              </a:rPr>
              <a:t>57</a:t>
            </a:r>
            <a:r>
              <a:rPr lang="fr-CA" sz="1800" dirty="0">
                <a:solidFill>
                  <a:srgbClr val="FEFFFF"/>
                </a:solidFill>
                <a:latin typeface="Bierstadt" panose="020B0004020202020204" pitchFamily="34" charset="0"/>
              </a:rPr>
              <a:t> entreprises ayant des activités </a:t>
            </a:r>
            <a:r>
              <a:rPr lang="fr-CA" sz="1800" b="1" dirty="0">
                <a:solidFill>
                  <a:srgbClr val="FEFFFF"/>
                </a:solidFill>
                <a:latin typeface="Bierstadt" panose="020B0004020202020204" pitchFamily="34" charset="0"/>
              </a:rPr>
              <a:t>agrotouristiques</a:t>
            </a:r>
            <a:endParaRPr lang="fr-CA" b="1" dirty="0">
              <a:solidFill>
                <a:srgbClr val="FEFFFF"/>
              </a:solidFill>
              <a:latin typeface="Bierstadt" panose="020B0004020202020204" pitchFamily="34" charset="0"/>
            </a:endParaRPr>
          </a:p>
        </p:txBody>
      </p:sp>
    </p:spTree>
    <p:extLst>
      <p:ext uri="{BB962C8B-B14F-4D97-AF65-F5344CB8AC3E}">
        <p14:creationId xmlns:p14="http://schemas.microsoft.com/office/powerpoint/2010/main" val="42221072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6"/>
</p:tagLst>
</file>

<file path=ppt/tags/tag10.xml><?xml version="1.0" encoding="utf-8"?>
<p:tagLst xmlns:a="http://schemas.openxmlformats.org/drawingml/2006/main" xmlns:r="http://schemas.openxmlformats.org/officeDocument/2006/relationships" xmlns:p="http://schemas.openxmlformats.org/presentationml/2006/main">
  <p:tag name="NUM" val="9"/>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5"/>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6"/>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6"/>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5"/>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5"/>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5"/>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4"/>
</p:tagLst>
</file>

<file path=ppt/tags/tag77.xml><?xml version="1.0" encoding="utf-8"?>
<p:tagLst xmlns:a="http://schemas.openxmlformats.org/drawingml/2006/main" xmlns:r="http://schemas.openxmlformats.org/officeDocument/2006/relationships" xmlns:p="http://schemas.openxmlformats.org/presentationml/2006/main">
  <p:tag name="NUM" val="5"/>
</p:tagLst>
</file>

<file path=ppt/tags/tag78.xml><?xml version="1.0" encoding="utf-8"?>
<p:tagLst xmlns:a="http://schemas.openxmlformats.org/drawingml/2006/main" xmlns:r="http://schemas.openxmlformats.org/officeDocument/2006/relationships" xmlns:p="http://schemas.openxmlformats.org/presentationml/2006/main">
  <p:tag name="NUM" val="6"/>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7"/>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4"/>
</p:tagLst>
</file>

<file path=ppt/tags/tag83.xml><?xml version="1.0" encoding="utf-8"?>
<p:tagLst xmlns:a="http://schemas.openxmlformats.org/drawingml/2006/main" xmlns:r="http://schemas.openxmlformats.org/officeDocument/2006/relationships" xmlns:p="http://schemas.openxmlformats.org/presentationml/2006/main">
  <p:tag name="NUM" val="5"/>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4"/>
</p:tagLst>
</file>

<file path=ppt/tags/tag88.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8"/>
</p:tagLst>
</file>

<file path=ppt/theme/theme1.xml><?xml version="1.0" encoding="utf-8"?>
<a:theme xmlns:a="http://schemas.openxmlformats.org/drawingml/2006/main" name="Brin">
  <a:themeElements>
    <a:clrScheme name="Vert jaune">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10.xml><?xml version="1.0" encoding="utf-8"?>
<a:theme xmlns:a="http://schemas.openxmlformats.org/drawingml/2006/main" name="9_Brin">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11.xml><?xml version="1.0" encoding="utf-8"?>
<a:theme xmlns:a="http://schemas.openxmlformats.org/drawingml/2006/main" name="10_Bri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1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Brin">
  <a:themeElements>
    <a:clrScheme name="Palissad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3.xml><?xml version="1.0" encoding="utf-8"?>
<a:theme xmlns:a="http://schemas.openxmlformats.org/drawingml/2006/main" name="3_Brin">
  <a:themeElements>
    <a:clrScheme name="Rouge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4.xml><?xml version="1.0" encoding="utf-8"?>
<a:theme xmlns:a="http://schemas.openxmlformats.org/drawingml/2006/main" name="4_Brin">
  <a:themeElements>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5.xml><?xml version="1.0" encoding="utf-8"?>
<a:theme xmlns:a="http://schemas.openxmlformats.org/drawingml/2006/main" name="5_Brin">
  <a:themeElements>
    <a:clrScheme name="Jaune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6.xml><?xml version="1.0" encoding="utf-8"?>
<a:theme xmlns:a="http://schemas.openxmlformats.org/drawingml/2006/main" name="6_Brin">
  <a:themeElements>
    <a:clrScheme name="Vert">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7.xml><?xml version="1.0" encoding="utf-8"?>
<a:theme xmlns:a="http://schemas.openxmlformats.org/drawingml/2006/main" name="7_Brin">
  <a:themeElements>
    <a:clrScheme name="Personnalisé 11">
      <a:dk1>
        <a:sysClr val="windowText" lastClr="000000"/>
      </a:dk1>
      <a:lt1>
        <a:sysClr val="window" lastClr="FFFFFF"/>
      </a:lt1>
      <a:dk2>
        <a:srgbClr val="444D26"/>
      </a:dk2>
      <a:lt2>
        <a:srgbClr val="FFFEEB"/>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8.xml><?xml version="1.0" encoding="utf-8"?>
<a:theme xmlns:a="http://schemas.openxmlformats.org/drawingml/2006/main" name="8_Brin">
  <a:themeElements>
    <a:clrScheme name="Nuances de gri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9.xml><?xml version="1.0" encoding="utf-8"?>
<a:theme xmlns:a="http://schemas.openxmlformats.org/drawingml/2006/main" name="1_Brin">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71C5AFE7268845BB734198F1CEBB2B" ma:contentTypeVersion="16" ma:contentTypeDescription="Crée un document." ma:contentTypeScope="" ma:versionID="d4086b0c149d553ea507dc196ce48fb5">
  <xsd:schema xmlns:xsd="http://www.w3.org/2001/XMLSchema" xmlns:xs="http://www.w3.org/2001/XMLSchema" xmlns:p="http://schemas.microsoft.com/office/2006/metadata/properties" xmlns:ns2="6dab1e51-2972-444a-9d34-062045293029" xmlns:ns3="530a6f7c-148a-469f-b977-e31a92cb5005" targetNamespace="http://schemas.microsoft.com/office/2006/metadata/properties" ma:root="true" ma:fieldsID="7887cfe57aeef116383377723c047fc3" ns2:_="" ns3:_="">
    <xsd:import namespace="6dab1e51-2972-444a-9d34-062045293029"/>
    <xsd:import namespace="530a6f7c-148a-469f-b977-e31a92cb500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ab1e51-2972-444a-9d34-062045293029"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TaxCatchAll" ma:index="22" nillable="true" ma:displayName="Taxonomy Catch All Column" ma:hidden="true" ma:list="{00c40dca-47cc-4d81-ac99-c73bab12a40d}" ma:internalName="TaxCatchAll" ma:showField="CatchAllData" ma:web="6dab1e51-2972-444a-9d34-06204529302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30a6f7c-148a-469f-b977-e31a92cb500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dbc7a987-1f99-43bd-a039-609db1b09f1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30a6f7c-148a-469f-b977-e31a92cb5005">
      <Terms xmlns="http://schemas.microsoft.com/office/infopath/2007/PartnerControls"/>
    </lcf76f155ced4ddcb4097134ff3c332f>
    <TaxCatchAll xmlns="6dab1e51-2972-444a-9d34-06204529302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146105-759F-45D3-8D25-9EAE3F92FA0C}">
  <ds:schemaRefs>
    <ds:schemaRef ds:uri="530a6f7c-148a-469f-b977-e31a92cb5005"/>
    <ds:schemaRef ds:uri="6dab1e51-2972-444a-9d34-06204529302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5098C2E-2F19-4434-93C9-007E250C7365}">
  <ds:schemaRefs>
    <ds:schemaRef ds:uri="530a6f7c-148a-469f-b977-e31a92cb5005"/>
    <ds:schemaRef ds:uri="6dab1e51-2972-444a-9d34-06204529302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71A1E2E-4D27-42B2-9C4E-7E01709730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19329</TotalTime>
  <Words>3786</Words>
  <Application>Microsoft Office PowerPoint</Application>
  <PresentationFormat>Grand écran</PresentationFormat>
  <Paragraphs>503</Paragraphs>
  <Slides>72</Slides>
  <Notes>8</Notes>
  <HiddenSlides>0</HiddenSlides>
  <MMClips>0</MMClips>
  <ScaleCrop>false</ScaleCrop>
  <HeadingPairs>
    <vt:vector size="6" baseType="variant">
      <vt:variant>
        <vt:lpstr>Polices utilisées</vt:lpstr>
      </vt:variant>
      <vt:variant>
        <vt:i4>6</vt:i4>
      </vt:variant>
      <vt:variant>
        <vt:lpstr>Thème</vt:lpstr>
      </vt:variant>
      <vt:variant>
        <vt:i4>11</vt:i4>
      </vt:variant>
      <vt:variant>
        <vt:lpstr>Titres des diapositives</vt:lpstr>
      </vt:variant>
      <vt:variant>
        <vt:i4>72</vt:i4>
      </vt:variant>
    </vt:vector>
  </HeadingPairs>
  <TitlesOfParts>
    <vt:vector size="89" baseType="lpstr">
      <vt:lpstr>Arial</vt:lpstr>
      <vt:lpstr>Bierstadt</vt:lpstr>
      <vt:lpstr>Calibri</vt:lpstr>
      <vt:lpstr>Calibri Light</vt:lpstr>
      <vt:lpstr>Century Gothic</vt:lpstr>
      <vt:lpstr>Wingdings 3</vt:lpstr>
      <vt:lpstr>Brin</vt:lpstr>
      <vt:lpstr>2_Brin</vt:lpstr>
      <vt:lpstr>3_Brin</vt:lpstr>
      <vt:lpstr>4_Brin</vt:lpstr>
      <vt:lpstr>5_Brin</vt:lpstr>
      <vt:lpstr>6_Brin</vt:lpstr>
      <vt:lpstr>7_Brin</vt:lpstr>
      <vt:lpstr>8_Brin</vt:lpstr>
      <vt:lpstr>1_Brin</vt:lpstr>
      <vt:lpstr>9_Brin</vt:lpstr>
      <vt:lpstr>10_Brin</vt:lpstr>
      <vt:lpstr>MRC de L’Érable</vt:lpstr>
      <vt:lpstr>Portrait socio-sanitaire</vt:lpstr>
      <vt:lpstr>Population</vt:lpstr>
      <vt:lpstr>Taux de diplomation (2019)</vt:lpstr>
      <vt:lpstr>Santé </vt:lpstr>
      <vt:lpstr>Zones de défavorisation indices 4 et 5 MRC de L’Érable</vt:lpstr>
      <vt:lpstr>Initiatives pour accroître le niveau socioéconomique de la population MRC de L’Érable</vt:lpstr>
      <vt:lpstr>Production agricole</vt:lpstr>
      <vt:lpstr>Portrait global (2020) Centre-du-Québec</vt:lpstr>
      <vt:lpstr>Portrait de la production agricole (2020) MRC de L’Érable</vt:lpstr>
      <vt:lpstr>Portrait de la production agricole végétale (revenus 2020) MRC de L’Érable  </vt:lpstr>
      <vt:lpstr>Portrait de la production agricole animale (revenus 2020) MRC de L’Érable  </vt:lpstr>
      <vt:lpstr>Programmes et initiatives favorisant le secteur de la production agricole Centre-du-Québec</vt:lpstr>
      <vt:lpstr>Programmes et initiatives en matière de production agricole et qualité de l’environnement Centre-du-Québec</vt:lpstr>
      <vt:lpstr>Initiatives d'autoproduction alimentaire et d'agriculture urbaine répertoriées  MRC de L’Érable</vt:lpstr>
      <vt:lpstr>Transformation alimentaire</vt:lpstr>
      <vt:lpstr>Exploitations agricoles ayant des activités de transformation alimentaire (2019) Centre-du-Québec</vt:lpstr>
      <vt:lpstr>Portrait de la transformation alimentaire MRC de L’Érable</vt:lpstr>
      <vt:lpstr>Distribution</vt:lpstr>
      <vt:lpstr>Les déserts alimentaires MRC de L’Érable</vt:lpstr>
      <vt:lpstr>Visualisation du désert alimentaire MRC de L’Érable</vt:lpstr>
      <vt:lpstr>Les marais alimentaires et l’environnement des écoles secondaires MRC de L’Érable</vt:lpstr>
      <vt:lpstr>Visualisation des écoles de la MRC et de leur environnement (750m) MRC de L’Érable</vt:lpstr>
      <vt:lpstr>Aide alimentaire : Bilan de Moisson MCDQ (2019-2020) Mauricie et Centre-du-Québec</vt:lpstr>
      <vt:lpstr>Denrées distribuées par Moisson MCDQ MRC de L’Érable</vt:lpstr>
      <vt:lpstr>Initiatives d’aide alimentaire MRC de L’Érable</vt:lpstr>
      <vt:lpstr>Approvisionnement alimentaire alternatif : achat à la ferme et marchés de proximité MRC de L’Érable</vt:lpstr>
      <vt:lpstr>Initiatives d’approvisionnement institutionnel responsable Centre-du-Québec et MRC de L’Érable</vt:lpstr>
      <vt:lpstr>Consommation alimentaire</vt:lpstr>
      <vt:lpstr>Modes d’approvisionnement des ménages. Quelques données Québec et Canada</vt:lpstr>
      <vt:lpstr>Choix alimentaires : Composition du panier alimentaire moyen ($) Québec</vt:lpstr>
      <vt:lpstr>Habitudes alimentaires des 15 ans et plus Québec et Centre-du-Québec</vt:lpstr>
      <vt:lpstr>Habitudes de consommation des élèves du secondaire MRC de l’Érable et Arthabaska</vt:lpstr>
      <vt:lpstr>Compétences culinaires et planification des menus : des grandes tendances Canada</vt:lpstr>
      <vt:lpstr>Initiatives de soutien au développement des compétences en matière d’alimentation MRC de L’Érable</vt:lpstr>
      <vt:lpstr>Transport</vt:lpstr>
      <vt:lpstr>Le transport des consommateurs MRC de L’Érable</vt:lpstr>
      <vt:lpstr>Distribution et transport des marchandises</vt:lpstr>
      <vt:lpstr>Distribution et transport des marchandises : les principaux acteurs régionaux Centre-du-Québec</vt:lpstr>
      <vt:lpstr>Gestion des matières résiduelles</vt:lpstr>
      <vt:lpstr>Le gaspillage alimentaire : quelques données Canada</vt:lpstr>
      <vt:lpstr>Pertes et gaspillage en milieu commercial Quelques données montréalaises</vt:lpstr>
      <vt:lpstr>Gestion des matières organiques : une marge de progression Québec</vt:lpstr>
      <vt:lpstr>Gestion des matières résiduelles MRC de L’Érable</vt:lpstr>
      <vt:lpstr>Programmes et outils pour une meilleure gestion des matières résiduelles Quelques initiatives québécoises pertinentes</vt:lpstr>
      <vt:lpstr>Gestion des matières résiduelles : récapitulatif des services et initiatives MRC de L’Érable</vt:lpstr>
      <vt:lpstr>Recherche</vt:lpstr>
      <vt:lpstr>Les acteurs de la recherche en matière d’alimentation et de santé Centre-du-Québec</vt:lpstr>
      <vt:lpstr>Gouvernance</vt:lpstr>
      <vt:lpstr>La gouvernance alimentaire Échelles, acteurs et compétences  </vt:lpstr>
      <vt:lpstr>Les acteurs de la gouvernance alimentaire Centre-du-Québec</vt:lpstr>
      <vt:lpstr>Diagnostic, approche d’intervention, enjeux stratégiques et recommandations</vt:lpstr>
      <vt:lpstr>Diagnostic</vt:lpstr>
      <vt:lpstr>Faits saillants du diagnostic par dimensions d’analyse</vt:lpstr>
      <vt:lpstr>Accessibilité physique aux aliments</vt:lpstr>
      <vt:lpstr>Accessibilité économique aux aliments</vt:lpstr>
      <vt:lpstr>Santé</vt:lpstr>
      <vt:lpstr>Environnement</vt:lpstr>
      <vt:lpstr>Développement économique</vt:lpstr>
      <vt:lpstr>Composantes de l’approche d’intervention</vt:lpstr>
      <vt:lpstr>Composantes de l’approche d’intervention</vt:lpstr>
      <vt:lpstr>Composantes de l’approche d’intervention</vt:lpstr>
      <vt:lpstr>Enjeux stratégiques</vt:lpstr>
      <vt:lpstr>Enjeux stratégiques</vt:lpstr>
      <vt:lpstr>Enjeux stratégiques (suite)</vt:lpstr>
      <vt:lpstr>Enjeux stratégiques (suite)</vt:lpstr>
      <vt:lpstr>Enjeux stratégiques (suite)</vt:lpstr>
      <vt:lpstr>Enjeux stratégiques (suite)</vt:lpstr>
      <vt:lpstr>Enjeux stratégiques (suite)</vt:lpstr>
      <vt:lpstr>Recommandations</vt:lpstr>
      <vt:lpstr>Recommandations</vt:lpstr>
      <vt:lpstr>Recommandations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Portrait du SAD</dc:title>
  <dc:creator>Christine Gingras</dc:creator>
  <cp:lastModifiedBy>Christine Gingras</cp:lastModifiedBy>
  <cp:revision>6</cp:revision>
  <cp:lastPrinted>2022-03-28T13:51:50Z</cp:lastPrinted>
  <dcterms:created xsi:type="dcterms:W3CDTF">2021-09-15T13:01:25Z</dcterms:created>
  <dcterms:modified xsi:type="dcterms:W3CDTF">2022-04-02T15:31:20Z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0x0101004271C5AFE7268845BB734198F1CEBB2B</vt:lpwstr>
  </property>
  <property fmtid="{D5CDD505-2E9C-101B-9397-08002B2CF9AE}" pid="3" name="MediaServiceImageTags">
    <vt:lpwstr/>
  </property>
</Properties>
</file>